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handoutMasterIdLst>
    <p:handoutMasterId r:id="rId75"/>
  </p:handoutMasterIdLst>
  <p:sldIdLst>
    <p:sldId id="256" r:id="rId2"/>
    <p:sldId id="257" r:id="rId3"/>
    <p:sldId id="258" r:id="rId4"/>
    <p:sldId id="259" r:id="rId5"/>
    <p:sldId id="263" r:id="rId6"/>
    <p:sldId id="273" r:id="rId7"/>
    <p:sldId id="309" r:id="rId8"/>
    <p:sldId id="310" r:id="rId9"/>
    <p:sldId id="312" r:id="rId10"/>
    <p:sldId id="311" r:id="rId11"/>
    <p:sldId id="293" r:id="rId12"/>
    <p:sldId id="340" r:id="rId13"/>
    <p:sldId id="295" r:id="rId14"/>
    <p:sldId id="296" r:id="rId15"/>
    <p:sldId id="274" r:id="rId16"/>
    <p:sldId id="275" r:id="rId17"/>
    <p:sldId id="313" r:id="rId18"/>
    <p:sldId id="336" r:id="rId19"/>
    <p:sldId id="314" r:id="rId20"/>
    <p:sldId id="334" r:id="rId21"/>
    <p:sldId id="316" r:id="rId22"/>
    <p:sldId id="339" r:id="rId23"/>
    <p:sldId id="317" r:id="rId24"/>
    <p:sldId id="276" r:id="rId25"/>
    <p:sldId id="297" r:id="rId26"/>
    <p:sldId id="341" r:id="rId27"/>
    <p:sldId id="299" r:id="rId28"/>
    <p:sldId id="300" r:id="rId29"/>
    <p:sldId id="277" r:id="rId30"/>
    <p:sldId id="278" r:id="rId31"/>
    <p:sldId id="318" r:id="rId32"/>
    <p:sldId id="319" r:id="rId33"/>
    <p:sldId id="320" r:id="rId34"/>
    <p:sldId id="321" r:id="rId35"/>
    <p:sldId id="301" r:id="rId36"/>
    <p:sldId id="342" r:id="rId37"/>
    <p:sldId id="303" r:id="rId38"/>
    <p:sldId id="304" r:id="rId39"/>
    <p:sldId id="280" r:id="rId40"/>
    <p:sldId id="281" r:id="rId41"/>
    <p:sldId id="322" r:id="rId42"/>
    <p:sldId id="323" r:id="rId43"/>
    <p:sldId id="324" r:id="rId44"/>
    <p:sldId id="325" r:id="rId45"/>
    <p:sldId id="305" r:id="rId46"/>
    <p:sldId id="306" r:id="rId47"/>
    <p:sldId id="307" r:id="rId48"/>
    <p:sldId id="308" r:id="rId49"/>
    <p:sldId id="283" r:id="rId50"/>
    <p:sldId id="284" r:id="rId51"/>
    <p:sldId id="326" r:id="rId52"/>
    <p:sldId id="327" r:id="rId53"/>
    <p:sldId id="328" r:id="rId54"/>
    <p:sldId id="329" r:id="rId55"/>
    <p:sldId id="289" r:id="rId56"/>
    <p:sldId id="343" r:id="rId57"/>
    <p:sldId id="291" r:id="rId58"/>
    <p:sldId id="292" r:id="rId59"/>
    <p:sldId id="286" r:id="rId60"/>
    <p:sldId id="287" r:id="rId61"/>
    <p:sldId id="330" r:id="rId62"/>
    <p:sldId id="331" r:id="rId63"/>
    <p:sldId id="335" r:id="rId64"/>
    <p:sldId id="332" r:id="rId65"/>
    <p:sldId id="333" r:id="rId66"/>
    <p:sldId id="267" r:id="rId67"/>
    <p:sldId id="344" r:id="rId68"/>
    <p:sldId id="345" r:id="rId69"/>
    <p:sldId id="269" r:id="rId70"/>
    <p:sldId id="270" r:id="rId71"/>
    <p:sldId id="338" r:id="rId72"/>
    <p:sldId id="271" r:id="rId73"/>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94434" autoAdjust="0"/>
  </p:normalViewPr>
  <p:slideViewPr>
    <p:cSldViewPr snapToGrid="0">
      <p:cViewPr varScale="1">
        <p:scale>
          <a:sx n="72" d="100"/>
          <a:sy n="72" d="100"/>
        </p:scale>
        <p:origin x="518" y="40"/>
      </p:cViewPr>
      <p:guideLst>
        <p:guide orient="horz" pos="2160"/>
        <p:guide pos="3840"/>
      </p:guideLst>
    </p:cSldViewPr>
  </p:slideViewPr>
  <p:outlineViewPr>
    <p:cViewPr>
      <p:scale>
        <a:sx n="33" d="100"/>
        <a:sy n="33" d="100"/>
      </p:scale>
      <p:origin x="0" y="-2454"/>
    </p:cViewPr>
  </p:outlineViewPr>
  <p:notesTextViewPr>
    <p:cViewPr>
      <p:scale>
        <a:sx n="1" d="1"/>
        <a:sy n="1" d="1"/>
      </p:scale>
      <p:origin x="0" y="0"/>
    </p:cViewPr>
  </p:notesTextViewPr>
  <p:sorterViewPr>
    <p:cViewPr>
      <p:scale>
        <a:sx n="100" d="100"/>
        <a:sy n="100" d="100"/>
      </p:scale>
      <p:origin x="0" y="-2376"/>
    </p:cViewPr>
  </p:sorterViewPr>
  <p:notesViewPr>
    <p:cSldViewPr snapToGrid="0">
      <p:cViewPr varScale="1">
        <p:scale>
          <a:sx n="48" d="100"/>
          <a:sy n="48" d="100"/>
        </p:scale>
        <p:origin x="289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383463" y="9719602"/>
            <a:ext cx="717373" cy="513427"/>
          </a:xfrm>
          <a:prstGeom prst="rect">
            <a:avLst/>
          </a:prstGeom>
        </p:spPr>
        <p:txBody>
          <a:bodyPr vert="horz" lIns="99022" tIns="49512" rIns="99022" bIns="49512" rtlCol="0" anchor="b"/>
          <a:lstStyle>
            <a:lvl1pPr algn="r">
              <a:defRPr sz="1300"/>
            </a:lvl1pPr>
          </a:lstStyle>
          <a:p>
            <a:fld id="{526FE254-E647-46B2-9B09-073DC17940B1}" type="slidenum">
              <a:rPr lang="en-AU" smtClean="0"/>
              <a:t>‹Nr.›</a:t>
            </a:fld>
            <a:endParaRPr lang="en-AU" dirty="0"/>
          </a:p>
        </p:txBody>
      </p:sp>
      <p:sp>
        <p:nvSpPr>
          <p:cNvPr id="8" name="Footer Placeholder 7"/>
          <p:cNvSpPr>
            <a:spLocks noGrp="1"/>
          </p:cNvSpPr>
          <p:nvPr>
            <p:ph type="ftr" sz="quarter" idx="2"/>
          </p:nvPr>
        </p:nvSpPr>
        <p:spPr>
          <a:xfrm>
            <a:off x="1" y="9719602"/>
            <a:ext cx="6190552" cy="513427"/>
          </a:xfrm>
          <a:prstGeom prst="rect">
            <a:avLst/>
          </a:prstGeom>
        </p:spPr>
        <p:txBody>
          <a:bodyPr vert="horz" lIns="99022" tIns="49512" rIns="99022" bIns="49512" rtlCol="0" anchor="b"/>
          <a:lstStyle>
            <a:lvl1pPr algn="l">
              <a:defRPr sz="1300"/>
            </a:lvl1pPr>
          </a:lstStyle>
          <a:p>
            <a:r>
              <a:rPr lang="en-AU" dirty="0">
                <a:cs typeface="Calibri" panose="020F0502020204030204" pitchFamily="34" charset="0"/>
              </a:rPr>
              <a:t>Principles and guiding elements for forest landscape restoration (FLR) in the tropics</a:t>
            </a:r>
          </a:p>
        </p:txBody>
      </p:sp>
      <p:sp>
        <p:nvSpPr>
          <p:cNvPr id="10" name="Header Placeholder 9"/>
          <p:cNvSpPr>
            <a:spLocks noGrp="1"/>
          </p:cNvSpPr>
          <p:nvPr>
            <p:ph type="hdr" sz="quarter"/>
          </p:nvPr>
        </p:nvSpPr>
        <p:spPr>
          <a:xfrm>
            <a:off x="3" y="0"/>
            <a:ext cx="3077739" cy="513428"/>
          </a:xfrm>
          <a:prstGeom prst="rect">
            <a:avLst/>
          </a:prstGeom>
        </p:spPr>
        <p:txBody>
          <a:bodyPr vert="horz" lIns="99022" tIns="49512" rIns="99022" bIns="49512" rtlCol="0"/>
          <a:lstStyle>
            <a:lvl1pPr algn="l">
              <a:defRPr sz="1300"/>
            </a:lvl1pPr>
          </a:lstStyle>
          <a:p>
            <a:r>
              <a:rPr lang="en-AU"/>
              <a:t>FLR Module 1 – Handout</a:t>
            </a:r>
            <a:endParaRPr lang="en-AU" dirty="0"/>
          </a:p>
        </p:txBody>
      </p:sp>
      <p:sp>
        <p:nvSpPr>
          <p:cNvPr id="2" name="Date Placeholder 1"/>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1D4DC2FF-E803-49C3-821E-B951621AFA09}" type="datetime1">
              <a:rPr lang="en-AU" smtClean="0"/>
              <a:t>12/12/2024</a:t>
            </a:fld>
            <a:endParaRPr lang="en-AU"/>
          </a:p>
        </p:txBody>
      </p:sp>
    </p:spTree>
    <p:extLst>
      <p:ext uri="{BB962C8B-B14F-4D97-AF65-F5344CB8AC3E}">
        <p14:creationId xmlns:p14="http://schemas.microsoft.com/office/powerpoint/2010/main" val="178106889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77739" cy="513428"/>
          </a:xfrm>
          <a:prstGeom prst="rect">
            <a:avLst/>
          </a:prstGeom>
        </p:spPr>
        <p:txBody>
          <a:bodyPr vert="horz" lIns="99022" tIns="49512" rIns="99022" bIns="49512" rtlCol="0"/>
          <a:lstStyle>
            <a:lvl1pPr algn="l">
              <a:defRPr sz="1300"/>
            </a:lvl1pPr>
          </a:lstStyle>
          <a:p>
            <a:r>
              <a:rPr lang="en-AU" dirty="0"/>
              <a:t>FLR Module 1 – Handout with Notes</a:t>
            </a:r>
          </a:p>
        </p:txBody>
      </p:sp>
      <p:sp>
        <p:nvSpPr>
          <p:cNvPr id="3" name="Date Placeholder 2"/>
          <p:cNvSpPr>
            <a:spLocks noGrp="1"/>
          </p:cNvSpPr>
          <p:nvPr>
            <p:ph type="dt" idx="1"/>
          </p:nvPr>
        </p:nvSpPr>
        <p:spPr>
          <a:xfrm>
            <a:off x="4023093" y="2"/>
            <a:ext cx="3077739" cy="513428"/>
          </a:xfrm>
          <a:prstGeom prst="rect">
            <a:avLst/>
          </a:prstGeom>
        </p:spPr>
        <p:txBody>
          <a:bodyPr vert="horz" lIns="99022" tIns="49512" rIns="99022" bIns="49512" rtlCol="0"/>
          <a:lstStyle>
            <a:lvl1pPr algn="r">
              <a:defRPr sz="1300"/>
            </a:lvl1pPr>
          </a:lstStyle>
          <a:p>
            <a:fld id="{B39F67B2-30F0-465B-A7D0-E991E932266B}" type="datetime1">
              <a:rPr lang="en-AU" smtClean="0"/>
              <a:t>12/12/2024</a:t>
            </a:fld>
            <a:endParaRPr lang="en-AU" dirty="0"/>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22" tIns="49512" rIns="99022" bIns="49512" rtlCol="0" anchor="ctr"/>
          <a:lstStyle/>
          <a:p>
            <a:endParaRPr lang="en-AU" dirty="0"/>
          </a:p>
        </p:txBody>
      </p:sp>
      <p:sp>
        <p:nvSpPr>
          <p:cNvPr id="5" name="Notes Placeholder 4"/>
          <p:cNvSpPr>
            <a:spLocks noGrp="1"/>
          </p:cNvSpPr>
          <p:nvPr>
            <p:ph type="body" sz="quarter" idx="3"/>
          </p:nvPr>
        </p:nvSpPr>
        <p:spPr>
          <a:xfrm>
            <a:off x="710248" y="4924646"/>
            <a:ext cx="5681980" cy="4029255"/>
          </a:xfrm>
          <a:prstGeom prst="rect">
            <a:avLst/>
          </a:prstGeom>
        </p:spPr>
        <p:txBody>
          <a:bodyPr vert="horz" lIns="99022" tIns="49512" rIns="99022" bIns="4951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1" y="9719602"/>
            <a:ext cx="6392228" cy="513427"/>
          </a:xfrm>
          <a:prstGeom prst="rect">
            <a:avLst/>
          </a:prstGeom>
        </p:spPr>
        <p:txBody>
          <a:bodyPr vert="horz" lIns="99022" tIns="49512" rIns="99022" bIns="49512" rtlCol="0" anchor="b"/>
          <a:lstStyle>
            <a:lvl1pPr algn="l">
              <a:defRPr sz="1300"/>
            </a:lvl1pPr>
          </a:lstStyle>
          <a:p>
            <a:r>
              <a:rPr lang="en-AU" dirty="0"/>
              <a:t>Principles and guiding elements for forest landscape restoration (FLR) in the tropics</a:t>
            </a:r>
          </a:p>
        </p:txBody>
      </p:sp>
      <p:sp>
        <p:nvSpPr>
          <p:cNvPr id="7" name="Slide Number Placeholder 6"/>
          <p:cNvSpPr>
            <a:spLocks noGrp="1"/>
          </p:cNvSpPr>
          <p:nvPr>
            <p:ph type="sldNum" sz="quarter" idx="5"/>
          </p:nvPr>
        </p:nvSpPr>
        <p:spPr>
          <a:xfrm>
            <a:off x="6511079" y="9719602"/>
            <a:ext cx="589756" cy="513427"/>
          </a:xfrm>
          <a:prstGeom prst="rect">
            <a:avLst/>
          </a:prstGeom>
        </p:spPr>
        <p:txBody>
          <a:bodyPr vert="horz" lIns="99022" tIns="49512" rIns="99022" bIns="49512" rtlCol="0" anchor="b"/>
          <a:lstStyle>
            <a:lvl1pPr algn="r">
              <a:defRPr sz="1300"/>
            </a:lvl1pPr>
          </a:lstStyle>
          <a:p>
            <a:fld id="{B307E6DD-9BA3-4202-9345-EA1A09844C44}" type="slidenum">
              <a:rPr lang="en-AU" smtClean="0"/>
              <a:pPr/>
              <a:t>‹Nr.›</a:t>
            </a:fld>
            <a:endParaRPr lang="en-AU" dirty="0"/>
          </a:p>
        </p:txBody>
      </p:sp>
    </p:spTree>
    <p:extLst>
      <p:ext uri="{BB962C8B-B14F-4D97-AF65-F5344CB8AC3E}">
        <p14:creationId xmlns:p14="http://schemas.microsoft.com/office/powerpoint/2010/main" val="3656822799"/>
      </p:ext>
    </p:extLst>
  </p:cSld>
  <p:clrMap bg1="lt1" tx1="dk1" bg2="lt2" tx2="dk2" accent1="accent1" accent2="accent2" accent3="accent3" accent4="accent4" accent5="accent5" accent6="accent6" hlink="hlink" folHlink="folHlink"/>
  <p:hf/>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This is the first of 4 FLR modules:</a:t>
            </a:r>
          </a:p>
          <a:p>
            <a:endParaRPr lang="en-AU" sz="1100" dirty="0"/>
          </a:p>
          <a:p>
            <a:pPr marL="180103" indent="-180103">
              <a:buFont typeface="Arial" panose="020B0604020202020204" pitchFamily="34" charset="0"/>
              <a:buChar char="•"/>
            </a:pPr>
            <a:r>
              <a:rPr lang="en-AU" sz="1100" b="1" dirty="0"/>
              <a:t>Module 1: Principles and guiding elements for forest landscape restoration (FLR) in the tropics.</a:t>
            </a:r>
          </a:p>
          <a:p>
            <a:pPr marL="180103" indent="-180103" defTabSz="960546">
              <a:buFont typeface="Arial" panose="020B0604020202020204" pitchFamily="34" charset="0"/>
              <a:buChar char="•"/>
            </a:pPr>
            <a:r>
              <a:rPr lang="en-AU" sz="1100" dirty="0"/>
              <a:t>Module 2: </a:t>
            </a:r>
            <a:r>
              <a:rPr lang="en-AU" sz="1100" dirty="0">
                <a:cs typeface="Calibri" panose="020F0502020204030204" pitchFamily="34" charset="0"/>
              </a:rPr>
              <a:t>Forest landscape restoration (FLR) project design and implementation.</a:t>
            </a:r>
          </a:p>
          <a:p>
            <a:pPr marL="180103" indent="-180103" defTabSz="960546">
              <a:buFont typeface="Arial" panose="020B0604020202020204" pitchFamily="34" charset="0"/>
              <a:buChar char="•"/>
            </a:pPr>
            <a:r>
              <a:rPr lang="en-AU" sz="1100" dirty="0">
                <a:cs typeface="Calibri" panose="020F0502020204030204" pitchFamily="34" charset="0"/>
              </a:rPr>
              <a:t>Module 3: Forest landscape restoration (FLR) facilitation and capacity development.</a:t>
            </a:r>
          </a:p>
          <a:p>
            <a:pPr marL="180103" indent="-180103" defTabSz="960546">
              <a:buFont typeface="Arial" panose="020B0604020202020204" pitchFamily="34" charset="0"/>
              <a:buChar char="•"/>
            </a:pPr>
            <a:r>
              <a:rPr lang="en-AU" sz="1100" dirty="0">
                <a:cs typeface="Calibri" panose="020F0502020204030204" pitchFamily="34" charset="0"/>
              </a:rPr>
              <a:t>Module 4: Securing forest landscape restoration (FLR) finances.</a:t>
            </a:r>
            <a:endParaRPr lang="en-AU" sz="1100" dirty="0">
              <a:solidFill>
                <a:schemeClr val="bg1"/>
              </a:solidFill>
              <a:cs typeface="Calibri" panose="020F0502020204030204" pitchFamily="34" charset="0"/>
            </a:endParaRPr>
          </a:p>
          <a:p>
            <a:pPr marL="180103" indent="-180103">
              <a:buFont typeface="Arial" panose="020B0604020202020204" pitchFamily="34" charset="0"/>
              <a:buChar char="•"/>
            </a:pPr>
            <a:endParaRPr lang="en-AU" dirty="0"/>
          </a:p>
        </p:txBody>
      </p:sp>
      <p:sp>
        <p:nvSpPr>
          <p:cNvPr id="5" name="Date Placeholder 4"/>
          <p:cNvSpPr>
            <a:spLocks noGrp="1"/>
          </p:cNvSpPr>
          <p:nvPr>
            <p:ph type="dt" idx="11"/>
          </p:nvPr>
        </p:nvSpPr>
        <p:spPr/>
        <p:txBody>
          <a:bodyPr/>
          <a:lstStyle/>
          <a:p>
            <a:fld id="{9B66B0B6-09D9-4D39-9BDC-C7F658B7CB1A}"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4006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b="1" dirty="0"/>
              <a:t>HOW should we focus on landscapes?</a:t>
            </a:r>
          </a:p>
          <a:p>
            <a:endParaRPr lang="en-AU" sz="1000" b="1" dirty="0"/>
          </a:p>
          <a:p>
            <a:r>
              <a:rPr lang="en-AU" sz="1000" dirty="0"/>
              <a:t>Transparent and equitable approaches to land tenure, access, customary rights and property rights are essential for ensuring the long-term security of FLR investments.</a:t>
            </a:r>
          </a:p>
          <a:p>
            <a:endParaRPr lang="en-AU" sz="1000" b="1" dirty="0"/>
          </a:p>
          <a:p>
            <a:r>
              <a:rPr lang="en-AU" sz="1000" b="1" dirty="0"/>
              <a:t>GE 4</a:t>
            </a:r>
            <a:r>
              <a:rPr lang="en-AU" sz="1000" dirty="0"/>
              <a:t>: We should address tenure and access rights through:</a:t>
            </a:r>
          </a:p>
          <a:p>
            <a:pPr lvl="0"/>
            <a:endParaRPr lang="en-AU" sz="1000" b="1" dirty="0"/>
          </a:p>
          <a:p>
            <a:pPr marL="185667" indent="-185667">
              <a:buFont typeface="Arial" panose="020B0604020202020204" pitchFamily="34" charset="0"/>
              <a:buChar char="•"/>
            </a:pPr>
            <a:r>
              <a:rPr lang="en-AU" sz="1000" b="1" dirty="0"/>
              <a:t>Visioning: </a:t>
            </a:r>
            <a:r>
              <a:rPr lang="en-AU" sz="1000" dirty="0"/>
              <a:t>Map land tenure and access rights (degraded and secondary forests often have overlapping tenure claims involving the state, private sector and local communities).</a:t>
            </a:r>
          </a:p>
          <a:p>
            <a:pPr marL="185667" indent="-185667">
              <a:buFont typeface="Arial" panose="020B0604020202020204" pitchFamily="34" charset="0"/>
              <a:buChar char="•"/>
            </a:pPr>
            <a:r>
              <a:rPr lang="en-AU" sz="1000" b="1" dirty="0"/>
              <a:t>Conceptualising: </a:t>
            </a:r>
            <a:r>
              <a:rPr lang="en-AU" sz="1000" dirty="0"/>
              <a:t>Develop transparent and equitable processes for conflict resolution where rights are unclear, including criteria for taking the preferences of landholders and marginalized groups into account.</a:t>
            </a:r>
          </a:p>
          <a:p>
            <a:pPr marL="185667" indent="-185667">
              <a:buFont typeface="Arial" panose="020B0604020202020204" pitchFamily="34" charset="0"/>
              <a:buChar char="•"/>
            </a:pPr>
            <a:r>
              <a:rPr lang="en-AU" sz="1000" b="1" dirty="0"/>
              <a:t>Implementing: </a:t>
            </a:r>
            <a:r>
              <a:rPr lang="en-AU" sz="1000" dirty="0"/>
              <a:t>Address gender equity, and strengthen the access rights of forest dwellers and indigenous peoples. </a:t>
            </a:r>
          </a:p>
          <a:p>
            <a:pPr marL="185667" indent="-185667">
              <a:buFont typeface="Arial" panose="020B0604020202020204" pitchFamily="34" charset="0"/>
              <a:buChar char="•"/>
            </a:pPr>
            <a:r>
              <a:rPr lang="en-AU" sz="1000" b="1" dirty="0"/>
              <a:t>Sustaining: </a:t>
            </a:r>
            <a:r>
              <a:rPr lang="en-AU" sz="1000" dirty="0"/>
              <a:t>Ensure the long-term security of FLR investments through the development of unambiguous and universally respected land tenure, resource access and management rights.</a:t>
            </a:r>
          </a:p>
          <a:p>
            <a:pPr marL="185667" indent="-185667">
              <a:buFont typeface="Arial" panose="020B0604020202020204" pitchFamily="34" charset="0"/>
              <a:buChar char="•"/>
            </a:pPr>
            <a:endParaRPr lang="en-AU" sz="1000" dirty="0"/>
          </a:p>
          <a:p>
            <a:pPr defTabSz="960546"/>
            <a:r>
              <a:rPr lang="en-AU" sz="1000" i="1" dirty="0"/>
              <a:t>Source: ITTO (2020)</a:t>
            </a:r>
          </a:p>
        </p:txBody>
      </p:sp>
      <p:sp>
        <p:nvSpPr>
          <p:cNvPr id="5" name="Date Placeholder 4"/>
          <p:cNvSpPr>
            <a:spLocks noGrp="1"/>
          </p:cNvSpPr>
          <p:nvPr>
            <p:ph type="dt" idx="11"/>
          </p:nvPr>
        </p:nvSpPr>
        <p:spPr/>
        <p:txBody>
          <a:bodyPr/>
          <a:lstStyle/>
          <a:p>
            <a:fld id="{37A7FD72-E07F-40F2-AACA-573511259005}"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10</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83449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ITTO (2020) contains additional resources for GE 1-4.</a:t>
            </a:r>
          </a:p>
        </p:txBody>
      </p:sp>
      <p:sp>
        <p:nvSpPr>
          <p:cNvPr id="5" name="Date Placeholder 4"/>
          <p:cNvSpPr>
            <a:spLocks noGrp="1"/>
          </p:cNvSpPr>
          <p:nvPr>
            <p:ph type="dt" idx="11"/>
          </p:nvPr>
        </p:nvSpPr>
        <p:spPr/>
        <p:txBody>
          <a:bodyPr/>
          <a:lstStyle/>
          <a:p>
            <a:fld id="{C016F192-B2E9-4B93-845F-E2716E590C54}"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900500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This FLR initiative has assisted local communities in Lombok, Indonesia, to improve their livelihoods through sustainable forest management activities. </a:t>
            </a:r>
          </a:p>
        </p:txBody>
      </p:sp>
      <p:sp>
        <p:nvSpPr>
          <p:cNvPr id="5" name="Date Placeholder 4"/>
          <p:cNvSpPr>
            <a:spLocks noGrp="1"/>
          </p:cNvSpPr>
          <p:nvPr>
            <p:ph type="dt" idx="11"/>
          </p:nvPr>
        </p:nvSpPr>
        <p:spPr/>
        <p:txBody>
          <a:bodyPr/>
          <a:lstStyle/>
          <a:p>
            <a:fld id="{744B0E06-3E5D-4951-9409-105D5AF97AF4}"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7554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Divide the class into 6 groups (one question per group).</a:t>
            </a:r>
          </a:p>
        </p:txBody>
      </p:sp>
      <p:sp>
        <p:nvSpPr>
          <p:cNvPr id="5" name="Date Placeholder 4"/>
          <p:cNvSpPr>
            <a:spLocks noGrp="1"/>
          </p:cNvSpPr>
          <p:nvPr>
            <p:ph type="dt" idx="11"/>
          </p:nvPr>
        </p:nvSpPr>
        <p:spPr/>
        <p:txBody>
          <a:bodyPr/>
          <a:lstStyle/>
          <a:p>
            <a:fld id="{CC572BEF-19C6-48E6-AF79-7093F4F86A7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13</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426050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Provide students with a deadline for their written reports.</a:t>
            </a:r>
          </a:p>
        </p:txBody>
      </p:sp>
      <p:sp>
        <p:nvSpPr>
          <p:cNvPr id="5" name="Date Placeholder 4"/>
          <p:cNvSpPr>
            <a:spLocks noGrp="1"/>
          </p:cNvSpPr>
          <p:nvPr>
            <p:ph type="dt" idx="11"/>
          </p:nvPr>
        </p:nvSpPr>
        <p:spPr/>
        <p:txBody>
          <a:bodyPr/>
          <a:lstStyle/>
          <a:p>
            <a:fld id="{6E440C6E-A6EC-4B16-82A5-157D527A6C4D}"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14</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611562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b="1" dirty="0"/>
              <a:t>Topic 2 </a:t>
            </a:r>
            <a:r>
              <a:rPr lang="en-AU" sz="1000" dirty="0"/>
              <a:t>comprises:</a:t>
            </a:r>
            <a:endParaRPr lang="en-AU" sz="1000" i="1" cap="all" dirty="0">
              <a:cs typeface="Calibri" panose="020F0502020204030204" pitchFamily="34" charset="0"/>
            </a:endParaRPr>
          </a:p>
          <a:p>
            <a:endParaRPr lang="en-AU" sz="1000" dirty="0"/>
          </a:p>
          <a:p>
            <a:pPr marL="180103" indent="-180103">
              <a:buFont typeface="Arial" panose="020B0604020202020204" pitchFamily="34" charset="0"/>
              <a:buChar char="•"/>
            </a:pPr>
            <a:r>
              <a:rPr lang="en-AU" sz="1000" b="1" dirty="0"/>
              <a:t>Learning activities:</a:t>
            </a:r>
            <a:r>
              <a:rPr lang="en-AU" sz="1000" dirty="0"/>
              <a:t> Class presentation (including a case-study video), small group questions and student assignments. </a:t>
            </a:r>
          </a:p>
          <a:p>
            <a:pPr marL="180103" indent="-180103">
              <a:buFont typeface="Arial" panose="020B0604020202020204" pitchFamily="34" charset="0"/>
              <a:buChar char="•"/>
            </a:pPr>
            <a:r>
              <a:rPr lang="en-AU" sz="1000" b="1" dirty="0"/>
              <a:t>Learning outcome: </a:t>
            </a:r>
            <a:r>
              <a:rPr lang="en-AU" sz="1000" dirty="0"/>
              <a:t>By the end of Topic 2, students will be able to describe the conceptual basis for engaging stakeholders and supporting participatory governance (Principle 2), as well as the 8 essential conditions (GE 5-12) for a successful FLR project.</a:t>
            </a:r>
          </a:p>
        </p:txBody>
      </p:sp>
      <p:sp>
        <p:nvSpPr>
          <p:cNvPr id="5" name="Date Placeholder 4"/>
          <p:cNvSpPr>
            <a:spLocks noGrp="1"/>
          </p:cNvSpPr>
          <p:nvPr>
            <p:ph type="dt" idx="11"/>
          </p:nvPr>
        </p:nvSpPr>
        <p:spPr/>
        <p:txBody>
          <a:bodyPr/>
          <a:lstStyle/>
          <a:p>
            <a:fld id="{84CE611B-64DD-48CB-B34B-E76C42AC9808}"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15</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839787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WHY should we engage all stakeholders (not just the responsive ones)?</a:t>
            </a:r>
          </a:p>
          <a:p>
            <a:pPr defTabSz="960546"/>
            <a:endParaRPr lang="en-AU" sz="1000" dirty="0"/>
          </a:p>
          <a:p>
            <a:pPr marL="0" marR="0" indent="0" algn="l" defTabSz="960546" rtl="0" eaLnBrk="1" fontAlgn="auto" latinLnBrk="0" hangingPunct="1">
              <a:lnSpc>
                <a:spcPct val="100000"/>
              </a:lnSpc>
              <a:spcBef>
                <a:spcPts val="0"/>
              </a:spcBef>
              <a:spcAft>
                <a:spcPts val="0"/>
              </a:spcAft>
              <a:buClrTx/>
              <a:buSzTx/>
              <a:buFontTx/>
              <a:buNone/>
              <a:tabLst/>
              <a:defRPr/>
            </a:pPr>
            <a:r>
              <a:rPr lang="en-AU" sz="1000" b="0" dirty="0"/>
              <a:t>A stakeholder </a:t>
            </a:r>
            <a:r>
              <a:rPr lang="en-AU" sz="1000" dirty="0"/>
              <a:t>is any individual, social group or institution that has interest in, is directly or indirectly affected by or can influence or contribute to an issue or activity or transaction, and therefore has a natural right to participate in decisions relating to it.</a:t>
            </a:r>
          </a:p>
          <a:p>
            <a:pPr defTabSz="960546"/>
            <a:endParaRPr lang="en-AU" sz="1000" dirty="0"/>
          </a:p>
          <a:p>
            <a:pPr defTabSz="960546"/>
            <a:r>
              <a:rPr lang="en-AU" sz="1000" b="1" dirty="0"/>
              <a:t>Principle 2 </a:t>
            </a:r>
            <a:r>
              <a:rPr lang="en-AU" sz="1000" dirty="0"/>
              <a:t>aims to deliver optimal FLR outcomes (environmental, social and economic).  Stakeholders - including women, young people and vulnerable groups – must be actively engaged in FLR planning and decision-making activities. </a:t>
            </a:r>
          </a:p>
          <a:p>
            <a:pPr defTabSz="960546"/>
            <a:endParaRPr lang="en-AU" sz="1000" dirty="0"/>
          </a:p>
          <a:p>
            <a:pPr defTabSz="960546"/>
            <a:r>
              <a:rPr lang="en-AU" sz="1000" dirty="0"/>
              <a:t>Active stakeholder engagement allows us to:</a:t>
            </a:r>
          </a:p>
          <a:p>
            <a:pPr lvl="0"/>
            <a:endParaRPr lang="en-AU" sz="1000" b="1" dirty="0"/>
          </a:p>
          <a:p>
            <a:pPr marL="185667" indent="-185667">
              <a:buFont typeface="Arial" panose="020B0604020202020204" pitchFamily="34" charset="0"/>
              <a:buChar char="•"/>
            </a:pPr>
            <a:r>
              <a:rPr lang="en-AU" sz="1000" b="1" dirty="0"/>
              <a:t>Understand</a:t>
            </a:r>
            <a:r>
              <a:rPr lang="en-AU" sz="1000" dirty="0"/>
              <a:t> how stakeholders interact in a landscape, including recent arrivals and groups indirectly affected by (or affecting) the landscape.</a:t>
            </a:r>
            <a:r>
              <a:rPr lang="en-AU" sz="1000" i="1" dirty="0"/>
              <a:t> </a:t>
            </a:r>
            <a:endParaRPr lang="en-AU" sz="1000" dirty="0"/>
          </a:p>
          <a:p>
            <a:pPr marL="185667" indent="-185667">
              <a:buFont typeface="Arial" panose="020B0604020202020204" pitchFamily="34" charset="0"/>
              <a:buChar char="•"/>
            </a:pPr>
            <a:r>
              <a:rPr lang="en-AU" sz="1000" b="1" dirty="0"/>
              <a:t>Balance </a:t>
            </a:r>
            <a:r>
              <a:rPr lang="en-AU" sz="1000" dirty="0"/>
              <a:t>the diverse requirements, values and perspectives of stakeholders, including landholders and marginalized groups.</a:t>
            </a:r>
          </a:p>
          <a:p>
            <a:pPr marL="185667" indent="-185667">
              <a:buFont typeface="Arial" panose="020B0604020202020204" pitchFamily="34" charset="0"/>
              <a:buChar char="•"/>
            </a:pPr>
            <a:r>
              <a:rPr lang="en-AU" sz="1000" b="1" dirty="0"/>
              <a:t>Benefit </a:t>
            </a:r>
            <a:r>
              <a:rPr lang="en-AU" sz="1000" dirty="0"/>
              <a:t>from the diverse knowledge and experience of stakeholders, including vulnerable and indigenous people.</a:t>
            </a:r>
          </a:p>
          <a:p>
            <a:pPr marL="185667" indent="-185667">
              <a:buFont typeface="Arial" panose="020B0604020202020204" pitchFamily="34" charset="0"/>
              <a:buChar char="•"/>
            </a:pPr>
            <a:endParaRPr lang="en-AU" sz="1000" dirty="0"/>
          </a:p>
          <a:p>
            <a:pPr defTabSz="960546"/>
            <a:r>
              <a:rPr lang="en-AU" sz="1000" i="1" dirty="0"/>
              <a:t>Source: ITTO (2020)</a:t>
            </a:r>
          </a:p>
        </p:txBody>
      </p:sp>
      <p:sp>
        <p:nvSpPr>
          <p:cNvPr id="5" name="Date Placeholder 4"/>
          <p:cNvSpPr>
            <a:spLocks noGrp="1"/>
          </p:cNvSpPr>
          <p:nvPr>
            <p:ph type="dt" idx="11"/>
          </p:nvPr>
        </p:nvSpPr>
        <p:spPr/>
        <p:txBody>
          <a:bodyPr/>
          <a:lstStyle/>
          <a:p>
            <a:fld id="{3ECAEDD1-83EA-4815-AC08-A1182544F51B}"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16</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79244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engage stakeholders, and support participatory governance?</a:t>
            </a:r>
          </a:p>
          <a:p>
            <a:pPr defTabSz="990227">
              <a:defRPr/>
            </a:pPr>
            <a:endParaRPr lang="en-AU" sz="1000" b="1" dirty="0"/>
          </a:p>
          <a:p>
            <a:pPr defTabSz="990227">
              <a:defRPr/>
            </a:pPr>
            <a:r>
              <a:rPr lang="en-AU" sz="1000" dirty="0"/>
              <a:t>Decentralized control and decision-making can provide the enabling conditions for FLR interventions. It is important that local communities and stakeholders participate</a:t>
            </a:r>
          </a:p>
          <a:p>
            <a:pPr defTabSz="990227">
              <a:defRPr/>
            </a:pPr>
            <a:r>
              <a:rPr lang="en-AU" sz="1000" dirty="0"/>
              <a:t>actively in and share responsibility for decision-making in planning and implementing FLR. Local leadership, trust and social cohesion are crucial ingredients for representative, long-lasting FLR.</a:t>
            </a:r>
          </a:p>
          <a:p>
            <a:pPr defTabSz="990227">
              <a:defRPr/>
            </a:pPr>
            <a:endParaRPr lang="en-AU" sz="1000" dirty="0"/>
          </a:p>
          <a:p>
            <a:r>
              <a:rPr lang="en-AU" sz="1000" b="1" dirty="0"/>
              <a:t>GE 5:</a:t>
            </a:r>
            <a:r>
              <a:rPr lang="en-AU" sz="1000" dirty="0"/>
              <a:t> We should build adequate governance capacity for decentralized FLR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Identify, inform and entrust responsibility for FLR management to the appropriate institutions at the landscape level.</a:t>
            </a:r>
          </a:p>
          <a:p>
            <a:pPr marL="185667" indent="-185667">
              <a:buFont typeface="Arial" panose="020B0604020202020204" pitchFamily="34" charset="0"/>
              <a:buChar char="•"/>
            </a:pPr>
            <a:r>
              <a:rPr lang="en-AU" sz="1000" b="1" dirty="0"/>
              <a:t>Implementing &amp; sustaining:</a:t>
            </a:r>
            <a:r>
              <a:rPr lang="en-AU" sz="1000" dirty="0"/>
              <a:t> Support regular inter-agency meetings that encourage collaboration at all levels, as well as provide strategic guidance on FLR management (e.g. local safeguards).</a:t>
            </a:r>
          </a:p>
          <a:p>
            <a:endParaRPr lang="en-AU" sz="1000" b="1" dirty="0"/>
          </a:p>
          <a:p>
            <a:r>
              <a:rPr lang="en-AU" sz="1000" b="1" dirty="0"/>
              <a:t>GE 6:</a:t>
            </a:r>
            <a:r>
              <a:rPr lang="en-AU" sz="1000" dirty="0"/>
              <a:t> We should obtain strong stakeholder engagement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Develop a shared vision for the future with stakeholders, as well as create platforms for discussing FLR strategies that minimize power imbalances, and achieve equitable outcomes.</a:t>
            </a:r>
          </a:p>
          <a:p>
            <a:pPr marL="185667" indent="-185667">
              <a:buFont typeface="Arial" panose="020B0604020202020204" pitchFamily="34" charset="0"/>
              <a:buChar char="•"/>
            </a:pPr>
            <a:r>
              <a:rPr lang="en-AU" sz="1000" b="1" dirty="0"/>
              <a:t>Implementing &amp; sustaining:</a:t>
            </a:r>
            <a:r>
              <a:rPr lang="en-AU" sz="1000" dirty="0"/>
              <a:t> Increase understanding of the factors that influence stakeholder engagement in FLR (e.g. through stakeholder platforms), and build productive partnerships at all levels (from global corporations to local community groups).</a:t>
            </a:r>
          </a:p>
          <a:p>
            <a:pPr marL="185667" indent="-185667">
              <a:buFont typeface="Arial" panose="020B0604020202020204" pitchFamily="34" charset="0"/>
              <a:buChar char="•"/>
            </a:pPr>
            <a:endParaRPr lang="en-AU" sz="1000" dirty="0"/>
          </a:p>
          <a:p>
            <a:pPr defTabSz="914346">
              <a:defRPr/>
            </a:pPr>
            <a:r>
              <a:rPr lang="en-AU" sz="1000" i="1" dirty="0"/>
              <a:t>Source: ITTO (2020)</a:t>
            </a:r>
          </a:p>
        </p:txBody>
      </p:sp>
      <p:sp>
        <p:nvSpPr>
          <p:cNvPr id="5" name="Date Placeholder 4"/>
          <p:cNvSpPr>
            <a:spLocks noGrp="1"/>
          </p:cNvSpPr>
          <p:nvPr>
            <p:ph type="dt" idx="11"/>
          </p:nvPr>
        </p:nvSpPr>
        <p:spPr/>
        <p:txBody>
          <a:bodyPr/>
          <a:lstStyle/>
          <a:p>
            <a:fld id="{83815E0D-B71A-4BB9-BE17-820019D7BD5B}"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17</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319144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This slide accompanies the previous slide.</a:t>
            </a:r>
          </a:p>
        </p:txBody>
      </p:sp>
      <p:sp>
        <p:nvSpPr>
          <p:cNvPr id="5" name="Date Placeholder 4"/>
          <p:cNvSpPr>
            <a:spLocks noGrp="1"/>
          </p:cNvSpPr>
          <p:nvPr>
            <p:ph type="dt" idx="11"/>
          </p:nvPr>
        </p:nvSpPr>
        <p:spPr/>
        <p:txBody>
          <a:bodyPr/>
          <a:lstStyle/>
          <a:p>
            <a:fld id="{09B8057B-3A36-4787-86F1-951D1FEA65E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18</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429152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engage stakeholders, and support participatory governance?</a:t>
            </a:r>
          </a:p>
          <a:p>
            <a:pPr defTabSz="990227">
              <a:defRPr/>
            </a:pPr>
            <a:endParaRPr lang="en-AU" sz="1000" dirty="0"/>
          </a:p>
          <a:p>
            <a:pPr defTabSz="990227">
              <a:defRPr/>
            </a:pPr>
            <a:r>
              <a:rPr lang="en-AU" sz="1000" dirty="0"/>
              <a:t>The causes of forest and land degradation should be eliminated. To do so, a common and sustained effort is required among all stakeholder groups. Stakeholders should strive for the equitable sharing of the market and non-market costs and benefits of FLR, which should enhance and diversify local livelihoods.</a:t>
            </a:r>
          </a:p>
          <a:p>
            <a:endParaRPr lang="en-AU" sz="1000" b="1" dirty="0"/>
          </a:p>
          <a:p>
            <a:r>
              <a:rPr lang="en-AU" sz="1000" b="1" dirty="0"/>
              <a:t>GE 7:</a:t>
            </a:r>
            <a:r>
              <a:rPr lang="en-AU" sz="1000" dirty="0"/>
              <a:t> We should conduct joint stakeholder analysis of the drivers of degradation through:</a:t>
            </a:r>
          </a:p>
          <a:p>
            <a:endParaRPr lang="en-AU" sz="1000" dirty="0"/>
          </a:p>
          <a:p>
            <a:pPr marL="185667" indent="-185667">
              <a:buFont typeface="Arial" panose="020B0604020202020204" pitchFamily="34" charset="0"/>
              <a:buChar char="•"/>
            </a:pPr>
            <a:r>
              <a:rPr lang="en-AU" sz="1000" b="1" dirty="0"/>
              <a:t>Visioning &amp; conceptualising: </a:t>
            </a:r>
            <a:r>
              <a:rPr lang="en-AU" sz="1000" dirty="0"/>
              <a:t>Define the underlying causes of land-use change and forest degradation (current and past) through participatory processes, and assess the potential for FLR.</a:t>
            </a:r>
          </a:p>
          <a:p>
            <a:pPr marL="185667" indent="-185667">
              <a:buFont typeface="Arial" panose="020B0604020202020204" pitchFamily="34" charset="0"/>
              <a:buChar char="•"/>
            </a:pPr>
            <a:r>
              <a:rPr lang="en-AU" sz="1000" b="1" dirty="0"/>
              <a:t>Implementing &amp; sustaining: </a:t>
            </a:r>
            <a:r>
              <a:rPr lang="en-AU" sz="1000" dirty="0"/>
              <a:t>Reduce or remove degradation pressures (e.g. prevent illegal activities), and ensure all additional interventions (e.g. tree planting) are suitable for the site.</a:t>
            </a:r>
          </a:p>
          <a:p>
            <a:endParaRPr lang="en-AU" sz="1000" b="1" dirty="0"/>
          </a:p>
          <a:p>
            <a:r>
              <a:rPr lang="en-AU" sz="1000" b="1" dirty="0"/>
              <a:t>GE 8:</a:t>
            </a:r>
            <a:r>
              <a:rPr lang="en-AU" sz="1000" dirty="0"/>
              <a:t> We should strive for social equity and benefit sharing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Promote the equitable sharing of FLR costs and benefits, and develop benefit sharing plans through participatory processes that will enhance and diversify local livelihoods.</a:t>
            </a:r>
          </a:p>
          <a:p>
            <a:pPr marL="185667" indent="-185667">
              <a:buFont typeface="Arial" panose="020B0604020202020204" pitchFamily="34" charset="0"/>
              <a:buChar char="•"/>
            </a:pPr>
            <a:r>
              <a:rPr lang="en-AU" sz="1000" b="1" dirty="0"/>
              <a:t>Implementing &amp; sustaining: </a:t>
            </a:r>
            <a:r>
              <a:rPr lang="en-AU" sz="1000" dirty="0"/>
              <a:t>Utilise effective mechanisms for resolving conflicts among stakeholders, including landholders and marginalised groups. </a:t>
            </a:r>
          </a:p>
          <a:p>
            <a:pPr marL="185667" indent="-185667">
              <a:buFont typeface="Arial" panose="020B0604020202020204" pitchFamily="34" charset="0"/>
              <a:buChar char="•"/>
            </a:pPr>
            <a:endParaRPr lang="en-AU" sz="1000" dirty="0"/>
          </a:p>
          <a:p>
            <a:pPr defTabSz="914346">
              <a:defRPr/>
            </a:pPr>
            <a:r>
              <a:rPr lang="en-AU" sz="1000" i="1" dirty="0"/>
              <a:t>Source: ITTO (2020)</a:t>
            </a:r>
          </a:p>
        </p:txBody>
      </p:sp>
      <p:sp>
        <p:nvSpPr>
          <p:cNvPr id="5" name="Date Placeholder 4"/>
          <p:cNvSpPr>
            <a:spLocks noGrp="1"/>
          </p:cNvSpPr>
          <p:nvPr>
            <p:ph type="dt" idx="11"/>
          </p:nvPr>
        </p:nvSpPr>
        <p:spPr/>
        <p:txBody>
          <a:bodyPr/>
          <a:lstStyle/>
          <a:p>
            <a:fld id="{0BF94D24-BDCA-4092-A913-825277510640}"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19</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233450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Module 1 </a:t>
            </a:r>
            <a:r>
              <a:rPr lang="en-AU" sz="1000" dirty="0"/>
              <a:t>has the following learning objective:</a:t>
            </a:r>
            <a:br>
              <a:rPr lang="en-AU" sz="1000" dirty="0"/>
            </a:br>
            <a:endParaRPr lang="en-AU" sz="1000" i="1" dirty="0"/>
          </a:p>
          <a:p>
            <a:pPr marL="180103" indent="-180103">
              <a:buFont typeface="Arial" panose="020B0604020202020204" pitchFamily="34" charset="0"/>
              <a:buChar char="•"/>
            </a:pPr>
            <a:r>
              <a:rPr lang="en-AU" sz="1000" b="1" dirty="0"/>
              <a:t>Learning level: </a:t>
            </a:r>
            <a:r>
              <a:rPr lang="en-AU" sz="1000" dirty="0"/>
              <a:t>Students at high schools, training centres, and universities in Asia-Pacific, Africa and Latin America. </a:t>
            </a:r>
          </a:p>
          <a:p>
            <a:pPr marL="180103" indent="-180103">
              <a:buFont typeface="Arial" panose="020B0604020202020204" pitchFamily="34" charset="0"/>
              <a:buChar char="•"/>
            </a:pPr>
            <a:r>
              <a:rPr lang="en-AU" sz="1000" b="1" dirty="0"/>
              <a:t>Learning objective: </a:t>
            </a:r>
            <a:r>
              <a:rPr lang="en-AU" sz="1000" dirty="0"/>
              <a:t>By the end of Module 1, students will be able to name the 6 globally recognized principles of FLR in the tropics, as well as describe the conceptual basis and guiding elements for each principle.</a:t>
            </a:r>
            <a:endParaRPr lang="en-US" sz="1000" dirty="0"/>
          </a:p>
        </p:txBody>
      </p:sp>
      <p:sp>
        <p:nvSpPr>
          <p:cNvPr id="5" name="Date Placeholder 4"/>
          <p:cNvSpPr>
            <a:spLocks noGrp="1"/>
          </p:cNvSpPr>
          <p:nvPr>
            <p:ph type="dt" idx="11"/>
          </p:nvPr>
        </p:nvSpPr>
        <p:spPr/>
        <p:txBody>
          <a:bodyPr/>
          <a:lstStyle/>
          <a:p>
            <a:fld id="{93138B46-7F6A-4937-95BD-E939891A837E}"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69606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This slide accompanies the previous slide.</a:t>
            </a:r>
          </a:p>
        </p:txBody>
      </p:sp>
      <p:sp>
        <p:nvSpPr>
          <p:cNvPr id="5" name="Date Placeholder 4"/>
          <p:cNvSpPr>
            <a:spLocks noGrp="1"/>
          </p:cNvSpPr>
          <p:nvPr>
            <p:ph type="dt" idx="11"/>
          </p:nvPr>
        </p:nvSpPr>
        <p:spPr/>
        <p:txBody>
          <a:bodyPr/>
          <a:lstStyle/>
          <a:p>
            <a:fld id="{EC6ECFF3-B54D-4EB3-985E-10BF023FD02D}"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20</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00057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engage stakeholders, and support participatory governance?</a:t>
            </a:r>
          </a:p>
          <a:p>
            <a:pPr defTabSz="990227">
              <a:defRPr/>
            </a:pPr>
            <a:endParaRPr lang="en-AU" sz="1000" dirty="0"/>
          </a:p>
          <a:p>
            <a:pPr defTabSz="990227">
              <a:defRPr/>
            </a:pPr>
            <a:r>
              <a:rPr lang="en-AU" sz="1000" dirty="0"/>
              <a:t>The effective participation of all stakeholders in the planning and monitoring of FLR processes and projects is vital for success. There is a need to strengthen the capacities of institutions and community groups operating within landscapes.</a:t>
            </a:r>
          </a:p>
          <a:p>
            <a:endParaRPr lang="en-AU" sz="1000" b="1" dirty="0"/>
          </a:p>
          <a:p>
            <a:r>
              <a:rPr lang="en-AU" sz="1000" b="1" dirty="0"/>
              <a:t>GE 9:</a:t>
            </a:r>
            <a:r>
              <a:rPr lang="en-AU" sz="1000" dirty="0"/>
              <a:t> We should conduct participatory FLR planning, decision-making and monitoring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Develop participatory planning and monitoring framework with reference to desired outcomes and selected indicators of success (at site &amp; landscape scales, and different stages of FLR). </a:t>
            </a:r>
          </a:p>
          <a:p>
            <a:pPr marL="185667" indent="-185667">
              <a:buFont typeface="Arial" panose="020B0604020202020204" pitchFamily="34" charset="0"/>
              <a:buChar char="•"/>
            </a:pPr>
            <a:r>
              <a:rPr lang="en-AU" sz="1000" b="1" dirty="0"/>
              <a:t>Implementing &amp; sustaining: </a:t>
            </a:r>
            <a:r>
              <a:rPr lang="en-AU" sz="1000" dirty="0"/>
              <a:t>Engage stakeholders in participatory planning and monitoring activities</a:t>
            </a:r>
            <a:r>
              <a:rPr lang="en-AU" sz="1000" b="1" dirty="0"/>
              <a:t> </a:t>
            </a:r>
            <a:r>
              <a:rPr lang="en-AU" sz="1000" dirty="0"/>
              <a:t>(e.g. data collection, analysis, reporting, communication and adaptive management).</a:t>
            </a:r>
          </a:p>
          <a:p>
            <a:endParaRPr lang="en-AU" sz="1000" b="1" dirty="0"/>
          </a:p>
          <a:p>
            <a:r>
              <a:rPr lang="en-AU" sz="1000" b="1" dirty="0"/>
              <a:t>GE 10:</a:t>
            </a:r>
            <a:r>
              <a:rPr lang="en-AU" sz="1000" dirty="0"/>
              <a:t> We should build stakeholder capacity for sharing responsibility for FLR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Engage stakeholders in FLR through decision-support tools, and the collaborative formulation of scenarios, maps and restoration plans. </a:t>
            </a:r>
          </a:p>
          <a:p>
            <a:pPr marL="185667" indent="-185667">
              <a:buFont typeface="Arial" panose="020B0604020202020204" pitchFamily="34" charset="0"/>
              <a:buChar char="•"/>
            </a:pPr>
            <a:r>
              <a:rPr lang="en-AU" sz="1000" b="1" dirty="0"/>
              <a:t>Implementing &amp; sustaining: </a:t>
            </a:r>
            <a:r>
              <a:rPr lang="en-AU" sz="1000" dirty="0"/>
              <a:t>Deliver relevant capacity building programs for all stakeholder groups (e.g. leadership, negotiation, decision-making, afforestation and reforestation).</a:t>
            </a:r>
          </a:p>
          <a:p>
            <a:endParaRPr lang="en-AU" sz="1000" dirty="0"/>
          </a:p>
          <a:p>
            <a:pPr defTabSz="914346">
              <a:defRPr/>
            </a:pPr>
            <a:r>
              <a:rPr lang="en-AU" sz="1000" i="1" dirty="0"/>
              <a:t>Source: ITTO (2020)</a:t>
            </a:r>
          </a:p>
        </p:txBody>
      </p:sp>
      <p:sp>
        <p:nvSpPr>
          <p:cNvPr id="5" name="Date Placeholder 4"/>
          <p:cNvSpPr>
            <a:spLocks noGrp="1"/>
          </p:cNvSpPr>
          <p:nvPr>
            <p:ph type="dt" idx="11"/>
          </p:nvPr>
        </p:nvSpPr>
        <p:spPr/>
        <p:txBody>
          <a:bodyPr/>
          <a:lstStyle/>
          <a:p>
            <a:fld id="{A2CDF91A-3780-47FF-B992-441F947471F5}"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38597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This slide accompanies the previous slide.</a:t>
            </a:r>
          </a:p>
        </p:txBody>
      </p:sp>
      <p:sp>
        <p:nvSpPr>
          <p:cNvPr id="5" name="Date Placeholder 4"/>
          <p:cNvSpPr>
            <a:spLocks noGrp="1"/>
          </p:cNvSpPr>
          <p:nvPr>
            <p:ph type="dt" idx="11"/>
          </p:nvPr>
        </p:nvSpPr>
        <p:spPr/>
        <p:txBody>
          <a:bodyPr/>
          <a:lstStyle/>
          <a:p>
            <a:fld id="{BB556CE1-D1DE-4097-9238-1C21F08CA34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034830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engage stakeholders, and support participatory governance?</a:t>
            </a:r>
          </a:p>
          <a:p>
            <a:pPr defTabSz="990227">
              <a:defRPr/>
            </a:pPr>
            <a:endParaRPr lang="en-AU" sz="1000" dirty="0"/>
          </a:p>
          <a:p>
            <a:pPr defTabSz="990227">
              <a:defRPr/>
            </a:pPr>
            <a:r>
              <a:rPr lang="en-AU" sz="1000" dirty="0"/>
              <a:t>Sufficient resources must be committed to initiate FLR processes and implement FLR interventions. Investments are needed to ensure the restoration and sustainable</a:t>
            </a:r>
          </a:p>
          <a:p>
            <a:pPr defTabSz="990227">
              <a:defRPr/>
            </a:pPr>
            <a:r>
              <a:rPr lang="en-AU" sz="1000" dirty="0"/>
              <a:t>management of degraded forests and landscapes, and these are most likely to be forthcoming with conducive policies and institutions.</a:t>
            </a:r>
          </a:p>
          <a:p>
            <a:endParaRPr lang="en-AU" sz="1000" b="1" dirty="0"/>
          </a:p>
          <a:p>
            <a:r>
              <a:rPr lang="en-AU" sz="1000" b="1" dirty="0"/>
              <a:t>GE 11:</a:t>
            </a:r>
            <a:r>
              <a:rPr lang="en-AU" sz="1000" dirty="0"/>
              <a:t> We should address long-term financing for FLR interventions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Develop a financing strategy for each phase of FLR (from visioning to sustaining), and formulate proposals in consultation with selected funding agencies.</a:t>
            </a:r>
          </a:p>
          <a:p>
            <a:pPr marL="185667" indent="-185667">
              <a:buFont typeface="Arial" panose="020B0604020202020204" pitchFamily="34" charset="0"/>
              <a:buChar char="•"/>
            </a:pPr>
            <a:r>
              <a:rPr lang="en-AU" sz="1000" b="1" dirty="0"/>
              <a:t>Implementing &amp; sustaining: </a:t>
            </a:r>
            <a:r>
              <a:rPr lang="en-AU" sz="1000" dirty="0"/>
              <a:t>Broaden the funding portfolio to sustain FLR (e.g. payments for ecosystem services, biodiversity offsets, results-based payments for climate-change mitigation, and public &amp; private finance schemes). </a:t>
            </a:r>
          </a:p>
          <a:p>
            <a:endParaRPr lang="en-AU" sz="1000" b="1" dirty="0"/>
          </a:p>
          <a:p>
            <a:r>
              <a:rPr lang="en-AU" sz="1000" b="1" dirty="0"/>
              <a:t>GE 12:</a:t>
            </a:r>
            <a:r>
              <a:rPr lang="en-AU" sz="1000" dirty="0"/>
              <a:t> We should establish a favourable investment environment for FLR through:</a:t>
            </a:r>
          </a:p>
          <a:p>
            <a:pPr marL="185667" indent="-185667">
              <a:buFont typeface="Arial" panose="020B0604020202020204" pitchFamily="34" charset="0"/>
              <a:buChar char="•"/>
            </a:pPr>
            <a:r>
              <a:rPr lang="en-AU" sz="1000" b="1" dirty="0"/>
              <a:t>Visioning &amp; conceptualising: </a:t>
            </a:r>
            <a:r>
              <a:rPr lang="en-AU" sz="1000" dirty="0"/>
              <a:t>Establish the required enabling conditions to attract investments (e.g. conducive policies &amp; land tenure arrangements, and easy access to information).</a:t>
            </a:r>
          </a:p>
          <a:p>
            <a:pPr marL="185667" indent="-185667">
              <a:buFont typeface="Arial" panose="020B0604020202020204" pitchFamily="34" charset="0"/>
              <a:buChar char="•"/>
            </a:pPr>
            <a:r>
              <a:rPr lang="en-AU" sz="1000" b="1" dirty="0"/>
              <a:t>Implementing &amp; sustaining: </a:t>
            </a:r>
            <a:r>
              <a:rPr lang="en-AU" sz="1000" dirty="0"/>
              <a:t>Assess the expectations and concerns of potential investors, and promote workable processes that address their needs (e.g. conflict resolution mechanisms).</a:t>
            </a:r>
          </a:p>
          <a:p>
            <a:pPr defTabSz="990484">
              <a:defRPr/>
            </a:pPr>
            <a:endParaRPr lang="en-AU" sz="1000" dirty="0"/>
          </a:p>
          <a:p>
            <a:pPr defTabSz="960796"/>
            <a:r>
              <a:rPr lang="en-AU" sz="1000" i="1" dirty="0"/>
              <a:t>Source: ITTO (2020)</a:t>
            </a:r>
            <a:endParaRPr lang="en-AU" sz="1000" dirty="0"/>
          </a:p>
        </p:txBody>
      </p:sp>
      <p:sp>
        <p:nvSpPr>
          <p:cNvPr id="5" name="Date Placeholder 4"/>
          <p:cNvSpPr>
            <a:spLocks noGrp="1"/>
          </p:cNvSpPr>
          <p:nvPr>
            <p:ph type="dt" idx="11"/>
          </p:nvPr>
        </p:nvSpPr>
        <p:spPr/>
        <p:txBody>
          <a:bodyPr/>
          <a:lstStyle/>
          <a:p>
            <a:fld id="{C4166288-154B-471A-8C60-27C5F4376A3D}"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23</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82601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This slide accompanies the previous slide.</a:t>
            </a:r>
          </a:p>
        </p:txBody>
      </p:sp>
      <p:sp>
        <p:nvSpPr>
          <p:cNvPr id="5" name="Date Placeholder 4"/>
          <p:cNvSpPr>
            <a:spLocks noGrp="1"/>
          </p:cNvSpPr>
          <p:nvPr>
            <p:ph type="dt" idx="11"/>
          </p:nvPr>
        </p:nvSpPr>
        <p:spPr/>
        <p:txBody>
          <a:bodyPr/>
          <a:lstStyle/>
          <a:p>
            <a:fld id="{963B69EB-74F4-472C-83F9-2F39860D57D6}"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24</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237534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dirty="0"/>
              <a:t>ITTO (2020) contains additional resources for GE 5-12.</a:t>
            </a:r>
          </a:p>
        </p:txBody>
      </p:sp>
      <p:sp>
        <p:nvSpPr>
          <p:cNvPr id="5" name="Date Placeholder 4"/>
          <p:cNvSpPr>
            <a:spLocks noGrp="1"/>
          </p:cNvSpPr>
          <p:nvPr>
            <p:ph type="dt" idx="11"/>
          </p:nvPr>
        </p:nvSpPr>
        <p:spPr/>
        <p:txBody>
          <a:bodyPr/>
          <a:lstStyle/>
          <a:p>
            <a:fld id="{DD43FE5B-C8EF-4013-B16E-819913E07C13}"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25</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778986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09"/>
            <a:r>
              <a:rPr lang="en-AU" sz="1000" dirty="0"/>
              <a:t>This FLR initiative shows how greater administrative efficiency in timber supply chains in Java and Nusa Tenggara, Indonesia, is helping community forestry to boom</a:t>
            </a:r>
          </a:p>
        </p:txBody>
      </p:sp>
      <p:sp>
        <p:nvSpPr>
          <p:cNvPr id="5" name="Date Placeholder 4"/>
          <p:cNvSpPr>
            <a:spLocks noGrp="1"/>
          </p:cNvSpPr>
          <p:nvPr>
            <p:ph type="dt" idx="11"/>
          </p:nvPr>
        </p:nvSpPr>
        <p:spPr/>
        <p:txBody>
          <a:bodyPr/>
          <a:lstStyle/>
          <a:p>
            <a:fld id="{67CF156F-4658-4661-BF9D-AB14B8CB996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26</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4560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dirty="0"/>
              <a:t>Divide the class into 5 groups (one question per group).</a:t>
            </a:r>
          </a:p>
        </p:txBody>
      </p:sp>
      <p:sp>
        <p:nvSpPr>
          <p:cNvPr id="5" name="Date Placeholder 4"/>
          <p:cNvSpPr>
            <a:spLocks noGrp="1"/>
          </p:cNvSpPr>
          <p:nvPr>
            <p:ph type="dt" idx="11"/>
          </p:nvPr>
        </p:nvSpPr>
        <p:spPr/>
        <p:txBody>
          <a:bodyPr/>
          <a:lstStyle/>
          <a:p>
            <a:fld id="{FA3EFBC4-E1B9-4667-9B52-99BE26281D4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27</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70027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Provide students with a deadline for their written reports.</a:t>
            </a:r>
          </a:p>
        </p:txBody>
      </p:sp>
      <p:sp>
        <p:nvSpPr>
          <p:cNvPr id="5" name="Date Placeholder 4"/>
          <p:cNvSpPr>
            <a:spLocks noGrp="1"/>
          </p:cNvSpPr>
          <p:nvPr>
            <p:ph type="dt" idx="11"/>
          </p:nvPr>
        </p:nvSpPr>
        <p:spPr/>
        <p:txBody>
          <a:bodyPr/>
          <a:lstStyle/>
          <a:p>
            <a:fld id="{478390B4-6B8D-4600-918C-511B20CE2C9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28</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97142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b="1" dirty="0"/>
              <a:t>Topic 3 </a:t>
            </a:r>
            <a:r>
              <a:rPr lang="en-AU" sz="1000" dirty="0"/>
              <a:t>comprises:</a:t>
            </a:r>
            <a:endParaRPr lang="en-AU" sz="1000" i="1" cap="all" dirty="0">
              <a:cs typeface="Calibri" panose="020F0502020204030204" pitchFamily="34" charset="0"/>
            </a:endParaRPr>
          </a:p>
          <a:p>
            <a:endParaRPr lang="en-AU" sz="1000" dirty="0"/>
          </a:p>
          <a:p>
            <a:pPr marL="180103" indent="-180103">
              <a:buFont typeface="Arial" panose="020B0604020202020204" pitchFamily="34" charset="0"/>
              <a:buChar char="•"/>
            </a:pPr>
            <a:r>
              <a:rPr lang="en-AU" sz="1000" b="1" dirty="0"/>
              <a:t>Learning activities:</a:t>
            </a:r>
            <a:r>
              <a:rPr lang="en-AU" sz="1000" dirty="0"/>
              <a:t> Class presentation (including a case-study video), small group questions and student assignments. </a:t>
            </a:r>
          </a:p>
          <a:p>
            <a:pPr marL="180103" indent="-180103">
              <a:buFont typeface="Arial" panose="020B0604020202020204" pitchFamily="34" charset="0"/>
              <a:buChar char="•"/>
            </a:pPr>
            <a:r>
              <a:rPr lang="en-AU" sz="1000" b="1" dirty="0"/>
              <a:t>Learning outcome: </a:t>
            </a:r>
            <a:r>
              <a:rPr lang="en-AU" sz="1000" dirty="0"/>
              <a:t>By the end of Topic 3, students will be able to describe the conceptual basis for restoring multiple functions for multiple benefits (Principle 3), as well as the 4 essential conditions (GE 13-16) for a successful FLR project.</a:t>
            </a:r>
          </a:p>
        </p:txBody>
      </p:sp>
      <p:sp>
        <p:nvSpPr>
          <p:cNvPr id="5" name="Date Placeholder 4"/>
          <p:cNvSpPr>
            <a:spLocks noGrp="1"/>
          </p:cNvSpPr>
          <p:nvPr>
            <p:ph type="dt" idx="11"/>
          </p:nvPr>
        </p:nvSpPr>
        <p:spPr/>
        <p:txBody>
          <a:bodyPr/>
          <a:lstStyle/>
          <a:p>
            <a:fld id="{72AF9A54-B57F-43E9-85B6-1ECFE3E2EF32}"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29</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37795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Module 1 </a:t>
            </a:r>
            <a:r>
              <a:rPr lang="en-AU" sz="1000" dirty="0"/>
              <a:t>comprises 6 topics (1 topic for each principle).</a:t>
            </a:r>
          </a:p>
        </p:txBody>
      </p:sp>
      <p:sp>
        <p:nvSpPr>
          <p:cNvPr id="5" name="Date Placeholder 4"/>
          <p:cNvSpPr>
            <a:spLocks noGrp="1"/>
          </p:cNvSpPr>
          <p:nvPr>
            <p:ph type="dt" idx="11"/>
          </p:nvPr>
        </p:nvSpPr>
        <p:spPr/>
        <p:txBody>
          <a:bodyPr/>
          <a:lstStyle/>
          <a:p>
            <a:fld id="{9F5B9398-CBB6-40ED-B756-AF353EC7D4E4}"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039131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WHY should we focus on multiple outcomes (not just a few outcomes)?</a:t>
            </a:r>
          </a:p>
          <a:p>
            <a:pPr defTabSz="960546"/>
            <a:endParaRPr lang="en-AU" sz="1000" dirty="0"/>
          </a:p>
          <a:p>
            <a:pPr defTabSz="960546"/>
            <a:r>
              <a:rPr lang="en-AU" sz="1000" b="1" dirty="0"/>
              <a:t>Principle 3 </a:t>
            </a:r>
            <a:r>
              <a:rPr lang="en-AU" sz="1000" dirty="0"/>
              <a:t>aims to restore multiple economic, social and environmental functions in a landscape, and generate a range of ecosystem goods and services that equitably benefit stakeholders. </a:t>
            </a:r>
          </a:p>
          <a:p>
            <a:pPr defTabSz="960546"/>
            <a:endParaRPr lang="en-AU" sz="1000" dirty="0"/>
          </a:p>
          <a:p>
            <a:pPr defTabSz="960546"/>
            <a:r>
              <a:rPr lang="en-AU" sz="1000" dirty="0"/>
              <a:t>A multi-purpose approach allows us to:</a:t>
            </a:r>
          </a:p>
          <a:p>
            <a:pPr lvl="0"/>
            <a:endParaRPr lang="en-AU" sz="1000" b="1" dirty="0"/>
          </a:p>
          <a:p>
            <a:pPr marL="185667" indent="-185667">
              <a:buFont typeface="Arial" panose="020B0604020202020204" pitchFamily="34" charset="0"/>
              <a:buChar char="•"/>
            </a:pPr>
            <a:r>
              <a:rPr lang="en-AU" sz="1000" b="1" dirty="0"/>
              <a:t>Maximise the multi-purpose role of forests </a:t>
            </a:r>
            <a:r>
              <a:rPr lang="en-AU" sz="1000" dirty="0"/>
              <a:t>including restore soil fertility, increase carbon storage, reduce soil erosion, provide shade, improve habitat quality for wildlife, ensure downstream water supplies, and generate timber and non-timber products.</a:t>
            </a:r>
          </a:p>
          <a:p>
            <a:pPr marL="185667" indent="-185667">
              <a:buFont typeface="Arial" panose="020B0604020202020204" pitchFamily="34" charset="0"/>
              <a:buChar char="•"/>
            </a:pPr>
            <a:r>
              <a:rPr lang="en-AU" sz="1000" b="1" dirty="0"/>
              <a:t>Develop forest management strategies</a:t>
            </a:r>
            <a:r>
              <a:rPr lang="en-AU" sz="1000" dirty="0"/>
              <a:t> that deliver multiple benefits, such as create jobs, diversify livelihoods, provide recreational areas &amp; cultural sites, and increase landscape &amp; community resilience.</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A97F790D-0B32-4FCC-AD5A-8F7B6226A753}"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30</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824831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focus on multiple outcomes (not just a few outcomes)?</a:t>
            </a:r>
          </a:p>
          <a:p>
            <a:pPr defTabSz="990227">
              <a:defRPr/>
            </a:pPr>
            <a:endParaRPr lang="en-AU" sz="1000" b="1" dirty="0"/>
          </a:p>
          <a:p>
            <a:pPr defTabSz="990227">
              <a:defRPr/>
            </a:pPr>
            <a:r>
              <a:rPr lang="en-AU" sz="1000" dirty="0"/>
              <a:t>At the landscape scale, generating multiple benefits from a variety of interventions is a fundamental aspect of FLR. FLR should find and use synergies between people-centred functions in landscapes and ecological goals to achieve sustainable restoration outcomes.</a:t>
            </a:r>
          </a:p>
          <a:p>
            <a:endParaRPr lang="en-AU" sz="1000" dirty="0"/>
          </a:p>
          <a:p>
            <a:r>
              <a:rPr lang="en-AU" sz="1000" b="1" dirty="0"/>
              <a:t>GE13:</a:t>
            </a:r>
            <a:r>
              <a:rPr lang="en-AU" sz="1000" dirty="0"/>
              <a:t> We should generate multiple functions and benefits through:</a:t>
            </a:r>
          </a:p>
          <a:p>
            <a:pPr lvl="0"/>
            <a:endParaRPr lang="en-AU" sz="1000" b="1" dirty="0"/>
          </a:p>
          <a:p>
            <a:pPr marL="185667" indent="-185667">
              <a:buFont typeface="Arial" panose="020B0604020202020204" pitchFamily="34" charset="0"/>
              <a:buChar char="•"/>
            </a:pPr>
            <a:r>
              <a:rPr lang="en-AU" sz="1000" b="1" dirty="0"/>
              <a:t>Visioning:</a:t>
            </a:r>
            <a:r>
              <a:rPr lang="en-AU" sz="1000" dirty="0"/>
              <a:t> Identify high-value forest products (with reference to local knowledge) and estimate their future potential.</a:t>
            </a:r>
          </a:p>
          <a:p>
            <a:pPr marL="185667" indent="-185667">
              <a:buFont typeface="Arial" panose="020B0604020202020204" pitchFamily="34" charset="0"/>
              <a:buChar char="•"/>
            </a:pPr>
            <a:r>
              <a:rPr lang="en-AU" sz="1000" b="1" dirty="0"/>
              <a:t>Conceptualising:</a:t>
            </a:r>
            <a:r>
              <a:rPr lang="en-AU" sz="1000" dirty="0"/>
              <a:t> Develop feasible strategies with stakeholders for generating multiple benefits from forest products and ecosystem services (building synergies and noting trade-offs).</a:t>
            </a:r>
          </a:p>
          <a:p>
            <a:pPr marL="185667" indent="-185667">
              <a:buFont typeface="Arial" panose="020B0604020202020204" pitchFamily="34" charset="0"/>
              <a:buChar char="•"/>
            </a:pPr>
            <a:r>
              <a:rPr lang="en-AU" sz="1000" b="1" dirty="0"/>
              <a:t>Implementing:</a:t>
            </a:r>
            <a:r>
              <a:rPr lang="en-AU" sz="1000" dirty="0"/>
              <a:t> Provide relevant technical information about forests and trees, and promote the value of forest goods and ecosystem services at all levels of society.</a:t>
            </a:r>
          </a:p>
          <a:p>
            <a:pPr marL="185667" indent="-185667">
              <a:buFont typeface="Arial" panose="020B0604020202020204" pitchFamily="34" charset="0"/>
              <a:buChar char="•"/>
            </a:pPr>
            <a:r>
              <a:rPr lang="en-AU" sz="1000" b="1" dirty="0"/>
              <a:t>Sustaining:</a:t>
            </a:r>
            <a:r>
              <a:rPr lang="en-AU" sz="1000" dirty="0"/>
              <a:t> Provide incentives for farmers to diversify their agricultural production systems with multi-purpose tree species, and assess the market potential of value-added products.</a:t>
            </a:r>
          </a:p>
          <a:p>
            <a:pPr lvl="0"/>
            <a:endParaRPr lang="en-AU" sz="1000" b="1"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CD15F015-2902-44AF-AD6C-A19B9A899506}"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926255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focus on multiple outcomes (not just a few outcomes)?</a:t>
            </a:r>
          </a:p>
          <a:p>
            <a:endParaRPr lang="en-AU" sz="1000" dirty="0"/>
          </a:p>
          <a:p>
            <a:r>
              <a:rPr lang="en-AU" sz="1000" dirty="0"/>
              <a:t>Conserving biodiversity will help sustain the intrinsic values of nature and ensure the healthy functioning of landscapes in the long term.</a:t>
            </a:r>
          </a:p>
          <a:p>
            <a:endParaRPr lang="en-AU" sz="1000" b="1" dirty="0"/>
          </a:p>
          <a:p>
            <a:r>
              <a:rPr lang="en-AU" sz="1000" b="1" dirty="0"/>
              <a:t>GE14:</a:t>
            </a:r>
            <a:r>
              <a:rPr lang="en-AU" sz="1000" dirty="0"/>
              <a:t> We should conserve biodiversity, and restore ecological functions through:</a:t>
            </a:r>
          </a:p>
          <a:p>
            <a:pPr lvl="0"/>
            <a:endParaRPr lang="en-AU" sz="1000" b="1" dirty="0"/>
          </a:p>
          <a:p>
            <a:pPr marL="185667" indent="-185667">
              <a:buFont typeface="Arial" panose="020B0604020202020204" pitchFamily="34" charset="0"/>
              <a:buChar char="•"/>
            </a:pPr>
            <a:r>
              <a:rPr lang="en-AU" sz="1000" b="1" dirty="0"/>
              <a:t>Visioning:</a:t>
            </a:r>
            <a:r>
              <a:rPr lang="en-AU" sz="1000" dirty="0"/>
              <a:t> Prioritise the restoration of degraded natural forests which will become resilient to future environmental change (regardless of short-term opportunity costs).</a:t>
            </a:r>
          </a:p>
          <a:p>
            <a:pPr marL="185667" indent="-185667">
              <a:buFont typeface="Arial" panose="020B0604020202020204" pitchFamily="34" charset="0"/>
              <a:buChar char="•"/>
            </a:pPr>
            <a:r>
              <a:rPr lang="en-AU" sz="1000" b="1" dirty="0"/>
              <a:t>Conceptualising:</a:t>
            </a:r>
            <a:r>
              <a:rPr lang="en-AU" sz="1000" dirty="0"/>
              <a:t> Design FLR interventions that focus on the restoration of ecological functions, such as water catchment protection, soil conservation and pollination services.</a:t>
            </a:r>
          </a:p>
          <a:p>
            <a:pPr marL="185667" indent="-185667">
              <a:buFont typeface="Arial" panose="020B0604020202020204" pitchFamily="34" charset="0"/>
              <a:buChar char="•"/>
            </a:pPr>
            <a:r>
              <a:rPr lang="en-AU" sz="1000" b="1" dirty="0"/>
              <a:t>Implementing:</a:t>
            </a:r>
            <a:r>
              <a:rPr lang="en-AU" sz="1000" dirty="0"/>
              <a:t> Develop FLR strategies that improve conservation planning and impact monitoring in critical areas, such as buffer zones, connectivity corridors, high-value conservation forests, and sites that provide key ecosystem services.</a:t>
            </a:r>
          </a:p>
          <a:p>
            <a:pPr marL="185667" indent="-185667">
              <a:buFont typeface="Arial" panose="020B0604020202020204" pitchFamily="34" charset="0"/>
              <a:buChar char="•"/>
            </a:pPr>
            <a:r>
              <a:rPr lang="en-AU" sz="1000" b="1" dirty="0"/>
              <a:t>Sustaining:</a:t>
            </a:r>
            <a:r>
              <a:rPr lang="en-AU" sz="1000" dirty="0"/>
              <a:t> Provide incentives for diversified agricultural practices that deliver multiple products and ecological services, such as protecting soils and water resources (e.g. agroforestry systems).</a:t>
            </a:r>
          </a:p>
          <a:p>
            <a:pPr lvl="0"/>
            <a:endParaRPr lang="en-AU" sz="1000" b="1"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5C98A672-558B-4618-BCA3-CBB2A5D092DA}"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142996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focus on multiple outcomes (not just a few outcomes)?</a:t>
            </a:r>
          </a:p>
          <a:p>
            <a:endParaRPr lang="en-AU" sz="1000" dirty="0"/>
          </a:p>
          <a:p>
            <a:r>
              <a:rPr lang="en-AU" sz="1000" dirty="0"/>
              <a:t>The diversity of FLR strategies in a landscape helps increase opportunities to improve livelihoods and long-term resource security among landscape stakeholders.</a:t>
            </a:r>
          </a:p>
          <a:p>
            <a:endParaRPr lang="en-AU" sz="1000" dirty="0"/>
          </a:p>
          <a:p>
            <a:r>
              <a:rPr lang="en-AU" sz="1000" b="1" dirty="0"/>
              <a:t>GE15:</a:t>
            </a:r>
            <a:r>
              <a:rPr lang="en-AU" sz="1000" dirty="0"/>
              <a:t> We should improve livelihoods through:</a:t>
            </a:r>
          </a:p>
          <a:p>
            <a:pPr lvl="0"/>
            <a:endParaRPr lang="en-AU" sz="1000" b="1" dirty="0"/>
          </a:p>
          <a:p>
            <a:pPr marL="185667" indent="-185667">
              <a:buFont typeface="Arial" panose="020B0604020202020204" pitchFamily="34" charset="0"/>
              <a:buChar char="•"/>
            </a:pPr>
            <a:r>
              <a:rPr lang="en-AU" sz="1000" b="1" dirty="0"/>
              <a:t>Visioning:</a:t>
            </a:r>
            <a:r>
              <a:rPr lang="en-AU" sz="1000" dirty="0"/>
              <a:t> Determine and prioritise feasible strategies for improving livelihoods through participatory processes.</a:t>
            </a:r>
          </a:p>
          <a:p>
            <a:pPr marL="185667" indent="-185667">
              <a:buFont typeface="Arial" panose="020B0604020202020204" pitchFamily="34" charset="0"/>
              <a:buChar char="•"/>
            </a:pPr>
            <a:r>
              <a:rPr lang="en-AU" sz="1000" b="1" dirty="0"/>
              <a:t>Conceptualising:</a:t>
            </a:r>
            <a:r>
              <a:rPr lang="en-AU" sz="1000" dirty="0"/>
              <a:t> Design FLR interventions that have the potential to meet the needs of smallholders, rural communities, and forestry &amp; agricultural businesses.</a:t>
            </a:r>
          </a:p>
          <a:p>
            <a:pPr marL="185667" indent="-185667">
              <a:buFont typeface="Arial" panose="020B0604020202020204" pitchFamily="34" charset="0"/>
              <a:buChar char="•"/>
            </a:pPr>
            <a:r>
              <a:rPr lang="en-AU" sz="1000" b="1" dirty="0"/>
              <a:t>Implementing:</a:t>
            </a:r>
            <a:r>
              <a:rPr lang="en-AU" sz="1000" dirty="0"/>
              <a:t> Engage stakeholders in FLR interventions through incentive mechanisms (e.g. marketing support), capacity building programs (e.g. business planning) and institutional development (e.g. producer associations).</a:t>
            </a:r>
          </a:p>
          <a:p>
            <a:pPr marL="185667" indent="-185667">
              <a:buFont typeface="Arial" panose="020B0604020202020204" pitchFamily="34" charset="0"/>
              <a:buChar char="•"/>
            </a:pPr>
            <a:r>
              <a:rPr lang="en-AU" sz="1000" b="1" dirty="0"/>
              <a:t>Sustaining:</a:t>
            </a:r>
            <a:r>
              <a:rPr lang="en-AU" sz="1000" dirty="0"/>
              <a:t> Diversify FLR strategies to increase opportunities for improving livelihoods and long-term resource security among landscape stakeholders. </a:t>
            </a:r>
          </a:p>
          <a:p>
            <a:pPr lvl="0"/>
            <a:endParaRPr lang="en-AU" sz="1000" b="1"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EA18964D-9072-49B6-9441-E0B156EC73BD}"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33</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540203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focus on multiple outcomes (not just a few outcomes)?</a:t>
            </a:r>
          </a:p>
          <a:p>
            <a:endParaRPr lang="en-AU" sz="1000" dirty="0"/>
          </a:p>
          <a:p>
            <a:r>
              <a:rPr lang="en-AU" sz="1000" dirty="0"/>
              <a:t>Local and indigenous knowledge is a valuable resource that should be given equal weight to other knowledge systems in defining FLR outcomes.</a:t>
            </a:r>
          </a:p>
          <a:p>
            <a:endParaRPr lang="en-AU" sz="1000" b="1" dirty="0"/>
          </a:p>
          <a:p>
            <a:r>
              <a:rPr lang="en-AU" sz="1000" b="1" dirty="0"/>
              <a:t>GE16: </a:t>
            </a:r>
            <a:r>
              <a:rPr lang="en-AU" sz="1000" dirty="0"/>
              <a:t>We should make full use of locally based knowledge through:</a:t>
            </a:r>
          </a:p>
          <a:p>
            <a:pPr lvl="0"/>
            <a:endParaRPr lang="en-AU" sz="1000" b="1" dirty="0"/>
          </a:p>
          <a:p>
            <a:pPr marL="185667" indent="-185667">
              <a:buFont typeface="Arial" panose="020B0604020202020204" pitchFamily="34" charset="0"/>
              <a:buChar char="•"/>
            </a:pPr>
            <a:r>
              <a:rPr lang="en-AU" sz="1000" b="1" dirty="0"/>
              <a:t>Visioning:</a:t>
            </a:r>
            <a:r>
              <a:rPr lang="en-AU" sz="1000" dirty="0"/>
              <a:t> Give equal weight to local and indigenous knowledge (e.g. biodiversity, soils, forest products and landscape potential) when defining FLR outcomes and strategies. </a:t>
            </a:r>
          </a:p>
          <a:p>
            <a:pPr marL="185667" indent="-185667">
              <a:buFont typeface="Arial" panose="020B0604020202020204" pitchFamily="34" charset="0"/>
              <a:buChar char="•"/>
            </a:pPr>
            <a:r>
              <a:rPr lang="en-AU" sz="1000" b="1" dirty="0"/>
              <a:t>Conceptualising:</a:t>
            </a:r>
            <a:r>
              <a:rPr lang="en-AU" sz="1000" dirty="0"/>
              <a:t> Design FLR interventions that combine the body of knowledge held by local stakeholders (e.g. indigenous communities and farmers) with technological advances in land and forest use</a:t>
            </a:r>
          </a:p>
          <a:p>
            <a:pPr marL="185667" indent="-185667">
              <a:buFont typeface="Arial" panose="020B0604020202020204" pitchFamily="34" charset="0"/>
              <a:buChar char="•"/>
            </a:pPr>
            <a:r>
              <a:rPr lang="en-AU" sz="1000" b="1" dirty="0"/>
              <a:t>Implementing:</a:t>
            </a:r>
            <a:r>
              <a:rPr lang="en-AU" sz="1000" dirty="0"/>
              <a:t> Document traditional land-use practices that enable local communities to obtain multiple benefits from the landscape through participatory processes.</a:t>
            </a:r>
          </a:p>
          <a:p>
            <a:pPr marL="185667" indent="-185667">
              <a:buFont typeface="Arial" panose="020B0604020202020204" pitchFamily="34" charset="0"/>
              <a:buChar char="•"/>
            </a:pPr>
            <a:r>
              <a:rPr lang="en-AU" sz="1000" b="1" dirty="0"/>
              <a:t>Sustaining:</a:t>
            </a:r>
            <a:r>
              <a:rPr lang="en-AU" sz="1000" dirty="0"/>
              <a:t> Ensure FLR interventions enhance and sustain local cultural values associated with natural resources.</a:t>
            </a:r>
          </a:p>
          <a:p>
            <a:pPr lvl="0"/>
            <a:endParaRPr lang="en-AU" sz="1000" b="1"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5C01DDEC-A353-4609-8EA5-1412ED845F03}"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34</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274494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ITTO (2020) contains additional resources for GE 13-16.</a:t>
            </a:r>
          </a:p>
        </p:txBody>
      </p:sp>
      <p:sp>
        <p:nvSpPr>
          <p:cNvPr id="5" name="Date Placeholder 4"/>
          <p:cNvSpPr>
            <a:spLocks noGrp="1"/>
          </p:cNvSpPr>
          <p:nvPr>
            <p:ph type="dt" idx="11"/>
          </p:nvPr>
        </p:nvSpPr>
        <p:spPr/>
        <p:txBody>
          <a:bodyPr/>
          <a:lstStyle/>
          <a:p>
            <a:fld id="{0D202331-67DB-4933-B620-1908CC8A55D4}"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35</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951489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FLR initiative has enabled local women in the Chimbo River basin, Ecuador, to establish forest nurseries, and develop a production, marketing, training and awareness-raising plan to help reforest the basin.</a:t>
            </a:r>
          </a:p>
        </p:txBody>
      </p:sp>
      <p:sp>
        <p:nvSpPr>
          <p:cNvPr id="5" name="Date Placeholder 4"/>
          <p:cNvSpPr>
            <a:spLocks noGrp="1"/>
          </p:cNvSpPr>
          <p:nvPr>
            <p:ph type="dt" idx="11"/>
          </p:nvPr>
        </p:nvSpPr>
        <p:spPr/>
        <p:txBody>
          <a:bodyPr/>
          <a:lstStyle/>
          <a:p>
            <a:fld id="{B21E48A4-3EC2-4185-9A84-A5859FE8A01C}"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36</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486008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dirty="0"/>
              <a:t>Divide the class into 5 groups (one question per group).</a:t>
            </a:r>
          </a:p>
        </p:txBody>
      </p:sp>
      <p:sp>
        <p:nvSpPr>
          <p:cNvPr id="5" name="Date Placeholder 4"/>
          <p:cNvSpPr>
            <a:spLocks noGrp="1"/>
          </p:cNvSpPr>
          <p:nvPr>
            <p:ph type="dt" idx="11"/>
          </p:nvPr>
        </p:nvSpPr>
        <p:spPr/>
        <p:txBody>
          <a:bodyPr/>
          <a:lstStyle/>
          <a:p>
            <a:fld id="{004941B8-213E-4039-9ECA-9250ECCEFED1}"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37</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82053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Provide students with a deadline for their written reports.</a:t>
            </a:r>
          </a:p>
        </p:txBody>
      </p:sp>
      <p:sp>
        <p:nvSpPr>
          <p:cNvPr id="5" name="Date Placeholder 4"/>
          <p:cNvSpPr>
            <a:spLocks noGrp="1"/>
          </p:cNvSpPr>
          <p:nvPr>
            <p:ph type="dt" idx="11"/>
          </p:nvPr>
        </p:nvSpPr>
        <p:spPr/>
        <p:txBody>
          <a:bodyPr/>
          <a:lstStyle/>
          <a:p>
            <a:fld id="{88CB0587-BE42-461C-A56F-A96A54DA944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38</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98994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b="1" dirty="0"/>
              <a:t>Topic 4 </a:t>
            </a:r>
            <a:r>
              <a:rPr lang="en-AU" sz="1000" dirty="0"/>
              <a:t>comprises:</a:t>
            </a:r>
            <a:endParaRPr lang="en-AU" sz="1000" i="1" cap="all" dirty="0">
              <a:cs typeface="Calibri" panose="020F0502020204030204" pitchFamily="34" charset="0"/>
            </a:endParaRPr>
          </a:p>
          <a:p>
            <a:endParaRPr lang="en-AU" sz="1000" dirty="0"/>
          </a:p>
          <a:p>
            <a:pPr marL="180103" indent="-180103">
              <a:buFont typeface="Arial" panose="020B0604020202020204" pitchFamily="34" charset="0"/>
              <a:buChar char="•"/>
            </a:pPr>
            <a:r>
              <a:rPr lang="en-AU" sz="1000" b="1" dirty="0"/>
              <a:t>Learning activities:</a:t>
            </a:r>
            <a:r>
              <a:rPr lang="en-AU" sz="1000" dirty="0"/>
              <a:t> Class presentation (including a case-study video), small group questions and student assignments. </a:t>
            </a:r>
          </a:p>
          <a:p>
            <a:pPr marL="180103" indent="-180103">
              <a:buFont typeface="Arial" panose="020B0604020202020204" pitchFamily="34" charset="0"/>
              <a:buChar char="•"/>
            </a:pPr>
            <a:r>
              <a:rPr lang="en-AU" sz="1000" b="1" dirty="0"/>
              <a:t>Learning outcome: </a:t>
            </a:r>
            <a:r>
              <a:rPr lang="en-AU" sz="1000" dirty="0"/>
              <a:t>By the end of Topic 4, students will be able to describe the conceptual basis for maintaining and enhancing natural forest ecosystems within landscapes (Principle 4), as well as the 4 essential conditions (GE 17-20) for a successful FLR project.</a:t>
            </a:r>
          </a:p>
        </p:txBody>
      </p:sp>
      <p:sp>
        <p:nvSpPr>
          <p:cNvPr id="5" name="Date Placeholder 4"/>
          <p:cNvSpPr>
            <a:spLocks noGrp="1"/>
          </p:cNvSpPr>
          <p:nvPr>
            <p:ph type="dt" idx="11"/>
          </p:nvPr>
        </p:nvSpPr>
        <p:spPr/>
        <p:txBody>
          <a:bodyPr/>
          <a:lstStyle/>
          <a:p>
            <a:fld id="{21CFAA01-8FC7-464D-8645-E3CCBA086881}"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39</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80794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b="1" dirty="0"/>
              <a:t>The Guidelines for Forest Landscape Restoration (FLR) in the Tropics</a:t>
            </a:r>
            <a:r>
              <a:rPr lang="en-AU" sz="1000" b="1" i="1" dirty="0"/>
              <a:t> </a:t>
            </a:r>
            <a:r>
              <a:rPr lang="en-AU" sz="1000" dirty="0"/>
              <a:t>(ITTO, 2020) were developed by ITTO in collaboration with many partners including AFoCO, CIFOR, FAO, IUCN and IUFRO under a joint initiative of the Collaborative Partnership on FLR.  </a:t>
            </a:r>
          </a:p>
          <a:p>
            <a:pPr defTabSz="960546"/>
            <a:endParaRPr lang="en-AU" sz="1000" dirty="0"/>
          </a:p>
          <a:p>
            <a:pPr defTabSz="960546"/>
            <a:r>
              <a:rPr lang="en-AU" sz="1000" dirty="0"/>
              <a:t>These guidelines:</a:t>
            </a:r>
          </a:p>
          <a:p>
            <a:pPr lvl="0"/>
            <a:endParaRPr lang="en-AU" sz="1000" b="1" dirty="0"/>
          </a:p>
          <a:p>
            <a:pPr marL="185667" indent="-185667">
              <a:buFont typeface="Arial" panose="020B0604020202020204" pitchFamily="34" charset="0"/>
              <a:buChar char="•"/>
            </a:pPr>
            <a:r>
              <a:rPr lang="en-AU" sz="1000" dirty="0"/>
              <a:t>Support FLR interventions at the policy, planning and operational levels. </a:t>
            </a:r>
          </a:p>
          <a:p>
            <a:pPr marL="185667" indent="-185667">
              <a:buFont typeface="Arial" panose="020B0604020202020204" pitchFamily="34" charset="0"/>
              <a:buChar char="•"/>
            </a:pPr>
            <a:r>
              <a:rPr lang="en-AU" sz="1000" dirty="0"/>
              <a:t>Contain</a:t>
            </a:r>
            <a:r>
              <a:rPr lang="en-AU" sz="1000" b="1" dirty="0"/>
              <a:t> 6 principles</a:t>
            </a:r>
            <a:r>
              <a:rPr lang="en-AU" sz="1000" dirty="0"/>
              <a:t> </a:t>
            </a:r>
            <a:r>
              <a:rPr lang="en-AU" sz="1000" b="1" dirty="0"/>
              <a:t>and 32 guiding elements</a:t>
            </a:r>
            <a:r>
              <a:rPr lang="en-AU" sz="1000" dirty="0"/>
              <a:t> (GEs) with recommended actions for each phase of FLR (from visioning to sustaining).</a:t>
            </a:r>
          </a:p>
          <a:p>
            <a:pPr marL="185667" indent="-185667">
              <a:buFont typeface="Arial" panose="020B0604020202020204" pitchFamily="34" charset="0"/>
              <a:buChar char="•"/>
            </a:pPr>
            <a:r>
              <a:rPr lang="en-AU" sz="1000" dirty="0"/>
              <a:t>Define FLR as </a:t>
            </a:r>
            <a:r>
              <a:rPr lang="en-AU" sz="1000" b="1" dirty="0"/>
              <a:t>an ongoing process</a:t>
            </a:r>
            <a:r>
              <a:rPr lang="en-AU" sz="1000" b="1" baseline="0" dirty="0"/>
              <a:t> </a:t>
            </a:r>
            <a:r>
              <a:rPr lang="en-AU" sz="1000" baseline="0" dirty="0"/>
              <a:t>with 3 </a:t>
            </a:r>
            <a:r>
              <a:rPr lang="en-AU" sz="1000" dirty="0"/>
              <a:t>key elements: (1)</a:t>
            </a:r>
            <a:r>
              <a:rPr lang="en-AU" sz="1000" baseline="0" dirty="0"/>
              <a:t> </a:t>
            </a:r>
            <a:r>
              <a:rPr lang="en-AU" sz="1000" dirty="0"/>
              <a:t>participation;</a:t>
            </a:r>
            <a:r>
              <a:rPr lang="en-AU" sz="1000" baseline="0" dirty="0"/>
              <a:t> (</a:t>
            </a:r>
            <a:r>
              <a:rPr lang="en-AU" sz="1000" dirty="0"/>
              <a:t>2) adaptive management; and (3) a consistent monitoring</a:t>
            </a:r>
            <a:r>
              <a:rPr lang="en-AU" sz="1000" baseline="0" dirty="0"/>
              <a:t> </a:t>
            </a:r>
            <a:r>
              <a:rPr lang="en-AU" sz="1000" dirty="0"/>
              <a:t>and learning framework</a:t>
            </a:r>
          </a:p>
          <a:p>
            <a:pPr defTabSz="960546"/>
            <a:endParaRPr lang="en-AU" sz="1000" i="1" dirty="0"/>
          </a:p>
          <a:p>
            <a:pPr defTabSz="960546"/>
            <a:r>
              <a:rPr lang="en-AU" sz="1000" i="1" dirty="0"/>
              <a:t>Source: ITTO (2020)</a:t>
            </a:r>
          </a:p>
        </p:txBody>
      </p:sp>
      <p:sp>
        <p:nvSpPr>
          <p:cNvPr id="5" name="Date Placeholder 4"/>
          <p:cNvSpPr>
            <a:spLocks noGrp="1"/>
          </p:cNvSpPr>
          <p:nvPr>
            <p:ph type="dt" idx="11"/>
          </p:nvPr>
        </p:nvSpPr>
        <p:spPr/>
        <p:txBody>
          <a:bodyPr/>
          <a:lstStyle/>
          <a:p>
            <a:fld id="{1F5C6F4E-832A-43C1-B6AE-B547ADF0D817}"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691425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WHY should we maintain and enhance natural forest ecosystems (not just grow trees)?</a:t>
            </a:r>
          </a:p>
          <a:p>
            <a:endParaRPr lang="en-AU" sz="1000" dirty="0"/>
          </a:p>
          <a:p>
            <a:pPr defTabSz="960546"/>
            <a:r>
              <a:rPr lang="en-AU" sz="1000" b="1" dirty="0"/>
              <a:t>Principle 4 </a:t>
            </a:r>
            <a:r>
              <a:rPr lang="en-AU" sz="1000" dirty="0"/>
              <a:t>aims to restore the productivity, ecosystem functions and carbon stocks of degraded tropical forests.</a:t>
            </a:r>
          </a:p>
          <a:p>
            <a:endParaRPr lang="en-AU" sz="1000" dirty="0"/>
          </a:p>
          <a:p>
            <a:r>
              <a:rPr lang="en-AU" sz="1000" dirty="0"/>
              <a:t>Natural forest ecosystem processes are related to:</a:t>
            </a:r>
          </a:p>
          <a:p>
            <a:endParaRPr lang="en-AU" sz="1000" dirty="0"/>
          </a:p>
          <a:p>
            <a:pPr marL="185667" indent="-185667">
              <a:buFont typeface="Arial" panose="020B0604020202020204" pitchFamily="34" charset="0"/>
              <a:buChar char="•"/>
            </a:pPr>
            <a:r>
              <a:rPr lang="en-AU" sz="1000" dirty="0"/>
              <a:t>Species composition</a:t>
            </a:r>
          </a:p>
          <a:p>
            <a:pPr marL="185667" indent="-185667">
              <a:buFont typeface="Arial" panose="020B0604020202020204" pitchFamily="34" charset="0"/>
              <a:buChar char="•"/>
            </a:pPr>
            <a:r>
              <a:rPr lang="en-AU" sz="1000" dirty="0"/>
              <a:t>Forest structure</a:t>
            </a:r>
          </a:p>
          <a:p>
            <a:pPr marL="185667" indent="-185667">
              <a:buFont typeface="Arial" panose="020B0604020202020204" pitchFamily="34" charset="0"/>
              <a:buChar char="•"/>
            </a:pPr>
            <a:r>
              <a:rPr lang="en-AU" sz="1000" dirty="0"/>
              <a:t>Forest productivity</a:t>
            </a:r>
          </a:p>
          <a:p>
            <a:pPr marL="185667" indent="-185667">
              <a:buFont typeface="Arial" panose="020B0604020202020204" pitchFamily="34" charset="0"/>
              <a:buChar char="•"/>
            </a:pPr>
            <a:r>
              <a:rPr lang="en-AU" sz="1000" dirty="0"/>
              <a:t>Biodiversity</a:t>
            </a:r>
          </a:p>
          <a:p>
            <a:pPr marL="185667" indent="-185667">
              <a:buFont typeface="Arial" panose="020B0604020202020204" pitchFamily="34" charset="0"/>
              <a:buChar char="•"/>
            </a:pPr>
            <a:r>
              <a:rPr lang="en-AU" sz="1000" dirty="0"/>
              <a:t>Pollination </a:t>
            </a:r>
          </a:p>
          <a:p>
            <a:pPr marL="185667" indent="-185667">
              <a:buFont typeface="Arial" panose="020B0604020202020204" pitchFamily="34" charset="0"/>
              <a:buChar char="•"/>
            </a:pPr>
            <a:r>
              <a:rPr lang="en-AU" sz="1000" dirty="0"/>
              <a:t>Floral and faunal genetic diversity. </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F9AC6F84-556B-4839-B3A8-56080B063A33}"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40</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079477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maintain and enhance natural forest ecosystems (not just grow trees)?</a:t>
            </a:r>
          </a:p>
          <a:p>
            <a:endParaRPr lang="en-AU" sz="1000" dirty="0"/>
          </a:p>
          <a:p>
            <a:r>
              <a:rPr lang="en-AU" sz="1000" dirty="0"/>
              <a:t>Natural forests are an integral part of functional landscapes in the tropics and fulfil important landscape functions.</a:t>
            </a:r>
          </a:p>
          <a:p>
            <a:endParaRPr lang="en-AU" sz="1000" b="1" dirty="0"/>
          </a:p>
          <a:p>
            <a:r>
              <a:rPr lang="en-AU" sz="1000" b="1" dirty="0"/>
              <a:t>GE17:</a:t>
            </a:r>
            <a:r>
              <a:rPr lang="en-AU" sz="1000" dirty="0"/>
              <a:t> We should avoid the conversion of natural forests through:</a:t>
            </a:r>
          </a:p>
          <a:p>
            <a:pPr lvl="0"/>
            <a:endParaRPr lang="en-AU" sz="1000" b="1" dirty="0"/>
          </a:p>
          <a:p>
            <a:pPr marL="185667" indent="-185667">
              <a:buFont typeface="Arial" panose="020B0604020202020204" pitchFamily="34" charset="0"/>
              <a:buChar char="•"/>
            </a:pPr>
            <a:r>
              <a:rPr lang="en-AU" sz="1000" b="1" dirty="0"/>
              <a:t>Visioning: </a:t>
            </a:r>
            <a:r>
              <a:rPr lang="en-AU" sz="1000" dirty="0"/>
              <a:t>Define the drivers of land-use change and forest degradation (direct and indirect) through participatory processes.</a:t>
            </a:r>
          </a:p>
          <a:p>
            <a:pPr marL="185667" indent="-185667">
              <a:buFont typeface="Arial" panose="020B0604020202020204" pitchFamily="34" charset="0"/>
              <a:buChar char="•"/>
            </a:pPr>
            <a:r>
              <a:rPr lang="en-AU" sz="1000" b="1" dirty="0"/>
              <a:t>Conceptualising: </a:t>
            </a:r>
            <a:r>
              <a:rPr lang="en-AU" sz="1000" dirty="0"/>
              <a:t>Develop strategies for addressing the underlying causes of conversion using a cross-sectoral approach that assesses local needs, socio-economic factors, value systems, and access &amp; tenure rights.</a:t>
            </a:r>
          </a:p>
          <a:p>
            <a:pPr marL="185667" indent="-185667">
              <a:buFont typeface="Arial" panose="020B0604020202020204" pitchFamily="34" charset="0"/>
              <a:buChar char="•"/>
            </a:pPr>
            <a:r>
              <a:rPr lang="en-AU" sz="1000" b="1" dirty="0"/>
              <a:t>Implementing:</a:t>
            </a:r>
            <a:r>
              <a:rPr lang="en-AU" sz="1000" dirty="0"/>
              <a:t> Define the permanent forest estate designated (generally by law) to be retained as forest, and create incentives for local stakeholders to stabilise nearby landscapes (e.g. agricultural fronts and buffer zones).</a:t>
            </a:r>
          </a:p>
          <a:p>
            <a:pPr marL="185667" indent="-185667">
              <a:buFont typeface="Arial" panose="020B0604020202020204" pitchFamily="34" charset="0"/>
              <a:buChar char="•"/>
            </a:pPr>
            <a:r>
              <a:rPr lang="en-AU" sz="1000" b="1" dirty="0"/>
              <a:t>Sustaining:</a:t>
            </a:r>
            <a:r>
              <a:rPr lang="en-AU" sz="1000" dirty="0"/>
              <a:t> Prioritise sustainable forest management above other non-forest land-uses (conversion of degraded and secondary forests to other land-uses must be part of an overall land-use plan).  </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980B253E-5D56-4C67-A0B7-032CC3FFE733}"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400521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maintain and enhance natural forest ecosystems (not just grow trees)?</a:t>
            </a:r>
          </a:p>
          <a:p>
            <a:endParaRPr lang="en-AU" sz="1000" dirty="0"/>
          </a:p>
          <a:p>
            <a:r>
              <a:rPr lang="en-AU" sz="1000" dirty="0"/>
              <a:t>Degraded natural forests are generally less biodiverse, and have reduced capacity to supply goods and ecosystem services compared with healthy natural forests that would normally occur on the same site.</a:t>
            </a:r>
            <a:br>
              <a:rPr lang="en-AU" sz="1000" dirty="0"/>
            </a:br>
            <a:endParaRPr lang="en-AU" sz="1000" dirty="0"/>
          </a:p>
          <a:p>
            <a:r>
              <a:rPr lang="en-AU" sz="1000" b="1" dirty="0"/>
              <a:t>GE18:</a:t>
            </a:r>
            <a:r>
              <a:rPr lang="en-AU" sz="1000" dirty="0"/>
              <a:t> We should restore degraded forests, and rehabilitate degraded forest land through:</a:t>
            </a:r>
          </a:p>
          <a:p>
            <a:endParaRPr lang="en-AU" sz="1000" dirty="0"/>
          </a:p>
          <a:p>
            <a:pPr marL="185667" indent="-185667">
              <a:buFont typeface="Arial" panose="020B0604020202020204" pitchFamily="34" charset="0"/>
              <a:buChar char="•"/>
            </a:pPr>
            <a:r>
              <a:rPr lang="en-AU" sz="1000" b="1" dirty="0"/>
              <a:t>Visioning:</a:t>
            </a:r>
            <a:r>
              <a:rPr lang="en-AU" sz="1000" dirty="0"/>
              <a:t> Identify and prioritise degraded forest areas for FLR (taking into account environmental, social and economic aspects).</a:t>
            </a:r>
          </a:p>
          <a:p>
            <a:pPr marL="185667" indent="-185667">
              <a:buFont typeface="Arial" panose="020B0604020202020204" pitchFamily="34" charset="0"/>
              <a:buChar char="•"/>
            </a:pPr>
            <a:r>
              <a:rPr lang="en-AU" sz="1000" b="1" dirty="0"/>
              <a:t>Conceptualising: </a:t>
            </a:r>
            <a:r>
              <a:rPr lang="en-AU" sz="1000" dirty="0"/>
              <a:t>Develop cost-effective strategies for achieving desired outcomes, including selection of promising tree species based on environmental, social and economic criteria.</a:t>
            </a:r>
          </a:p>
          <a:p>
            <a:pPr marL="185667" indent="-185667">
              <a:buFont typeface="Arial" panose="020B0604020202020204" pitchFamily="34" charset="0"/>
              <a:buChar char="•"/>
            </a:pPr>
            <a:r>
              <a:rPr lang="en-AU" sz="1000" b="1" dirty="0"/>
              <a:t>Implementing</a:t>
            </a:r>
            <a:r>
              <a:rPr lang="en-AU" sz="1000" dirty="0"/>
              <a:t>: Plan FLR interventions that address the drivers of forest degradation, and recognise the potential to restore full functionality (seed dispersers, pollinators and wildlife are particularly important for natural regeneration processes).</a:t>
            </a:r>
          </a:p>
          <a:p>
            <a:pPr marL="185667" indent="-185667">
              <a:buFont typeface="Arial" panose="020B0604020202020204" pitchFamily="34" charset="0"/>
              <a:buChar char="•"/>
            </a:pPr>
            <a:r>
              <a:rPr lang="en-AU" sz="1000" b="1" dirty="0"/>
              <a:t>Sustaining:</a:t>
            </a:r>
            <a:r>
              <a:rPr lang="en-AU" sz="1000" dirty="0"/>
              <a:t> Encourage economic activities, such as intercropping, to increase the economic viability of FLR interventions (especially early in the restoration process).</a:t>
            </a:r>
          </a:p>
          <a:p>
            <a:endParaRPr lang="en-AU" sz="1000" dirty="0"/>
          </a:p>
          <a:p>
            <a:pPr defTabSz="960796"/>
            <a:r>
              <a:rPr lang="en-AU" sz="1000" i="1" dirty="0"/>
              <a:t>Source: ITTO (2020)</a:t>
            </a:r>
            <a:endParaRPr lang="en-AU" sz="1000" dirty="0"/>
          </a:p>
        </p:txBody>
      </p:sp>
      <p:sp>
        <p:nvSpPr>
          <p:cNvPr id="5" name="Date Placeholder 4"/>
          <p:cNvSpPr>
            <a:spLocks noGrp="1"/>
          </p:cNvSpPr>
          <p:nvPr>
            <p:ph type="dt" idx="11"/>
          </p:nvPr>
        </p:nvSpPr>
        <p:spPr/>
        <p:txBody>
          <a:bodyPr/>
          <a:lstStyle/>
          <a:p>
            <a:fld id="{05462364-2AAE-4FAD-BEAC-BA41436450D2}"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604271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maintain and enhance natural forest ecosystems (not just grow trees)?</a:t>
            </a:r>
          </a:p>
          <a:p>
            <a:endParaRPr lang="en-AU" sz="1000" dirty="0"/>
          </a:p>
          <a:p>
            <a:r>
              <a:rPr lang="en-AU" sz="1000" dirty="0"/>
              <a:t>In mostly deforested mosaic landscapes, strategies to increase connectivity through biological corridors will be needed to ensure gene flows of fauna and flora between otherwise isolated forests and other ecosystems in a landscape.</a:t>
            </a:r>
          </a:p>
          <a:p>
            <a:endParaRPr lang="en-AU" sz="1000" dirty="0"/>
          </a:p>
          <a:p>
            <a:r>
              <a:rPr lang="en-AU" sz="1000" b="1" dirty="0"/>
              <a:t>GE19:</a:t>
            </a:r>
            <a:r>
              <a:rPr lang="en-AU" sz="1000" dirty="0"/>
              <a:t> We should avoid forest fragmentation through:</a:t>
            </a:r>
          </a:p>
          <a:p>
            <a:endParaRPr lang="en-AU" sz="1000" dirty="0"/>
          </a:p>
          <a:p>
            <a:pPr marL="185667" indent="-185667">
              <a:buFont typeface="Arial" panose="020B0604020202020204" pitchFamily="34" charset="0"/>
              <a:buChar char="•"/>
            </a:pPr>
            <a:r>
              <a:rPr lang="en-AU" sz="1000" b="1" dirty="0"/>
              <a:t>Visioning:</a:t>
            </a:r>
            <a:r>
              <a:rPr lang="en-AU" sz="1000" dirty="0"/>
              <a:t> Assess the extent of forest fragmentation, and formulate strategies to increase connectivity through biological corridors that ensure gene flows of fauna and flora between and within landscapes.</a:t>
            </a:r>
          </a:p>
          <a:p>
            <a:pPr marL="185667" indent="-185667">
              <a:buFont typeface="Arial" panose="020B0604020202020204" pitchFamily="34" charset="0"/>
              <a:buChar char="•"/>
            </a:pPr>
            <a:r>
              <a:rPr lang="en-AU" sz="1000" b="1" dirty="0"/>
              <a:t>Conceptualising:</a:t>
            </a:r>
            <a:r>
              <a:rPr lang="en-AU" sz="1000" dirty="0"/>
              <a:t> Prepare/update thematic maps for cross-sectoral landscape planning, including the identification of biological “stepping stones” and consideration of risks of further forest fragmentation.</a:t>
            </a:r>
          </a:p>
          <a:p>
            <a:pPr marL="185667" indent="-185667">
              <a:buFont typeface="Arial" panose="020B0604020202020204" pitchFamily="34" charset="0"/>
              <a:buChar char="•"/>
            </a:pPr>
            <a:r>
              <a:rPr lang="en-AU" sz="1000" b="1" dirty="0"/>
              <a:t>Implementing:</a:t>
            </a:r>
            <a:r>
              <a:rPr lang="en-AU" sz="1000" dirty="0"/>
              <a:t> Establish agreements with stakeholders that support forest landscape maintenance and connectivity (e.g. creation of corridors between fragmented forest stands and productive areas under degradation risk). </a:t>
            </a:r>
          </a:p>
          <a:p>
            <a:pPr marL="185667" indent="-185667">
              <a:buFont typeface="Arial" panose="020B0604020202020204" pitchFamily="34" charset="0"/>
              <a:buChar char="•"/>
            </a:pPr>
            <a:r>
              <a:rPr lang="en-AU" sz="1000" b="1" dirty="0"/>
              <a:t>Sustaining:</a:t>
            </a:r>
            <a:r>
              <a:rPr lang="en-AU" sz="1000" dirty="0"/>
              <a:t> Monitor and</a:t>
            </a:r>
            <a:r>
              <a:rPr lang="en-AU" sz="1000" b="1" dirty="0"/>
              <a:t> </a:t>
            </a:r>
            <a:r>
              <a:rPr lang="en-AU" sz="1000" dirty="0"/>
              <a:t>adaptively manage forest fragmentation.</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9F8B5ADA-52E5-4095-9639-80046C4817CB}"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43</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697141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maintain and enhance natural forest ecosystems (not just grow trees)?</a:t>
            </a:r>
          </a:p>
          <a:p>
            <a:endParaRPr lang="en-AU" sz="1000" dirty="0"/>
          </a:p>
          <a:p>
            <a:r>
              <a:rPr lang="en-AU" sz="1000" dirty="0"/>
              <a:t>Under FLR, planted forests - particularly afforestation - should not replace existing native tropical grasslands, wetlands or savanna ecosystems.</a:t>
            </a:r>
          </a:p>
          <a:p>
            <a:endParaRPr lang="en-AU" sz="1000" b="1" dirty="0"/>
          </a:p>
          <a:p>
            <a:r>
              <a:rPr lang="en-AU" sz="1000" b="1" dirty="0"/>
              <a:t>GE20:</a:t>
            </a:r>
            <a:r>
              <a:rPr lang="en-AU" sz="1000" dirty="0"/>
              <a:t> We should conserve natural grasslands, savannas and wetlands through:</a:t>
            </a:r>
          </a:p>
          <a:p>
            <a:endParaRPr lang="en-AU" sz="1000" dirty="0"/>
          </a:p>
          <a:p>
            <a:pPr marL="185667" indent="-185667">
              <a:buFont typeface="Arial" panose="020B0604020202020204" pitchFamily="34" charset="0"/>
              <a:buChar char="•"/>
            </a:pPr>
            <a:r>
              <a:rPr lang="en-AU" sz="1000" b="1" dirty="0"/>
              <a:t>Visioning:</a:t>
            </a:r>
            <a:r>
              <a:rPr lang="en-AU" sz="1000" dirty="0"/>
              <a:t> Identify natural grasslands, savannas and wetlands that should be conserved (planted forests should not replace existing native ecosystems).</a:t>
            </a:r>
          </a:p>
          <a:p>
            <a:pPr marL="185667" indent="-185667">
              <a:buFont typeface="Arial" panose="020B0604020202020204" pitchFamily="34" charset="0"/>
              <a:buChar char="•"/>
            </a:pPr>
            <a:r>
              <a:rPr lang="en-AU" sz="1000" b="1" dirty="0"/>
              <a:t>Conceptualising:</a:t>
            </a:r>
            <a:r>
              <a:rPr lang="en-AU" sz="1000" dirty="0"/>
              <a:t> Assess the risks of natural areas being converted to planted forests or other ecosystems, and formulate mitigation measures (e.g. maintain original fire regimes).</a:t>
            </a:r>
          </a:p>
          <a:p>
            <a:pPr marL="185667" indent="-185667">
              <a:buFont typeface="Arial" panose="020B0604020202020204" pitchFamily="34" charset="0"/>
              <a:buChar char="•"/>
            </a:pPr>
            <a:r>
              <a:rPr lang="en-AU" sz="1000" b="1" dirty="0"/>
              <a:t>Implementing:</a:t>
            </a:r>
            <a:r>
              <a:rPr lang="en-AU" sz="1000" dirty="0"/>
              <a:t> Undertake conservation and management measures in natural areas through cross-sectoral collaboration.</a:t>
            </a:r>
          </a:p>
          <a:p>
            <a:pPr marL="185667" indent="-185667">
              <a:buFont typeface="Arial" panose="020B0604020202020204" pitchFamily="34" charset="0"/>
              <a:buChar char="•"/>
            </a:pPr>
            <a:r>
              <a:rPr lang="en-AU" sz="1000" b="1" dirty="0"/>
              <a:t>Sustaining:</a:t>
            </a:r>
            <a:r>
              <a:rPr lang="en-AU" sz="1000" dirty="0"/>
              <a:t> Monitor and</a:t>
            </a:r>
            <a:r>
              <a:rPr lang="en-AU" sz="1000" b="1" dirty="0"/>
              <a:t> </a:t>
            </a:r>
            <a:r>
              <a:rPr lang="en-AU" sz="1000" dirty="0"/>
              <a:t>adaptively manage the conservation of natural grasslands, savannas and wetlands.</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E9714D8B-D4D9-4D47-920C-09E47C12CA50}"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44</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42201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dirty="0"/>
              <a:t>ITTO (2020) contains additional resources for GE 17-20.</a:t>
            </a:r>
          </a:p>
        </p:txBody>
      </p:sp>
      <p:sp>
        <p:nvSpPr>
          <p:cNvPr id="5" name="Date Placeholder 4"/>
          <p:cNvSpPr>
            <a:spLocks noGrp="1"/>
          </p:cNvSpPr>
          <p:nvPr>
            <p:ph type="dt" idx="11"/>
          </p:nvPr>
        </p:nvSpPr>
        <p:spPr/>
        <p:txBody>
          <a:bodyPr/>
          <a:lstStyle/>
          <a:p>
            <a:fld id="{A6EE1D6D-0EBB-4F03-A5C1-E8B00A27AB0B}"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45</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30157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FLR initiative has conducted a quantitative assessment of the goods and services provided by the various types of tropical forests and coastal forests (mangrove forests, tropical flood forests, rain forests and scrub forests on dunes), on the coastal plains of Veracruz in the Gulf of Mexico. </a:t>
            </a:r>
          </a:p>
        </p:txBody>
      </p:sp>
      <p:sp>
        <p:nvSpPr>
          <p:cNvPr id="5" name="Date Placeholder 4"/>
          <p:cNvSpPr>
            <a:spLocks noGrp="1"/>
          </p:cNvSpPr>
          <p:nvPr>
            <p:ph type="dt" idx="11"/>
          </p:nvPr>
        </p:nvSpPr>
        <p:spPr/>
        <p:txBody>
          <a:bodyPr/>
          <a:lstStyle/>
          <a:p>
            <a:fld id="{D348E261-77DE-4B85-B12A-A6BC6735A09A}"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46</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468421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dirty="0"/>
              <a:t>Divide the class into 5 groups (one question per group).</a:t>
            </a:r>
          </a:p>
        </p:txBody>
      </p:sp>
      <p:sp>
        <p:nvSpPr>
          <p:cNvPr id="5" name="Date Placeholder 4"/>
          <p:cNvSpPr>
            <a:spLocks noGrp="1"/>
          </p:cNvSpPr>
          <p:nvPr>
            <p:ph type="dt" idx="11"/>
          </p:nvPr>
        </p:nvSpPr>
        <p:spPr/>
        <p:txBody>
          <a:bodyPr/>
          <a:lstStyle/>
          <a:p>
            <a:fld id="{855DE725-C51E-4044-9183-E81D7C7F57FE}"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47</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644521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Provide students with a deadline for their written reports.</a:t>
            </a:r>
          </a:p>
        </p:txBody>
      </p:sp>
      <p:sp>
        <p:nvSpPr>
          <p:cNvPr id="5" name="Date Placeholder 4"/>
          <p:cNvSpPr>
            <a:spLocks noGrp="1"/>
          </p:cNvSpPr>
          <p:nvPr>
            <p:ph type="dt" idx="11"/>
          </p:nvPr>
        </p:nvSpPr>
        <p:spPr/>
        <p:txBody>
          <a:bodyPr/>
          <a:lstStyle/>
          <a:p>
            <a:fld id="{11612795-95A8-442C-886D-764654A13E28}"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48</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879217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b="1" dirty="0"/>
              <a:t>Topic 5 </a:t>
            </a:r>
            <a:r>
              <a:rPr lang="en-AU" sz="1000" dirty="0"/>
              <a:t>comprises:</a:t>
            </a:r>
            <a:endParaRPr lang="en-AU" sz="1000" i="1" cap="all" dirty="0">
              <a:cs typeface="Calibri" panose="020F0502020204030204" pitchFamily="34" charset="0"/>
            </a:endParaRPr>
          </a:p>
          <a:p>
            <a:endParaRPr lang="en-AU" sz="1000" dirty="0"/>
          </a:p>
          <a:p>
            <a:pPr marL="180103" indent="-180103">
              <a:buFont typeface="Arial" panose="020B0604020202020204" pitchFamily="34" charset="0"/>
              <a:buChar char="•"/>
            </a:pPr>
            <a:r>
              <a:rPr lang="en-AU" sz="1000" b="1" dirty="0"/>
              <a:t>Learning activities:</a:t>
            </a:r>
            <a:r>
              <a:rPr lang="en-AU" sz="1000" dirty="0"/>
              <a:t> Class presentation (including a case-study video), small group questions and student assignments. </a:t>
            </a:r>
          </a:p>
          <a:p>
            <a:pPr marL="180103" indent="-180103">
              <a:buFont typeface="Arial" panose="020B0604020202020204" pitchFamily="34" charset="0"/>
              <a:buChar char="•"/>
            </a:pPr>
            <a:r>
              <a:rPr lang="en-AU" sz="1000" b="1" dirty="0"/>
              <a:t>Learning outcome: </a:t>
            </a:r>
            <a:r>
              <a:rPr lang="en-AU" sz="1000" dirty="0"/>
              <a:t>By the end of Topic 5, students will be able to describe the conceptual basis for tailoring FLR interventions to the local context (Principle 5), as well as the 6 essential conditions (GE 21-26) for a successful FLR project.</a:t>
            </a:r>
          </a:p>
        </p:txBody>
      </p:sp>
      <p:sp>
        <p:nvSpPr>
          <p:cNvPr id="5" name="Date Placeholder 4"/>
          <p:cNvSpPr>
            <a:spLocks noGrp="1"/>
          </p:cNvSpPr>
          <p:nvPr>
            <p:ph type="dt" idx="11"/>
          </p:nvPr>
        </p:nvSpPr>
        <p:spPr/>
        <p:txBody>
          <a:bodyPr/>
          <a:lstStyle/>
          <a:p>
            <a:fld id="{C03641D6-BC15-437F-B082-4B114956E531}"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49</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16518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b="1" dirty="0"/>
              <a:t>Topic 1 </a:t>
            </a:r>
            <a:r>
              <a:rPr lang="en-AU" sz="1000" dirty="0"/>
              <a:t>comprises:</a:t>
            </a:r>
            <a:endParaRPr lang="en-AU" sz="1000" i="1" cap="all" dirty="0">
              <a:cs typeface="Calibri" panose="020F0502020204030204" pitchFamily="34" charset="0"/>
            </a:endParaRPr>
          </a:p>
          <a:p>
            <a:endParaRPr lang="en-AU" sz="1000" dirty="0"/>
          </a:p>
          <a:p>
            <a:pPr marL="180103" indent="-180103">
              <a:buFont typeface="Arial" panose="020B0604020202020204" pitchFamily="34" charset="0"/>
              <a:buChar char="•"/>
            </a:pPr>
            <a:r>
              <a:rPr lang="en-AU" sz="1000" b="1" dirty="0"/>
              <a:t>Learning activities:</a:t>
            </a:r>
            <a:r>
              <a:rPr lang="en-AU" sz="1000" dirty="0"/>
              <a:t> Class presentation (including a case-study video), small group questions and student assignments. </a:t>
            </a:r>
          </a:p>
          <a:p>
            <a:pPr marL="180103" indent="-180103">
              <a:buFont typeface="Arial" panose="020B0604020202020204" pitchFamily="34" charset="0"/>
              <a:buChar char="•"/>
            </a:pPr>
            <a:r>
              <a:rPr lang="en-AU" sz="1000" b="1" dirty="0"/>
              <a:t>Learning outcome: </a:t>
            </a:r>
            <a:r>
              <a:rPr lang="en-AU" sz="1000" dirty="0"/>
              <a:t>By the end of Topic 1, students will be able to describe the conceptual basis for focussing on landscapes (Principle 1), as well as the 4 essential conditions (GE 1-4) for a successful FLR project.</a:t>
            </a:r>
            <a:endParaRPr lang="en-US" sz="1000" dirty="0"/>
          </a:p>
        </p:txBody>
      </p:sp>
      <p:sp>
        <p:nvSpPr>
          <p:cNvPr id="5" name="Date Placeholder 4"/>
          <p:cNvSpPr>
            <a:spLocks noGrp="1"/>
          </p:cNvSpPr>
          <p:nvPr>
            <p:ph type="dt" idx="11"/>
          </p:nvPr>
        </p:nvSpPr>
        <p:spPr/>
        <p:txBody>
          <a:bodyPr/>
          <a:lstStyle/>
          <a:p>
            <a:fld id="{502C7822-D235-4ABE-ADC7-8E3549B60E35}"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028683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WHY should we tailor interventions to the local context using a variety of approaches (not just adopt a tried-and-tested approach)?</a:t>
            </a:r>
          </a:p>
          <a:p>
            <a:endParaRPr lang="en-AU" sz="1000" dirty="0"/>
          </a:p>
          <a:p>
            <a:pPr defTabSz="960546">
              <a:defRPr/>
            </a:pPr>
            <a:r>
              <a:rPr lang="en-AU" sz="1000" b="1" dirty="0"/>
              <a:t>Principle 5 </a:t>
            </a:r>
            <a:r>
              <a:rPr lang="en-AU" sz="1000" dirty="0"/>
              <a:t>ensures that FLR planning and implementation responds to the needs of local people and ecosystems. </a:t>
            </a:r>
          </a:p>
          <a:p>
            <a:endParaRPr lang="en-AU" sz="1000" dirty="0"/>
          </a:p>
          <a:p>
            <a:r>
              <a:rPr lang="en-AU" sz="1000" dirty="0"/>
              <a:t>A tailor-made approach allows us to:</a:t>
            </a:r>
          </a:p>
          <a:p>
            <a:pPr lvl="0"/>
            <a:endParaRPr lang="en-AU" sz="1000" b="1" dirty="0"/>
          </a:p>
          <a:p>
            <a:pPr marL="185667" indent="-185667">
              <a:buFont typeface="Arial" panose="020B0604020202020204" pitchFamily="34" charset="0"/>
              <a:buChar char="•"/>
            </a:pPr>
            <a:r>
              <a:rPr lang="en-AU" sz="1000" b="1" dirty="0"/>
              <a:t>Respond to the needs of local people and ecosystems</a:t>
            </a:r>
            <a:r>
              <a:rPr lang="en-AU" sz="1000" dirty="0"/>
              <a:t> when planning and implementing FLR interventions. </a:t>
            </a:r>
          </a:p>
          <a:p>
            <a:pPr marL="185667" indent="-185667">
              <a:buFont typeface="Arial" panose="020B0604020202020204" pitchFamily="34" charset="0"/>
              <a:buChar char="•"/>
            </a:pPr>
            <a:r>
              <a:rPr lang="en-AU" sz="1000" b="1" dirty="0"/>
              <a:t>Undertake a variety of FLR interventions</a:t>
            </a:r>
            <a:r>
              <a:rPr lang="en-AU" sz="1000" dirty="0"/>
              <a:t> adapted to different situations (e.g. local values &amp; needs, and historical &amp; legal context).</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0CC2069D-FD95-4915-B059-AEC593F11BDA}"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50</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162361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WHY should we tailor interventions to the local context using a variety of approaches (not just adopt a tried-and-tested approach)?</a:t>
            </a:r>
          </a:p>
          <a:p>
            <a:endParaRPr lang="en-AU" sz="1000" dirty="0"/>
          </a:p>
          <a:p>
            <a:r>
              <a:rPr lang="en-AU" sz="1000" dirty="0"/>
              <a:t>In a landscape, the economic, sociocultural and ecological context determines the opportunities for and restrictions on FLR. FLR should take into account and be adaptable in the face of future change.</a:t>
            </a:r>
          </a:p>
          <a:p>
            <a:endParaRPr lang="en-AU" sz="1000" b="1" dirty="0"/>
          </a:p>
          <a:p>
            <a:r>
              <a:rPr lang="en-AU" sz="1000" b="1" dirty="0"/>
              <a:t>GE 21:</a:t>
            </a:r>
            <a:r>
              <a:rPr lang="en-AU" sz="1000" dirty="0"/>
              <a:t> We should assess local context and restrictions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Assess the local environmental, social and economic conditions (past, present and future) driving change in the landscape.</a:t>
            </a:r>
          </a:p>
          <a:p>
            <a:pPr marL="185667" indent="-185667">
              <a:buFont typeface="Arial" panose="020B0604020202020204" pitchFamily="34" charset="0"/>
              <a:buChar char="•"/>
            </a:pPr>
            <a:r>
              <a:rPr lang="en-AU" sz="1000" b="1" dirty="0"/>
              <a:t>Implementing &amp; sustaining: </a:t>
            </a:r>
            <a:r>
              <a:rPr lang="en-AU" sz="1000" dirty="0"/>
              <a:t>Tailor FLR interventions for specific sites in response to local opportunities and threats (e.g. economic, population and climate change).</a:t>
            </a:r>
          </a:p>
          <a:p>
            <a:endParaRPr lang="en-AU" sz="1000" b="1" dirty="0"/>
          </a:p>
          <a:p>
            <a:r>
              <a:rPr lang="en-AU" sz="1000" b="1" dirty="0"/>
              <a:t>GE 22:</a:t>
            </a:r>
            <a:r>
              <a:rPr lang="en-AU" sz="1000" dirty="0"/>
              <a:t> We should allow for future changes in conditions through:</a:t>
            </a:r>
          </a:p>
          <a:p>
            <a:endParaRPr lang="en-AU" sz="1000" dirty="0"/>
          </a:p>
          <a:p>
            <a:pPr marL="185667" indent="-185667">
              <a:buFont typeface="Arial" panose="020B0604020202020204" pitchFamily="34" charset="0"/>
              <a:buChar char="•"/>
            </a:pPr>
            <a:r>
              <a:rPr lang="en-AU" sz="1000" b="1" dirty="0"/>
              <a:t>Visioning &amp; conceptualising: </a:t>
            </a:r>
            <a:r>
              <a:rPr lang="en-AU" sz="1000" dirty="0"/>
              <a:t>Assess future opportunities (e.g. infrastructure development and new technologies) and emerging threats (e.g. economic policies, migration and climate change).</a:t>
            </a:r>
          </a:p>
          <a:p>
            <a:pPr marL="185667" indent="-185667">
              <a:buFont typeface="Arial" panose="020B0604020202020204" pitchFamily="34" charset="0"/>
              <a:buChar char="•"/>
            </a:pPr>
            <a:r>
              <a:rPr lang="en-AU" sz="1000" b="1" dirty="0"/>
              <a:t>Implementing &amp; sustaining: </a:t>
            </a:r>
            <a:r>
              <a:rPr lang="en-AU" sz="1000" dirty="0"/>
              <a:t>Provide incentives for climate-smart technologies and land-uses adapted to climate change forecasts.</a:t>
            </a:r>
          </a:p>
          <a:p>
            <a:endParaRPr lang="en-AU" sz="1000" dirty="0"/>
          </a:p>
          <a:p>
            <a:pPr defTabSz="960796"/>
            <a:r>
              <a:rPr lang="en-AU" sz="1000" i="1" dirty="0"/>
              <a:t>Source: ITTO (2020)</a:t>
            </a:r>
            <a:endParaRPr lang="en-AU" sz="1000" dirty="0"/>
          </a:p>
        </p:txBody>
      </p:sp>
      <p:sp>
        <p:nvSpPr>
          <p:cNvPr id="5" name="Date Placeholder 4"/>
          <p:cNvSpPr>
            <a:spLocks noGrp="1"/>
          </p:cNvSpPr>
          <p:nvPr>
            <p:ph type="dt" idx="11"/>
          </p:nvPr>
        </p:nvSpPr>
        <p:spPr/>
        <p:txBody>
          <a:bodyPr/>
          <a:lstStyle/>
          <a:p>
            <a:fld id="{A7D45DF7-F4AF-4893-913A-98C0C8FB82AF}"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04586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WHY should we tailor interventions to the local context using a variety of approaches (not just adopt a tried-and-tested approach)?</a:t>
            </a:r>
          </a:p>
          <a:p>
            <a:endParaRPr lang="en-AU" sz="1000" dirty="0"/>
          </a:p>
          <a:p>
            <a:r>
              <a:rPr lang="en-AU" sz="1000" dirty="0"/>
              <a:t>Context-tailored interventions consider how FLR can benefit local stakeholders without compromising ecological stability. Financial and economic viability is essential for the success of FLR in the field.</a:t>
            </a:r>
          </a:p>
          <a:p>
            <a:endParaRPr lang="en-AU" sz="1000" b="1" dirty="0"/>
          </a:p>
          <a:p>
            <a:r>
              <a:rPr lang="en-AU" sz="1000" b="1" dirty="0"/>
              <a:t>GE 23:</a:t>
            </a:r>
            <a:r>
              <a:rPr lang="en-AU" sz="1000" dirty="0"/>
              <a:t> We should generate local benefits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Define a vision for the future that benefits local stakeholders without compromising ecological stability, and has the free prior &amp; informed consent (FPIC) of indigenous peoples. </a:t>
            </a:r>
          </a:p>
          <a:p>
            <a:pPr marL="185667" indent="-185667">
              <a:buFont typeface="Arial" panose="020B0604020202020204" pitchFamily="34" charset="0"/>
              <a:buChar char="•"/>
            </a:pPr>
            <a:r>
              <a:rPr lang="en-AU" sz="1000" b="1" dirty="0"/>
              <a:t>Implementing &amp; sustaining:  </a:t>
            </a:r>
            <a:r>
              <a:rPr lang="en-AU" sz="1000" dirty="0"/>
              <a:t>Maintain ongoing dialogue with local stakeholders to strive for the equitable sharing of benefits (FLR benefits are likely to change over time in both nature and extent).</a:t>
            </a:r>
          </a:p>
          <a:p>
            <a:endParaRPr lang="en-AU" sz="1000" b="1" dirty="0"/>
          </a:p>
          <a:p>
            <a:r>
              <a:rPr lang="en-AU" sz="1000" b="1" dirty="0"/>
              <a:t>GE 24:</a:t>
            </a:r>
            <a:r>
              <a:rPr lang="en-AU" sz="1000" dirty="0"/>
              <a:t> We should achieve the financial and economic viability of FLR investments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Analyse the costs and benefits (monetary and non-monetary) of FLR interventions, and develop attractive strategies for FLR investments (e.g. local buy-in, tenure security, agroforestry-based crops, fast-growing woodlots, and supply of ecosystem services).</a:t>
            </a:r>
          </a:p>
          <a:p>
            <a:pPr marL="185667" indent="-185667">
              <a:buFont typeface="Arial" panose="020B0604020202020204" pitchFamily="34" charset="0"/>
              <a:buChar char="•"/>
            </a:pPr>
            <a:r>
              <a:rPr lang="en-AU" sz="1000" b="1" dirty="0"/>
              <a:t>Implementing &amp; sustaining: </a:t>
            </a:r>
            <a:r>
              <a:rPr lang="en-AU" sz="1000" dirty="0"/>
              <a:t>Explore opportunities for market-based incentives (e.g. results-based carbon payments) and adding value to goods and ecosystem services (e.g. ecotourism).</a:t>
            </a:r>
          </a:p>
          <a:p>
            <a:endParaRPr lang="en-AU" sz="1000" dirty="0"/>
          </a:p>
          <a:p>
            <a:pPr defTabSz="960796"/>
            <a:r>
              <a:rPr lang="en-AU" sz="1000" i="1" dirty="0"/>
              <a:t>Source: ITTO (2020)</a:t>
            </a:r>
            <a:endParaRPr lang="en-AU" sz="1000" dirty="0"/>
          </a:p>
        </p:txBody>
      </p:sp>
      <p:sp>
        <p:nvSpPr>
          <p:cNvPr id="5" name="Date Placeholder 4"/>
          <p:cNvSpPr>
            <a:spLocks noGrp="1"/>
          </p:cNvSpPr>
          <p:nvPr>
            <p:ph type="dt" idx="11"/>
          </p:nvPr>
        </p:nvSpPr>
        <p:spPr/>
        <p:txBody>
          <a:bodyPr/>
          <a:lstStyle/>
          <a:p>
            <a:fld id="{80794D3D-E3AD-43BD-8CCD-2FA776D88F0C}"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0794214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WHY should we tailor interventions to the local context using a variety of approaches (not just adopt a tried-and-tested approach)?</a:t>
            </a:r>
          </a:p>
          <a:p>
            <a:endParaRPr lang="en-AU" sz="1000" dirty="0"/>
          </a:p>
          <a:p>
            <a:r>
              <a:rPr lang="en-AU" sz="1000" dirty="0"/>
              <a:t>Identifying new income-earning opportunities - including through entrepreneurship - will be a powerful incentive for local people to participate in FLR.</a:t>
            </a:r>
          </a:p>
          <a:p>
            <a:endParaRPr lang="en-AU" sz="1000" b="1" dirty="0"/>
          </a:p>
          <a:p>
            <a:r>
              <a:rPr lang="en-AU" sz="1000" b="1" dirty="0"/>
              <a:t>GE25:</a:t>
            </a:r>
            <a:r>
              <a:rPr lang="en-AU" sz="1000" dirty="0"/>
              <a:t> We should identify opportunities to increase local incomes through:</a:t>
            </a:r>
          </a:p>
          <a:p>
            <a:pPr lvl="0"/>
            <a:endParaRPr lang="en-AU" sz="1000" b="1" dirty="0"/>
          </a:p>
          <a:p>
            <a:pPr marL="185667" indent="-185667">
              <a:buFont typeface="Arial" panose="020B0604020202020204" pitchFamily="34" charset="0"/>
              <a:buChar char="•"/>
            </a:pPr>
            <a:r>
              <a:rPr lang="en-AU" sz="1000" b="1" dirty="0"/>
              <a:t>Visioning:</a:t>
            </a:r>
            <a:r>
              <a:rPr lang="en-AU" sz="1000" dirty="0"/>
              <a:t> Strengthen forest producer organizations and locally</a:t>
            </a:r>
          </a:p>
          <a:p>
            <a:pPr marL="185667" indent="-185667">
              <a:buFont typeface="Arial" panose="020B0604020202020204" pitchFamily="34" charset="0"/>
              <a:buChar char="•"/>
            </a:pPr>
            <a:r>
              <a:rPr lang="en-AU" sz="1000" dirty="0"/>
              <a:t>based enterprises (e.g. business management, and technical training &amp; support)</a:t>
            </a:r>
          </a:p>
          <a:p>
            <a:pPr marL="185667" indent="-185667">
              <a:buFont typeface="Arial" panose="020B0604020202020204" pitchFamily="34" charset="0"/>
              <a:buChar char="•"/>
            </a:pPr>
            <a:r>
              <a:rPr lang="en-AU" sz="1000" b="1" dirty="0"/>
              <a:t>Conceptualising:</a:t>
            </a:r>
            <a:r>
              <a:rPr lang="en-AU" sz="1000" dirty="0"/>
              <a:t> Promote local value-adding (e.g. improve market access and processing of agricultural and forest products) and involvement of women. </a:t>
            </a:r>
          </a:p>
          <a:p>
            <a:pPr marL="185667" indent="-185667">
              <a:buFont typeface="Arial" panose="020B0604020202020204" pitchFamily="34" charset="0"/>
              <a:buChar char="•"/>
            </a:pPr>
            <a:r>
              <a:rPr lang="en-AU" sz="1000" b="1" dirty="0"/>
              <a:t>Implementing:</a:t>
            </a:r>
            <a:r>
              <a:rPr lang="en-AU" sz="1000" dirty="0"/>
              <a:t> Partner with public and private sector networks (e.g. processing and marketing operations) and explore options for community based forest management schemes (e.g. forest goods and ecosystem services).</a:t>
            </a:r>
          </a:p>
          <a:p>
            <a:pPr marL="185667" indent="-185667">
              <a:buFont typeface="Arial" panose="020B0604020202020204" pitchFamily="34" charset="0"/>
              <a:buChar char="•"/>
            </a:pPr>
            <a:r>
              <a:rPr lang="en-AU" sz="1000" b="1" dirty="0"/>
              <a:t>Sustaining:</a:t>
            </a:r>
            <a:r>
              <a:rPr lang="en-AU" sz="1000" dirty="0"/>
              <a:t> Monitor and</a:t>
            </a:r>
            <a:r>
              <a:rPr lang="en-AU" sz="1000" b="1" dirty="0"/>
              <a:t> </a:t>
            </a:r>
            <a:r>
              <a:rPr lang="en-AU" sz="1000" dirty="0"/>
              <a:t>adaptively manage interventions to increase local incomes.</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3C194674-C2C5-44B0-B43E-DF821A4F5B66}"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53</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807698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WHY should we tailor interventions to the local context using a variety of approaches (not just adopt a tried-and-tested approach)?</a:t>
            </a:r>
          </a:p>
          <a:p>
            <a:endParaRPr lang="en-AU" sz="1000" dirty="0"/>
          </a:p>
          <a:p>
            <a:r>
              <a:rPr lang="en-AU" sz="1000" dirty="0"/>
              <a:t>FLR should seek to support entrepreneurship, and build legal and sustainable supply chains for the goods produced in restored forests and landscapes.</a:t>
            </a:r>
          </a:p>
          <a:p>
            <a:endParaRPr lang="en-AU" sz="1000" b="1" dirty="0"/>
          </a:p>
          <a:p>
            <a:r>
              <a:rPr lang="en-AU" sz="1000" b="1" dirty="0"/>
              <a:t>GE26:</a:t>
            </a:r>
            <a:r>
              <a:rPr lang="en-AU" sz="1000" dirty="0"/>
              <a:t> We should develop sustainable supply chains through:</a:t>
            </a:r>
          </a:p>
          <a:p>
            <a:pPr lvl="0"/>
            <a:endParaRPr lang="en-AU" sz="1000" b="1" dirty="0"/>
          </a:p>
          <a:p>
            <a:pPr marL="185667" indent="-185667">
              <a:buFont typeface="Arial" panose="020B0604020202020204" pitchFamily="34" charset="0"/>
              <a:buChar char="•"/>
            </a:pPr>
            <a:r>
              <a:rPr lang="en-AU" sz="1000" b="1" dirty="0"/>
              <a:t>Visioning:</a:t>
            </a:r>
            <a:r>
              <a:rPr lang="en-AU" sz="1000" dirty="0"/>
              <a:t> Identify the potential to develop legal and sustainable supply chains for goods produced in restored forest landscapes.</a:t>
            </a:r>
          </a:p>
          <a:p>
            <a:pPr marL="185667" indent="-185667">
              <a:buFont typeface="Arial" panose="020B0604020202020204" pitchFamily="34" charset="0"/>
              <a:buChar char="•"/>
            </a:pPr>
            <a:r>
              <a:rPr lang="en-AU" sz="1000" b="1" dirty="0"/>
              <a:t>Conceptualising: </a:t>
            </a:r>
            <a:r>
              <a:rPr lang="en-AU" sz="1000" dirty="0"/>
              <a:t>Develop legal and sustainable supply chains in restored forest landscapes that are accessible to local farmers/communities in collaboration with existing schemes (e.g. certification and timber legality).</a:t>
            </a:r>
          </a:p>
          <a:p>
            <a:pPr marL="185667" indent="-185667">
              <a:buFont typeface="Arial" panose="020B0604020202020204" pitchFamily="34" charset="0"/>
              <a:buChar char="•"/>
            </a:pPr>
            <a:r>
              <a:rPr lang="en-AU" sz="1000" b="1" dirty="0"/>
              <a:t>Implementing:</a:t>
            </a:r>
            <a:r>
              <a:rPr lang="en-AU" sz="1000" dirty="0"/>
              <a:t> Create enabling conditions for the supply of products from restored forests and agroforestry systems (e.g. incentives, access to finance, fair taxes and simplified regulations).</a:t>
            </a:r>
          </a:p>
          <a:p>
            <a:pPr marL="185667" indent="-185667">
              <a:buFont typeface="Arial" panose="020B0604020202020204" pitchFamily="34" charset="0"/>
              <a:buChar char="•"/>
            </a:pPr>
            <a:r>
              <a:rPr lang="en-AU" sz="1000" b="1" dirty="0"/>
              <a:t>Sustaining:</a:t>
            </a:r>
            <a:r>
              <a:rPr lang="en-AU" sz="1000" dirty="0"/>
              <a:t> Develop marketing opportunities and value chains for forest products and ecosystem services (e.g. lesser-known tree species that are abundant in the landscape).</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AD155913-44DA-457E-A23E-67A020B9EBA4}"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54</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294890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ITTO (2020) contains additional resources for GE 21-26.</a:t>
            </a:r>
          </a:p>
        </p:txBody>
      </p:sp>
      <p:sp>
        <p:nvSpPr>
          <p:cNvPr id="5" name="Date Placeholder 4"/>
          <p:cNvSpPr>
            <a:spLocks noGrp="1"/>
          </p:cNvSpPr>
          <p:nvPr>
            <p:ph type="dt" idx="11"/>
          </p:nvPr>
        </p:nvSpPr>
        <p:spPr/>
        <p:txBody>
          <a:bodyPr/>
          <a:lstStyle/>
          <a:p>
            <a:fld id="{71F88F51-1766-43D8-802E-8D731ECBDFE1}"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55</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444307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FLR initiative </a:t>
            </a:r>
            <a:r>
              <a:rPr lang="en-AU" sz="1000" dirty="0">
                <a:solidFill>
                  <a:schemeClr val="bg1"/>
                </a:solidFill>
                <a:effectLst>
                  <a:outerShdw blurRad="38100" dist="38100" dir="2700000" algn="tl">
                    <a:srgbClr val="000000">
                      <a:alpha val="43137"/>
                    </a:srgbClr>
                  </a:outerShdw>
                </a:effectLst>
              </a:rPr>
              <a:t>is restoring the forest to ensure a sustainable supply of wood for the charcoal sellers in Dimbokro, Côte d’Ivoire.</a:t>
            </a:r>
          </a:p>
          <a:p>
            <a:endParaRPr lang="en-AU" dirty="0"/>
          </a:p>
        </p:txBody>
      </p:sp>
      <p:sp>
        <p:nvSpPr>
          <p:cNvPr id="5" name="Date Placeholder 4"/>
          <p:cNvSpPr>
            <a:spLocks noGrp="1"/>
          </p:cNvSpPr>
          <p:nvPr>
            <p:ph type="dt" idx="11"/>
          </p:nvPr>
        </p:nvSpPr>
        <p:spPr/>
        <p:txBody>
          <a:bodyPr/>
          <a:lstStyle/>
          <a:p>
            <a:fld id="{91BCE289-A065-4B22-A10F-A75C1D194C50}"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56</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317400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dirty="0"/>
              <a:t>Divide the class into 5 groups (one question per group).</a:t>
            </a:r>
          </a:p>
        </p:txBody>
      </p:sp>
      <p:sp>
        <p:nvSpPr>
          <p:cNvPr id="5" name="Date Placeholder 4"/>
          <p:cNvSpPr>
            <a:spLocks noGrp="1"/>
          </p:cNvSpPr>
          <p:nvPr>
            <p:ph type="dt" idx="11"/>
          </p:nvPr>
        </p:nvSpPr>
        <p:spPr/>
        <p:txBody>
          <a:bodyPr/>
          <a:lstStyle/>
          <a:p>
            <a:fld id="{04024F6D-4E09-4B13-A883-142BCE180771}"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57</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604007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Provide students with a deadline for their written reports.</a:t>
            </a:r>
          </a:p>
        </p:txBody>
      </p:sp>
      <p:sp>
        <p:nvSpPr>
          <p:cNvPr id="5" name="Date Placeholder 4"/>
          <p:cNvSpPr>
            <a:spLocks noGrp="1"/>
          </p:cNvSpPr>
          <p:nvPr>
            <p:ph type="dt" idx="11"/>
          </p:nvPr>
        </p:nvSpPr>
        <p:spPr/>
        <p:txBody>
          <a:bodyPr/>
          <a:lstStyle/>
          <a:p>
            <a:fld id="{3EF41B94-2F9A-46B3-AD8E-0BF4C154C9BA}"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58</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550901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b="1" dirty="0"/>
              <a:t>Topic 6 </a:t>
            </a:r>
            <a:r>
              <a:rPr lang="en-AU" sz="1000" dirty="0"/>
              <a:t>comprises:</a:t>
            </a:r>
            <a:endParaRPr lang="en-AU" sz="1000" i="1" cap="all" dirty="0">
              <a:cs typeface="Calibri" panose="020F0502020204030204" pitchFamily="34" charset="0"/>
            </a:endParaRPr>
          </a:p>
          <a:p>
            <a:endParaRPr lang="en-AU" sz="1000" dirty="0"/>
          </a:p>
          <a:p>
            <a:pPr marL="180103" indent="-180103">
              <a:buFont typeface="Arial" panose="020B0604020202020204" pitchFamily="34" charset="0"/>
              <a:buChar char="•"/>
            </a:pPr>
            <a:r>
              <a:rPr lang="en-AU" sz="1000" b="1" dirty="0"/>
              <a:t>Learning activities:</a:t>
            </a:r>
            <a:r>
              <a:rPr lang="en-AU" sz="1000" dirty="0"/>
              <a:t> Class presentation (including a case-study video), small group questions and student assignments. </a:t>
            </a:r>
          </a:p>
          <a:p>
            <a:pPr marL="180103" indent="-180103">
              <a:buFont typeface="Arial" panose="020B0604020202020204" pitchFamily="34" charset="0"/>
              <a:buChar char="•"/>
            </a:pPr>
            <a:r>
              <a:rPr lang="en-AU" sz="1000" b="1" dirty="0"/>
              <a:t>Learning outcome: </a:t>
            </a:r>
            <a:r>
              <a:rPr lang="en-AU" sz="1000" dirty="0"/>
              <a:t>By the end of Topic 6, students will be able to describe the conceptual basis for tailoring FLR interventions to the local context (Principle 6), as well as the 6 essential conditions (GE 27-32) for a successful FLR project.</a:t>
            </a:r>
          </a:p>
        </p:txBody>
      </p:sp>
      <p:sp>
        <p:nvSpPr>
          <p:cNvPr id="5" name="Date Placeholder 4"/>
          <p:cNvSpPr>
            <a:spLocks noGrp="1"/>
          </p:cNvSpPr>
          <p:nvPr>
            <p:ph type="dt" idx="11"/>
          </p:nvPr>
        </p:nvSpPr>
        <p:spPr/>
        <p:txBody>
          <a:bodyPr/>
          <a:lstStyle/>
          <a:p>
            <a:fld id="{C182E8F8-F731-4C11-99F5-D098EAD0C1D8}"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59</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87732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WHY should we focus on landscapes (not individual project sites)?</a:t>
            </a:r>
          </a:p>
          <a:p>
            <a:pPr defTabSz="960546"/>
            <a:endParaRPr lang="en-AU" sz="1000" dirty="0"/>
          </a:p>
          <a:p>
            <a:pPr defTabSz="960546"/>
            <a:r>
              <a:rPr lang="en-AU" sz="1000" b="1" dirty="0"/>
              <a:t>Principle 1 </a:t>
            </a:r>
            <a:r>
              <a:rPr lang="en-AU" sz="1000" dirty="0"/>
              <a:t>aims to secure commitment for the restoration of degraded forests and non-forest land at the landscape scale, based on adequate land-use planning. FLR takes place within and across entire landscapes, and focusses on restoring landscapes, not individual sites. </a:t>
            </a:r>
          </a:p>
          <a:p>
            <a:pPr defTabSz="960546"/>
            <a:endParaRPr lang="en-AU" sz="1000" dirty="0"/>
          </a:p>
          <a:p>
            <a:pPr defTabSz="960546"/>
            <a:r>
              <a:rPr lang="en-AU" sz="1000" dirty="0"/>
              <a:t>A landscape scale allows us to:</a:t>
            </a:r>
          </a:p>
          <a:p>
            <a:endParaRPr lang="en-AU" sz="1000" dirty="0"/>
          </a:p>
          <a:p>
            <a:pPr marL="180103" indent="-180103">
              <a:buFont typeface="Arial" panose="020B0604020202020204" pitchFamily="34" charset="0"/>
              <a:buChar char="•"/>
            </a:pPr>
            <a:r>
              <a:rPr lang="en-AU" sz="1000" b="1" dirty="0"/>
              <a:t>Balance </a:t>
            </a:r>
            <a:r>
              <a:rPr lang="en-AU" sz="1000" dirty="0"/>
              <a:t>the environmental, social and economic priorities of different stakeholders.</a:t>
            </a:r>
          </a:p>
          <a:p>
            <a:pPr marL="180103" indent="-180103">
              <a:buFont typeface="Arial" panose="020B0604020202020204" pitchFamily="34" charset="0"/>
              <a:buChar char="•"/>
            </a:pPr>
            <a:r>
              <a:rPr lang="en-AU" sz="1000" b="1" dirty="0"/>
              <a:t>Restore </a:t>
            </a:r>
            <a:r>
              <a:rPr lang="en-AU" sz="1000" dirty="0"/>
              <a:t>functional forest ecosystems within a mosaic of different, land uses and land tenure arrangements (e.g. agroforestry blocks).</a:t>
            </a:r>
          </a:p>
          <a:p>
            <a:pPr marL="180103" indent="-180103">
              <a:buFont typeface="Arial" panose="020B0604020202020204" pitchFamily="34" charset="0"/>
              <a:buChar char="•"/>
            </a:pPr>
            <a:r>
              <a:rPr lang="en-AU" sz="1000" b="1" dirty="0"/>
              <a:t>Create </a:t>
            </a:r>
            <a:r>
              <a:rPr lang="en-AU" sz="1000" dirty="0"/>
              <a:t>a mosaic of forest types for different purposes (e.g. timber production, fuel wood production, crop production, soil protection, watershed protection and habitat restoration).</a:t>
            </a:r>
          </a:p>
          <a:p>
            <a:pPr marL="180103" indent="-180103">
              <a:buFont typeface="Arial" panose="020B0604020202020204" pitchFamily="34" charset="0"/>
              <a:buChar char="•"/>
            </a:pPr>
            <a:r>
              <a:rPr lang="en-AU" sz="1000" b="1" dirty="0"/>
              <a:t>Secure</a:t>
            </a:r>
            <a:r>
              <a:rPr lang="en-AU" sz="1000" dirty="0"/>
              <a:t> international support since FLR is supported by the SDGs (particularly SDG 15), the Bonn Challenge, REDD+, the Green Climate Fund and the Global Environment Facility.</a:t>
            </a:r>
          </a:p>
          <a:p>
            <a:pPr marL="180103" indent="-180103">
              <a:buFont typeface="Arial" panose="020B0604020202020204" pitchFamily="34" charset="0"/>
              <a:buChar char="•"/>
            </a:pPr>
            <a:endParaRPr lang="en-AU" sz="1000" dirty="0"/>
          </a:p>
          <a:p>
            <a:pPr defTabSz="960546"/>
            <a:r>
              <a:rPr lang="en-AU" sz="1000" i="1" dirty="0"/>
              <a:t>Source: ITTO (2020)</a:t>
            </a:r>
          </a:p>
        </p:txBody>
      </p:sp>
      <p:sp>
        <p:nvSpPr>
          <p:cNvPr id="5" name="Date Placeholder 4"/>
          <p:cNvSpPr>
            <a:spLocks noGrp="1"/>
          </p:cNvSpPr>
          <p:nvPr>
            <p:ph type="dt" idx="11"/>
          </p:nvPr>
        </p:nvSpPr>
        <p:spPr/>
        <p:txBody>
          <a:bodyPr/>
          <a:lstStyle/>
          <a:p>
            <a:fld id="{0633A5B8-FABC-495E-8623-D00A961E79FE}"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8222324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WHY should we manage adaptively for long-term resilience (not just refer to the present context)?</a:t>
            </a:r>
          </a:p>
          <a:p>
            <a:endParaRPr lang="en-AU" sz="1000" dirty="0"/>
          </a:p>
          <a:p>
            <a:r>
              <a:rPr lang="en-AU" sz="1000" b="1" dirty="0"/>
              <a:t>Principle 6 </a:t>
            </a:r>
            <a:r>
              <a:rPr lang="en-AU" sz="1000" dirty="0"/>
              <a:t>aims to increase the resilience of landscapes and communities in the medium to long term.  Interventions must be tailored to the local conditions prevailing at the time of commencement, but be capable of adaptation to changing economic, social and environmental circumstances.</a:t>
            </a:r>
          </a:p>
          <a:p>
            <a:endParaRPr lang="en-AU" sz="1000" dirty="0"/>
          </a:p>
          <a:p>
            <a:r>
              <a:rPr lang="en-AU" sz="1000" dirty="0"/>
              <a:t>An adaptive approach allows us to:</a:t>
            </a:r>
          </a:p>
          <a:p>
            <a:pPr lvl="0"/>
            <a:endParaRPr lang="en-AU" sz="1000" b="1" dirty="0"/>
          </a:p>
          <a:p>
            <a:pPr marL="185667" indent="-185667">
              <a:buFont typeface="Arial" panose="020B0604020202020204" pitchFamily="34" charset="0"/>
              <a:buChar char="•"/>
            </a:pPr>
            <a:r>
              <a:rPr lang="en-AU" sz="1000" b="1" dirty="0"/>
              <a:t>Modify FLR interventions over time</a:t>
            </a:r>
            <a:r>
              <a:rPr lang="en-AU" sz="1000" dirty="0"/>
              <a:t> to reflect changes in the landscape (e.g. environmental conditions, stakeholder needs and available technologies). </a:t>
            </a:r>
          </a:p>
          <a:p>
            <a:pPr marL="185667" indent="-185667">
              <a:buFont typeface="Arial" panose="020B0604020202020204" pitchFamily="34" charset="0"/>
              <a:buChar char="•"/>
            </a:pPr>
            <a:r>
              <a:rPr lang="en-AU" sz="1000" b="1" dirty="0"/>
              <a:t>Improve FLR management plans</a:t>
            </a:r>
            <a:r>
              <a:rPr lang="en-AU" sz="1000" dirty="0"/>
              <a:t> using lessons learnt (positive and negative) from ongoing monitoring, research and stakeholder feedback.</a:t>
            </a:r>
          </a:p>
          <a:p>
            <a:pPr marL="185667" indent="-185667">
              <a:buFont typeface="Arial" panose="020B0604020202020204" pitchFamily="34" charset="0"/>
              <a:buChar char="•"/>
            </a:pPr>
            <a:r>
              <a:rPr lang="en-AU" sz="1000" b="1" dirty="0"/>
              <a:t>Maintain resilient and productive forest landscapes</a:t>
            </a:r>
            <a:r>
              <a:rPr lang="en-AU" sz="1000" dirty="0"/>
              <a:t> that deliver desired environmental, social and economic outcomes.</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4020C616-268F-4238-9A1D-17FA69582642}"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60</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5022977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manage adaptively for long-term resilience (not just refer to the present context)?</a:t>
            </a:r>
          </a:p>
          <a:p>
            <a:endParaRPr lang="en-AU" sz="1000" dirty="0"/>
          </a:p>
          <a:p>
            <a:r>
              <a:rPr lang="en-AU" sz="1000" dirty="0"/>
              <a:t>Adaptive management interventions minimize the economic, social and environmental risks associated with FLR. The initial environmental conditions must be assessed periodically. Monitoring change against this baseline information will enable the effective adaptation of FLR over time.</a:t>
            </a:r>
          </a:p>
          <a:p>
            <a:endParaRPr lang="en-AU" sz="1000" dirty="0"/>
          </a:p>
          <a:p>
            <a:r>
              <a:rPr lang="en-AU" sz="1000" b="1" dirty="0"/>
              <a:t>GE 27:</a:t>
            </a:r>
            <a:r>
              <a:rPr lang="en-AU" sz="1000" dirty="0"/>
              <a:t> We should take an adaptive management approach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Ensure stakeholders recognise the importance of adaptive management in overcoming potential risks and responding to changes in priorities.</a:t>
            </a:r>
          </a:p>
          <a:p>
            <a:pPr marL="185667" indent="-185667">
              <a:buFont typeface="Arial" panose="020B0604020202020204" pitchFamily="34" charset="0"/>
              <a:buChar char="•"/>
            </a:pPr>
            <a:r>
              <a:rPr lang="en-AU" sz="1000" b="1" dirty="0"/>
              <a:t>Implementing &amp; sustaining:  </a:t>
            </a:r>
            <a:r>
              <a:rPr lang="en-AU" sz="1000" dirty="0"/>
              <a:t>Regularly improve FLR management plans with reference to environmental monitoring and research reports that compare the present and baseline situations. </a:t>
            </a:r>
          </a:p>
          <a:p>
            <a:pPr marL="185667" indent="-185667">
              <a:buFont typeface="Arial" panose="020B0604020202020204" pitchFamily="34" charset="0"/>
              <a:buChar char="•"/>
            </a:pPr>
            <a:endParaRPr lang="en-AU" sz="1000" b="1" dirty="0"/>
          </a:p>
          <a:p>
            <a:r>
              <a:rPr lang="en-AU" sz="1000" b="1" dirty="0"/>
              <a:t>GE 28:</a:t>
            </a:r>
            <a:r>
              <a:rPr lang="en-AU" sz="1000" dirty="0"/>
              <a:t> We should continually measure the biophysical dimensions of the landscape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Document and map the baseline situation, particularly environmental stresses and risks (e.g. seasonal climate, site exposure and low soil fertility).</a:t>
            </a:r>
          </a:p>
          <a:p>
            <a:pPr marL="185667" marR="0" indent="-18566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b="1" dirty="0"/>
              <a:t>Implementing &amp; sustaining:  </a:t>
            </a:r>
            <a:r>
              <a:rPr lang="en-AU" sz="1000" dirty="0"/>
              <a:t>Analyse outcomes with reference to the baseline situation</a:t>
            </a:r>
            <a:r>
              <a:rPr lang="en-AU" sz="1000" baseline="0" dirty="0"/>
              <a:t> (</a:t>
            </a:r>
            <a:r>
              <a:rPr lang="en-AU" sz="1000" dirty="0"/>
              <a:t>particularly the</a:t>
            </a:r>
            <a:r>
              <a:rPr lang="en-AU" sz="1000" baseline="0" dirty="0"/>
              <a:t> </a:t>
            </a:r>
            <a:r>
              <a:rPr lang="en-AU" sz="1000" dirty="0"/>
              <a:t>environmental stresses and risks) to enable the effective</a:t>
            </a:r>
            <a:r>
              <a:rPr lang="en-AU" sz="1000" baseline="0" dirty="0"/>
              <a:t> </a:t>
            </a:r>
            <a:r>
              <a:rPr lang="en-AU" sz="1000" dirty="0"/>
              <a:t>adaptation of FLR over time.</a:t>
            </a:r>
          </a:p>
          <a:p>
            <a:endParaRPr lang="en-AU" sz="1000" dirty="0"/>
          </a:p>
          <a:p>
            <a:pPr defTabSz="960796"/>
            <a:r>
              <a:rPr lang="en-AU" sz="1000" i="1" dirty="0"/>
              <a:t>Source: ITTO (2020)</a:t>
            </a:r>
            <a:endParaRPr lang="en-AU" sz="1000" dirty="0"/>
          </a:p>
        </p:txBody>
      </p:sp>
      <p:sp>
        <p:nvSpPr>
          <p:cNvPr id="5" name="Date Placeholder 4"/>
          <p:cNvSpPr>
            <a:spLocks noGrp="1"/>
          </p:cNvSpPr>
          <p:nvPr>
            <p:ph type="dt" idx="11"/>
          </p:nvPr>
        </p:nvSpPr>
        <p:spPr/>
        <p:txBody>
          <a:bodyPr/>
          <a:lstStyle/>
          <a:p>
            <a:fld id="{8AB35805-5FC7-427C-A864-62F5D873B12C}"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40118745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manage adaptively for long-term resilience (not just refer to the present context)?</a:t>
            </a:r>
          </a:p>
          <a:p>
            <a:endParaRPr lang="en-AU" sz="1000" dirty="0"/>
          </a:p>
          <a:p>
            <a:r>
              <a:rPr lang="en-AU" sz="1000" dirty="0"/>
              <a:t>The vulnerability of ecosystems and social systems in a landscape must be assessed periodically to ensure the effectiveness of FLR interventions to reduce this.</a:t>
            </a:r>
          </a:p>
          <a:p>
            <a:endParaRPr lang="en-AU" sz="1000" dirty="0"/>
          </a:p>
          <a:p>
            <a:r>
              <a:rPr lang="en-AU" sz="1000" b="1" dirty="0"/>
              <a:t>GE29:</a:t>
            </a:r>
            <a:r>
              <a:rPr lang="en-AU" sz="1000" dirty="0"/>
              <a:t> We should periodically assess vulnerability to climate change through:</a:t>
            </a:r>
          </a:p>
          <a:p>
            <a:pPr marL="185667" indent="-185667">
              <a:buFont typeface="Arial" panose="020B0604020202020204" pitchFamily="34" charset="0"/>
              <a:buChar char="•"/>
            </a:pPr>
            <a:endParaRPr lang="en-AU" sz="1000" b="1" dirty="0"/>
          </a:p>
          <a:p>
            <a:pPr marL="185667" indent="-185667">
              <a:buFont typeface="Arial" panose="020B0604020202020204" pitchFamily="34" charset="0"/>
              <a:buChar char="•"/>
            </a:pPr>
            <a:r>
              <a:rPr lang="en-AU" sz="1000" b="1" dirty="0"/>
              <a:t>Visioning:</a:t>
            </a:r>
            <a:r>
              <a:rPr lang="en-AU" sz="1000" dirty="0"/>
              <a:t> Evaluate the adaptive capacity of stakeholders, as well as encourage research aimed at maintaining ecological processes (e.g. pollination, seed dispersal and nutrient cycling).</a:t>
            </a:r>
          </a:p>
          <a:p>
            <a:pPr marL="185667" indent="-185667">
              <a:buFont typeface="Arial" panose="020B0604020202020204" pitchFamily="34" charset="0"/>
              <a:buChar char="•"/>
            </a:pPr>
            <a:r>
              <a:rPr lang="en-AU" sz="1000" b="1" dirty="0"/>
              <a:t>Conceptualising: </a:t>
            </a:r>
            <a:r>
              <a:rPr lang="en-AU" sz="1000" dirty="0"/>
              <a:t>Assess the impact of unpredictable events (e.g. fire and drought) and long-term global climate change processes on landscape productivity, ecological dynamics and ecosystem functions.</a:t>
            </a:r>
          </a:p>
          <a:p>
            <a:pPr marL="185667" indent="-185667">
              <a:buFont typeface="Arial" panose="020B0604020202020204" pitchFamily="34" charset="0"/>
              <a:buChar char="•"/>
            </a:pPr>
            <a:r>
              <a:rPr lang="en-AU" sz="1000" b="1" dirty="0"/>
              <a:t>Implementing:</a:t>
            </a:r>
            <a:r>
              <a:rPr lang="en-AU" sz="1000" dirty="0"/>
              <a:t> Develop FLR interventions that increase the resilience of ecosystems and social systems to climate change (e.g. appropriate land-use practices and species selection).</a:t>
            </a:r>
          </a:p>
          <a:p>
            <a:pPr marL="185667" indent="-185667">
              <a:buFont typeface="Arial" panose="020B0604020202020204" pitchFamily="34" charset="0"/>
              <a:buChar char="•"/>
            </a:pPr>
            <a:r>
              <a:rPr lang="en-AU" sz="1000" b="1" dirty="0"/>
              <a:t>Sustaining:</a:t>
            </a:r>
            <a:r>
              <a:rPr lang="en-AU" sz="1000" dirty="0"/>
              <a:t> Explore the potential for FLR interventions within the United Nations Framework Convention on Climate Change (under adaptation and mitigation mechanisms).</a:t>
            </a:r>
          </a:p>
          <a:p>
            <a:endParaRPr lang="en-AU" sz="1000" dirty="0"/>
          </a:p>
          <a:p>
            <a:pPr defTabSz="960796"/>
            <a:r>
              <a:rPr lang="en-AU" sz="1000" i="1" dirty="0"/>
              <a:t>Source: ITTO (2020)</a:t>
            </a:r>
            <a:endParaRPr lang="en-AU" sz="1000" dirty="0"/>
          </a:p>
        </p:txBody>
      </p:sp>
      <p:sp>
        <p:nvSpPr>
          <p:cNvPr id="5" name="Date Placeholder 4"/>
          <p:cNvSpPr>
            <a:spLocks noGrp="1"/>
          </p:cNvSpPr>
          <p:nvPr>
            <p:ph type="dt" idx="11"/>
          </p:nvPr>
        </p:nvSpPr>
        <p:spPr/>
        <p:txBody>
          <a:bodyPr/>
          <a:lstStyle/>
          <a:p>
            <a:fld id="{B99D9639-D6D2-443B-9DB4-C7F3F760AAD4}"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248819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slide accompanies the previous slide.</a:t>
            </a:r>
          </a:p>
        </p:txBody>
      </p:sp>
      <p:sp>
        <p:nvSpPr>
          <p:cNvPr id="5" name="Date Placeholder 4"/>
          <p:cNvSpPr>
            <a:spLocks noGrp="1"/>
          </p:cNvSpPr>
          <p:nvPr>
            <p:ph type="dt" idx="11"/>
          </p:nvPr>
        </p:nvSpPr>
        <p:spPr/>
        <p:txBody>
          <a:bodyPr/>
          <a:lstStyle/>
          <a:p>
            <a:fld id="{CA8BBDA9-35F9-4928-8C95-40A9FF01269C}"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63</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781590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manage adaptively for long-term resilience (not just refer to the present context)?</a:t>
            </a:r>
          </a:p>
          <a:p>
            <a:endParaRPr lang="en-AU" sz="1000" dirty="0"/>
          </a:p>
          <a:p>
            <a:r>
              <a:rPr lang="en-AU" sz="1000" dirty="0"/>
              <a:t>Participatory and user-friendly FLR monitoring should form the basis for adaptive management.</a:t>
            </a:r>
          </a:p>
          <a:p>
            <a:endParaRPr lang="en-AU" sz="1000" dirty="0"/>
          </a:p>
          <a:p>
            <a:r>
              <a:rPr lang="en-AU" sz="1000" b="1" dirty="0"/>
              <a:t>GE30:</a:t>
            </a:r>
            <a:r>
              <a:rPr lang="en-AU" sz="1000" dirty="0"/>
              <a:t> We should develop participatory monitoring of FLR through:</a:t>
            </a:r>
          </a:p>
          <a:p>
            <a:pPr lvl="0"/>
            <a:endParaRPr lang="en-AU" sz="1000" b="1" dirty="0"/>
          </a:p>
          <a:p>
            <a:pPr marL="185667" indent="-185667">
              <a:buFont typeface="Arial" panose="020B0604020202020204" pitchFamily="34" charset="0"/>
              <a:buChar char="•"/>
            </a:pPr>
            <a:r>
              <a:rPr lang="en-AU" sz="1000" b="1" dirty="0"/>
              <a:t>Visioning:</a:t>
            </a:r>
            <a:r>
              <a:rPr lang="en-AU" sz="1000" dirty="0"/>
              <a:t> Define desired environmental, social and economic outcomes and indicators of success (with reference to the baseline situation) through participatory processes. </a:t>
            </a:r>
          </a:p>
          <a:p>
            <a:pPr marL="185667" indent="-185667">
              <a:buFont typeface="Arial" panose="020B0604020202020204" pitchFamily="34" charset="0"/>
              <a:buChar char="•"/>
            </a:pPr>
            <a:r>
              <a:rPr lang="en-AU" sz="1000" b="1" dirty="0"/>
              <a:t>Conceptualising: </a:t>
            </a:r>
            <a:r>
              <a:rPr lang="en-AU" sz="1000" dirty="0"/>
              <a:t>Prepare participatory planning and monitoring framework with reference to desired outcomes and selected indicators of success (at site &amp; landscape scales, and different stages of FLR).</a:t>
            </a:r>
          </a:p>
          <a:p>
            <a:pPr marL="185667" indent="-185667">
              <a:buFont typeface="Arial" panose="020B0604020202020204" pitchFamily="34" charset="0"/>
              <a:buChar char="•"/>
            </a:pPr>
            <a:r>
              <a:rPr lang="en-AU" sz="1000" b="1" dirty="0"/>
              <a:t>Implementing:</a:t>
            </a:r>
            <a:r>
              <a:rPr lang="en-AU" sz="1000" dirty="0"/>
              <a:t> Assist all stakeholders to recognise the adaptations required to optimize FLR outcomes in a changing landscape through participatory planning and monitoring.</a:t>
            </a:r>
          </a:p>
          <a:p>
            <a:pPr marL="185667" indent="-185667">
              <a:buFont typeface="Arial" panose="020B0604020202020204" pitchFamily="34" charset="0"/>
              <a:buChar char="•"/>
            </a:pPr>
            <a:r>
              <a:rPr lang="en-AU" sz="1000" b="1" dirty="0"/>
              <a:t>Sustaining:</a:t>
            </a:r>
            <a:r>
              <a:rPr lang="en-AU" sz="1000" dirty="0"/>
              <a:t> Incorporate participatory monitoring into local networks using user-friendly tools and techniques.</a:t>
            </a:r>
          </a:p>
          <a:p>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5B386E84-0993-4DFE-8016-88C40A974AD7}"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64</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2016153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b="1" dirty="0"/>
              <a:t>HOW should we manage adaptively for long-term resilience (not just refer to the present context)?</a:t>
            </a:r>
          </a:p>
          <a:p>
            <a:endParaRPr lang="en-AU" sz="1000" dirty="0"/>
          </a:p>
          <a:p>
            <a:r>
              <a:rPr lang="en-AU" sz="1000" dirty="0"/>
              <a:t>Adequate access to information and the dissemination and management of knowledge will maximize the effectiveness of - and public support for - FLR. Measuring outcomes at the landscape level, and reporting on these to all stakeholders, is fundamental for FLR success.</a:t>
            </a:r>
          </a:p>
          <a:p>
            <a:endParaRPr lang="en-AU" sz="1000" b="1" dirty="0"/>
          </a:p>
          <a:p>
            <a:r>
              <a:rPr lang="en-AU" sz="1000" b="1" dirty="0"/>
              <a:t>GE 31:</a:t>
            </a:r>
            <a:r>
              <a:rPr lang="en-AU" sz="1000" dirty="0"/>
              <a:t> We should encourage open access to, and the sharing of, information and knowledge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Develop communication strategies that ensure all stakeholders have continuous and easy access to information on all aspects of FLR</a:t>
            </a:r>
            <a:r>
              <a:rPr lang="en-AU" sz="1000" b="1" dirty="0"/>
              <a:t> </a:t>
            </a:r>
            <a:r>
              <a:rPr lang="en-AU" sz="1000" dirty="0"/>
              <a:t>(people are unlikely to participate in FLR unless they appreciate the FLR approach).</a:t>
            </a:r>
            <a:r>
              <a:rPr lang="en-AU" sz="1000" b="1" dirty="0"/>
              <a:t> </a:t>
            </a:r>
            <a:endParaRPr lang="en-AU" sz="1000" dirty="0"/>
          </a:p>
          <a:p>
            <a:pPr marL="185667" indent="-185667">
              <a:buFont typeface="Arial" panose="020B0604020202020204" pitchFamily="34" charset="0"/>
              <a:buChar char="•"/>
            </a:pPr>
            <a:r>
              <a:rPr lang="en-AU" sz="1000" b="1" dirty="0"/>
              <a:t>Implementing &amp; sustaining: </a:t>
            </a:r>
            <a:r>
              <a:rPr lang="en-AU" sz="1000" dirty="0"/>
              <a:t>Build information networks at all levels for sharing experiences, and developing ideas and actions for FLR (e.g. localise communication resources).</a:t>
            </a:r>
          </a:p>
          <a:p>
            <a:endParaRPr lang="en-AU" sz="1000" b="1" dirty="0"/>
          </a:p>
          <a:p>
            <a:r>
              <a:rPr lang="en-AU" sz="1000" b="1" dirty="0"/>
              <a:t>GE 32:</a:t>
            </a:r>
            <a:r>
              <a:rPr lang="en-AU" sz="1000" dirty="0"/>
              <a:t> We should report on FLR outcomes through:</a:t>
            </a:r>
          </a:p>
          <a:p>
            <a:endParaRPr lang="en-AU" sz="1000" dirty="0"/>
          </a:p>
          <a:p>
            <a:pPr marL="185667" indent="-185667">
              <a:buFont typeface="Arial" panose="020B0604020202020204" pitchFamily="34" charset="0"/>
              <a:buChar char="•"/>
            </a:pPr>
            <a:r>
              <a:rPr lang="en-AU" sz="1000" b="1" dirty="0"/>
              <a:t>Visioning &amp; conceptualising: </a:t>
            </a:r>
            <a:r>
              <a:rPr lang="en-AU" sz="1000" dirty="0"/>
              <a:t>Develop participatory planning and monitoring framework with reference to desired outcomes and selected indicators of success (at site &amp; landscape scales, and different stages of FLR). </a:t>
            </a:r>
          </a:p>
          <a:p>
            <a:pPr marL="185667" indent="-185667">
              <a:buFont typeface="Arial" panose="020B0604020202020204" pitchFamily="34" charset="0"/>
              <a:buChar char="•"/>
            </a:pPr>
            <a:r>
              <a:rPr lang="en-AU" sz="1000" b="1" dirty="0"/>
              <a:t>Implementing &amp; sustaining:  </a:t>
            </a:r>
            <a:r>
              <a:rPr lang="en-AU" sz="1000" dirty="0"/>
              <a:t>Establish robust reporting processes to ensure all stakeholders are fully informed on progress, changes, challenges and lessons learned (successes and failures). </a:t>
            </a:r>
          </a:p>
          <a:p>
            <a:endParaRPr lang="en-AU" sz="1000" dirty="0"/>
          </a:p>
          <a:p>
            <a:pPr defTabSz="960796"/>
            <a:r>
              <a:rPr lang="en-AU" sz="1000" i="1" dirty="0"/>
              <a:t>Source: ITTO (2020)</a:t>
            </a:r>
            <a:endParaRPr lang="en-AU" sz="1000" dirty="0"/>
          </a:p>
        </p:txBody>
      </p:sp>
      <p:sp>
        <p:nvSpPr>
          <p:cNvPr id="5" name="Date Placeholder 4"/>
          <p:cNvSpPr>
            <a:spLocks noGrp="1"/>
          </p:cNvSpPr>
          <p:nvPr>
            <p:ph type="dt" idx="11"/>
          </p:nvPr>
        </p:nvSpPr>
        <p:spPr/>
        <p:txBody>
          <a:bodyPr/>
          <a:lstStyle/>
          <a:p>
            <a:fld id="{C2D27111-4F1F-4165-A87B-FEDA7B13A74F}"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65</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556007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ITTO (2020) contains additional resources for GE 27-32.</a:t>
            </a:r>
          </a:p>
        </p:txBody>
      </p:sp>
      <p:sp>
        <p:nvSpPr>
          <p:cNvPr id="5" name="Date Placeholder 4"/>
          <p:cNvSpPr>
            <a:spLocks noGrp="1"/>
          </p:cNvSpPr>
          <p:nvPr>
            <p:ph type="dt" idx="11"/>
          </p:nvPr>
        </p:nvSpPr>
        <p:spPr/>
        <p:txBody>
          <a:bodyPr/>
          <a:lstStyle/>
          <a:p>
            <a:fld id="{B2A63379-7CE2-4C41-8942-EFA81C541382}"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66</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7020837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FLR initiative has developed a software tool to assist forest managers in preparing sustainable forest management plans in Amazonia, Brazil.</a:t>
            </a:r>
          </a:p>
        </p:txBody>
      </p:sp>
      <p:sp>
        <p:nvSpPr>
          <p:cNvPr id="5" name="Date Placeholder 4"/>
          <p:cNvSpPr>
            <a:spLocks noGrp="1"/>
          </p:cNvSpPr>
          <p:nvPr>
            <p:ph type="dt" idx="11"/>
          </p:nvPr>
        </p:nvSpPr>
        <p:spPr/>
        <p:txBody>
          <a:bodyPr/>
          <a:lstStyle/>
          <a:p>
            <a:fld id="{747E649D-7EE9-4FFC-B712-2886E5784C3C}"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67</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286955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defRPr/>
            </a:pPr>
            <a:r>
              <a:rPr lang="en-AU" sz="1000" dirty="0"/>
              <a:t>Divide the class into 5 groups (one question per group).</a:t>
            </a:r>
          </a:p>
        </p:txBody>
      </p:sp>
      <p:sp>
        <p:nvSpPr>
          <p:cNvPr id="5" name="Date Placeholder 4"/>
          <p:cNvSpPr>
            <a:spLocks noGrp="1"/>
          </p:cNvSpPr>
          <p:nvPr>
            <p:ph type="dt" idx="11"/>
          </p:nvPr>
        </p:nvSpPr>
        <p:spPr/>
        <p:txBody>
          <a:bodyPr/>
          <a:lstStyle/>
          <a:p>
            <a:fld id="{295E55BE-84DB-4FB8-BAB2-2B4B29FA4D89}"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68</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646689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Provide students with a deadline for their written reports.</a:t>
            </a:r>
          </a:p>
        </p:txBody>
      </p:sp>
      <p:sp>
        <p:nvSpPr>
          <p:cNvPr id="5" name="Date Placeholder 4"/>
          <p:cNvSpPr>
            <a:spLocks noGrp="1"/>
          </p:cNvSpPr>
          <p:nvPr>
            <p:ph type="dt" idx="11"/>
          </p:nvPr>
        </p:nvSpPr>
        <p:spPr/>
        <p:txBody>
          <a:bodyPr/>
          <a:lstStyle/>
          <a:p>
            <a:fld id="{1A62D712-CB26-4267-A28B-8C95E2FEC653}"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69</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41902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WHICH landscapes should we focus on?</a:t>
            </a:r>
          </a:p>
          <a:p>
            <a:endParaRPr lang="en-AU" sz="1000" dirty="0"/>
          </a:p>
          <a:p>
            <a:r>
              <a:rPr lang="en-AU" sz="1000" dirty="0"/>
              <a:t>All types of forests need to be managed sustainably in any given landscape. </a:t>
            </a:r>
          </a:p>
          <a:p>
            <a:endParaRPr lang="en-AU" sz="1000" dirty="0"/>
          </a:p>
          <a:p>
            <a:r>
              <a:rPr lang="en-AU" sz="1000" dirty="0"/>
              <a:t>These days, there are many different forest landscapes to focus on:</a:t>
            </a:r>
          </a:p>
          <a:p>
            <a:pPr lvl="0"/>
            <a:endParaRPr lang="en-AU" sz="1000" b="1" dirty="0"/>
          </a:p>
          <a:p>
            <a:pPr marL="185667" indent="-185667">
              <a:buFont typeface="Arial" panose="020B0604020202020204" pitchFamily="34" charset="0"/>
              <a:buChar char="•"/>
            </a:pPr>
            <a:r>
              <a:rPr lang="en-AU" sz="1000" b="1" dirty="0"/>
              <a:t>Nearly a billion hectares</a:t>
            </a:r>
            <a:r>
              <a:rPr lang="en-AU" sz="1000" dirty="0"/>
              <a:t> of tropical forest landscapes have recently become degraded and require urgent restoration.</a:t>
            </a:r>
          </a:p>
          <a:p>
            <a:pPr marL="185667" indent="-185667">
              <a:buFont typeface="Arial" panose="020B0604020202020204" pitchFamily="34" charset="0"/>
              <a:buChar char="•"/>
            </a:pPr>
            <a:r>
              <a:rPr lang="en-AU" sz="1000" b="1" dirty="0"/>
              <a:t>Considerable</a:t>
            </a:r>
            <a:r>
              <a:rPr lang="en-AU" sz="1000" dirty="0"/>
              <a:t> </a:t>
            </a:r>
            <a:r>
              <a:rPr lang="en-AU" sz="1000" b="1" dirty="0"/>
              <a:t>knowledge and experience</a:t>
            </a:r>
            <a:r>
              <a:rPr lang="en-AU" sz="1000" dirty="0"/>
              <a:t> exists on how to restore these degraded forest landscapes, and there are many case studies for us to learn from.</a:t>
            </a:r>
          </a:p>
          <a:p>
            <a:pPr marL="185667" indent="-185667">
              <a:buFont typeface="Arial" panose="020B0604020202020204" pitchFamily="34" charset="0"/>
              <a:buChar char="•"/>
            </a:pPr>
            <a:r>
              <a:rPr lang="en-AU" sz="1000" b="1" dirty="0"/>
              <a:t>FLR is an inclusive and integrated approach</a:t>
            </a:r>
            <a:r>
              <a:rPr lang="en-AU" sz="1000" dirty="0"/>
              <a:t> that can help us to reverse land degradation, increase carbon storage, conserve biodiversity and create sustainable livelihoods for local communities in </a:t>
            </a:r>
            <a:r>
              <a:rPr lang="en-AU" sz="1000" b="1" dirty="0"/>
              <a:t>Asia-Pacific, Africa and Latin America</a:t>
            </a:r>
            <a:r>
              <a:rPr lang="en-AU" sz="1000" dirty="0"/>
              <a:t>.</a:t>
            </a:r>
          </a:p>
          <a:p>
            <a:pPr marL="185667" indent="-185667">
              <a:buFont typeface="Arial" panose="020B0604020202020204" pitchFamily="34" charset="0"/>
              <a:buChar char="•"/>
            </a:pPr>
            <a:endParaRPr lang="en-AU" sz="1000" dirty="0"/>
          </a:p>
          <a:p>
            <a:pPr defTabSz="960546"/>
            <a:r>
              <a:rPr lang="en-AU" sz="1000" i="1" dirty="0"/>
              <a:t>Source: ITTO (2020)</a:t>
            </a:r>
          </a:p>
        </p:txBody>
      </p:sp>
      <p:sp>
        <p:nvSpPr>
          <p:cNvPr id="5" name="Date Placeholder 4"/>
          <p:cNvSpPr>
            <a:spLocks noGrp="1"/>
          </p:cNvSpPr>
          <p:nvPr>
            <p:ph type="dt" idx="11"/>
          </p:nvPr>
        </p:nvSpPr>
        <p:spPr/>
        <p:txBody>
          <a:bodyPr/>
          <a:lstStyle/>
          <a:p>
            <a:fld id="{1FA75568-3F03-485E-8232-D872E5EE67A1}"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7</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4810175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09"/>
            <a:r>
              <a:rPr lang="en-AU" sz="1000" b="1" dirty="0"/>
              <a:t>Module 1: </a:t>
            </a:r>
            <a:r>
              <a:rPr lang="en-AU" sz="1000" dirty="0"/>
              <a:t>Principles and guiding elements for forest landscape restoration (FLR) in the tropics.</a:t>
            </a:r>
          </a:p>
          <a:p>
            <a:endParaRPr lang="en-AU" sz="1000" dirty="0"/>
          </a:p>
          <a:p>
            <a:r>
              <a:rPr lang="en-AU" sz="1000" dirty="0"/>
              <a:t>Learning objective:</a:t>
            </a:r>
            <a:br>
              <a:rPr lang="en-AU" sz="1000" dirty="0"/>
            </a:br>
            <a:endParaRPr lang="en-AU" sz="1000" i="1" dirty="0"/>
          </a:p>
          <a:p>
            <a:pPr marL="180103" indent="-180103">
              <a:buFont typeface="Arial" panose="020B0604020202020204" pitchFamily="34" charset="0"/>
              <a:buChar char="•"/>
            </a:pPr>
            <a:r>
              <a:rPr lang="en-AU" sz="1000" b="1" dirty="0"/>
              <a:t>By the end of Module 1, </a:t>
            </a:r>
            <a:r>
              <a:rPr lang="en-AU" sz="1000" dirty="0"/>
              <a:t>students will be able to name the 6 globally recognized principles of FLR in the tropics, as well as describe the conceptual basis and guiding elements for each principle.</a:t>
            </a:r>
            <a:endParaRPr lang="en-US" sz="1000" dirty="0"/>
          </a:p>
          <a:p>
            <a:endParaRPr lang="en-AU" dirty="0"/>
          </a:p>
        </p:txBody>
      </p:sp>
      <p:sp>
        <p:nvSpPr>
          <p:cNvPr id="5" name="Date Placeholder 4"/>
          <p:cNvSpPr>
            <a:spLocks noGrp="1"/>
          </p:cNvSpPr>
          <p:nvPr>
            <p:ph type="dt" idx="11"/>
          </p:nvPr>
        </p:nvSpPr>
        <p:spPr/>
        <p:txBody>
          <a:bodyPr/>
          <a:lstStyle/>
          <a:p>
            <a:fld id="{B4170CD3-853A-40C0-96CE-202BC3491AB4}"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70</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5551688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546"/>
            <a:r>
              <a:rPr lang="en-AU" sz="1000" dirty="0"/>
              <a:t>This slide accompanies the previous slide.</a:t>
            </a:r>
          </a:p>
        </p:txBody>
      </p:sp>
      <p:sp>
        <p:nvSpPr>
          <p:cNvPr id="5" name="Date Placeholder 4"/>
          <p:cNvSpPr>
            <a:spLocks noGrp="1"/>
          </p:cNvSpPr>
          <p:nvPr>
            <p:ph type="dt" idx="11"/>
          </p:nvPr>
        </p:nvSpPr>
        <p:spPr/>
        <p:txBody>
          <a:bodyPr/>
          <a:lstStyle/>
          <a:p>
            <a:fld id="{453B6DA4-5B77-447B-803C-CC904A32211F}"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71</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3569266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Encourage students to attend the next FLR learning session for:</a:t>
            </a:r>
          </a:p>
          <a:p>
            <a:endParaRPr lang="en-AU" sz="1000" dirty="0"/>
          </a:p>
          <a:p>
            <a:pPr marL="180103" indent="-180103" defTabSz="960546">
              <a:buFont typeface="Arial" panose="020B0604020202020204" pitchFamily="34" charset="0"/>
              <a:buChar char="•"/>
            </a:pPr>
            <a:r>
              <a:rPr lang="en-AU" sz="1000" b="1" dirty="0"/>
              <a:t>Module 2:  </a:t>
            </a:r>
            <a:r>
              <a:rPr lang="en-AU" sz="1000" dirty="0">
                <a:cs typeface="Calibri" panose="020F0502020204030204" pitchFamily="34" charset="0"/>
              </a:rPr>
              <a:t>Forest landscape restoration (FLR) project design and implementation.</a:t>
            </a:r>
          </a:p>
        </p:txBody>
      </p:sp>
      <p:sp>
        <p:nvSpPr>
          <p:cNvPr id="5" name="Date Placeholder 4"/>
          <p:cNvSpPr>
            <a:spLocks noGrp="1"/>
          </p:cNvSpPr>
          <p:nvPr>
            <p:ph type="dt" idx="11"/>
          </p:nvPr>
        </p:nvSpPr>
        <p:spPr/>
        <p:txBody>
          <a:bodyPr/>
          <a:lstStyle/>
          <a:p>
            <a:fld id="{7A541552-E110-43C2-B23F-A3AC6EAB16EE}"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72</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142790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focus on landscapes?</a:t>
            </a:r>
          </a:p>
          <a:p>
            <a:pPr defTabSz="990227">
              <a:defRPr/>
            </a:pPr>
            <a:endParaRPr lang="en-AU" sz="1000" b="1" dirty="0"/>
          </a:p>
          <a:p>
            <a:pPr defTabSz="990227">
              <a:defRPr/>
            </a:pPr>
            <a:r>
              <a:rPr lang="en-AU" sz="1000" dirty="0"/>
              <a:t>Knowing the resource base (environmental, social and economic conditions) is crucial for developing effective FLR. Robust baseline data should be gathered at the landscape scale, and inclusive land-use planning processes should be in place that will enable the development of multifunctional landscapes. </a:t>
            </a:r>
            <a:endParaRPr lang="en-AU" sz="1000" b="1" dirty="0"/>
          </a:p>
          <a:p>
            <a:endParaRPr lang="en-AU" sz="1000" b="1" dirty="0"/>
          </a:p>
          <a:p>
            <a:r>
              <a:rPr lang="en-AU" sz="1000" b="1" dirty="0"/>
              <a:t>GE 1: </a:t>
            </a:r>
            <a:r>
              <a:rPr lang="en-AU" sz="1000" dirty="0"/>
              <a:t>We should undertake inclusive, gender responsive landscape level assessment and land-use planning through:</a:t>
            </a:r>
          </a:p>
          <a:p>
            <a:endParaRPr lang="en-AU" sz="1000" b="1" dirty="0"/>
          </a:p>
          <a:p>
            <a:pPr marL="185667" indent="-185667">
              <a:buFont typeface="Arial" panose="020B0604020202020204" pitchFamily="34" charset="0"/>
              <a:buChar char="•"/>
            </a:pPr>
            <a:r>
              <a:rPr lang="en-AU" sz="1000" b="1" dirty="0"/>
              <a:t>Visioning: </a:t>
            </a:r>
            <a:r>
              <a:rPr lang="en-AU" sz="1000" dirty="0"/>
              <a:t>Define landscape area and identify stakeholders through participatory processes (e.g. baseline surveys and participatory rural appraisal).</a:t>
            </a:r>
          </a:p>
          <a:p>
            <a:pPr marL="185667" indent="-185667">
              <a:buFont typeface="Arial" panose="020B0604020202020204" pitchFamily="34" charset="0"/>
              <a:buChar char="•"/>
            </a:pPr>
            <a:r>
              <a:rPr lang="en-AU" sz="1000" b="1" dirty="0"/>
              <a:t>Conceptualising: </a:t>
            </a:r>
            <a:r>
              <a:rPr lang="en-AU" sz="1000" dirty="0"/>
              <a:t>Assess and map the baseline situation (environmental, social and economic context), as well as consider desired FLR outcomes.</a:t>
            </a:r>
          </a:p>
          <a:p>
            <a:pPr marL="185667" indent="-185667">
              <a:buFont typeface="Arial" panose="020B0604020202020204" pitchFamily="34" charset="0"/>
              <a:buChar char="•"/>
            </a:pPr>
            <a:r>
              <a:rPr lang="en-AU" sz="1000" b="1" dirty="0"/>
              <a:t>Implementing: </a:t>
            </a:r>
            <a:r>
              <a:rPr lang="en-AU" sz="1000" dirty="0"/>
              <a:t>Prepare and endorse land-use plans with stakeholders that address the underlying causes of deforestation and forest degradation, as well as balance environmental, social and economic priorities.</a:t>
            </a:r>
          </a:p>
          <a:p>
            <a:pPr marL="185667" indent="-185667">
              <a:buFont typeface="Arial" panose="020B0604020202020204" pitchFamily="34" charset="0"/>
              <a:buChar char="•"/>
            </a:pPr>
            <a:r>
              <a:rPr lang="en-AU" sz="1000" b="1" dirty="0"/>
              <a:t>Sustaining: </a:t>
            </a:r>
            <a:r>
              <a:rPr lang="en-AU" sz="1000" dirty="0"/>
              <a:t>Monitor and adaptively manage FLR interventions with stakeholders.</a:t>
            </a:r>
          </a:p>
          <a:p>
            <a:pPr marL="185667" indent="-185667">
              <a:buFont typeface="Arial" panose="020B0604020202020204" pitchFamily="34" charset="0"/>
              <a:buChar char="•"/>
            </a:pPr>
            <a:endParaRPr lang="en-AU" sz="1000" dirty="0"/>
          </a:p>
          <a:p>
            <a:pPr defTabSz="960546"/>
            <a:r>
              <a:rPr lang="en-AU" sz="1000" i="1" dirty="0"/>
              <a:t>Source: ITTO (2020)</a:t>
            </a:r>
            <a:endParaRPr lang="en-AU" sz="1000" dirty="0"/>
          </a:p>
        </p:txBody>
      </p:sp>
      <p:sp>
        <p:nvSpPr>
          <p:cNvPr id="5" name="Date Placeholder 4"/>
          <p:cNvSpPr>
            <a:spLocks noGrp="1"/>
          </p:cNvSpPr>
          <p:nvPr>
            <p:ph type="dt" idx="11"/>
          </p:nvPr>
        </p:nvSpPr>
        <p:spPr/>
        <p:txBody>
          <a:bodyPr/>
          <a:lstStyle/>
          <a:p>
            <a:fld id="{236F4983-828D-4C9F-8640-A7D56104EB68}"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8</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59266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27">
              <a:defRPr/>
            </a:pPr>
            <a:r>
              <a:rPr lang="en-AU" sz="1000" b="1" dirty="0"/>
              <a:t>HOW should we focus on landscapes?</a:t>
            </a:r>
          </a:p>
          <a:p>
            <a:pPr defTabSz="990227">
              <a:defRPr/>
            </a:pPr>
            <a:endParaRPr lang="en-AU" sz="1000" b="1" dirty="0"/>
          </a:p>
          <a:p>
            <a:pPr defTabSz="990227">
              <a:defRPr/>
            </a:pPr>
            <a:r>
              <a:rPr lang="en-AU" sz="1000" dirty="0"/>
              <a:t>FLR policies need to be people-centred and applied cross-sectorally, spanning the forest, agriculture, mining and other relevant sectors. A landscape does not always correspond with a single jurisdiction.</a:t>
            </a:r>
            <a:endParaRPr lang="en-AU" sz="1000" b="1" dirty="0"/>
          </a:p>
          <a:p>
            <a:pPr defTabSz="990227">
              <a:defRPr/>
            </a:pPr>
            <a:endParaRPr lang="en-AU" sz="1000" b="1" dirty="0"/>
          </a:p>
          <a:p>
            <a:pPr defTabSz="990227">
              <a:defRPr/>
            </a:pPr>
            <a:r>
              <a:rPr lang="en-AU" sz="1000" b="1" dirty="0"/>
              <a:t>GE 2</a:t>
            </a:r>
            <a:r>
              <a:rPr lang="en-AU" sz="1000" dirty="0"/>
              <a:t>: We should gain recognition that FLR must transcend sector policies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Formulate</a:t>
            </a:r>
            <a:r>
              <a:rPr lang="en-AU" sz="1000" b="1" dirty="0"/>
              <a:t> </a:t>
            </a:r>
            <a:r>
              <a:rPr lang="en-AU" sz="1000" dirty="0"/>
              <a:t>multi-sectoral policies, laws and regulations that protect natural forests and support FLR (e.g. agricultural policies must not contradict forestry policies).</a:t>
            </a:r>
          </a:p>
          <a:p>
            <a:pPr marL="185667" indent="-185667">
              <a:buFont typeface="Arial" panose="020B0604020202020204" pitchFamily="34" charset="0"/>
              <a:buChar char="•"/>
            </a:pPr>
            <a:r>
              <a:rPr lang="en-AU" sz="1000" b="1" dirty="0"/>
              <a:t>Implementing &amp; sustaining: </a:t>
            </a:r>
            <a:r>
              <a:rPr lang="en-AU" sz="1000" dirty="0"/>
              <a:t>Develop communication strategies for FLR interventions that build understanding and consensus among all sectors and stakeholder groups.</a:t>
            </a:r>
            <a:br>
              <a:rPr lang="en-AU" sz="1000" dirty="0"/>
            </a:br>
            <a:endParaRPr lang="en-AU" sz="1000" b="1" dirty="0"/>
          </a:p>
          <a:p>
            <a:r>
              <a:rPr lang="en-AU" sz="1000" b="1" dirty="0"/>
              <a:t>GE 3</a:t>
            </a:r>
            <a:r>
              <a:rPr lang="en-AU" sz="1000" dirty="0"/>
              <a:t>: We should conduct FLR at an appropriate scale through:</a:t>
            </a:r>
          </a:p>
          <a:p>
            <a:pPr lvl="0"/>
            <a:endParaRPr lang="en-AU" sz="1000" b="1" dirty="0"/>
          </a:p>
          <a:p>
            <a:pPr marL="185667" indent="-185667">
              <a:buFont typeface="Arial" panose="020B0604020202020204" pitchFamily="34" charset="0"/>
              <a:buChar char="•"/>
            </a:pPr>
            <a:r>
              <a:rPr lang="en-AU" sz="1000" b="1" dirty="0"/>
              <a:t>Visioning &amp; conceptualising: </a:t>
            </a:r>
            <a:r>
              <a:rPr lang="en-AU" sz="1000" dirty="0"/>
              <a:t>Select landscape scales that balance the environmental, social and economic priorities of different stakeholder groups (e.g. private sectors and local communities).</a:t>
            </a:r>
          </a:p>
          <a:p>
            <a:pPr marL="185667" indent="-185667">
              <a:buFont typeface="Arial" panose="020B0604020202020204" pitchFamily="34" charset="0"/>
              <a:buChar char="•"/>
            </a:pPr>
            <a:r>
              <a:rPr lang="en-AU" sz="1000" b="1" dirty="0"/>
              <a:t>Implementing &amp; sustaining: </a:t>
            </a:r>
            <a:r>
              <a:rPr lang="en-AU" sz="1000" dirty="0"/>
              <a:t>Integrate and adapt land-use plans across jurisdictions, and align with the relevant national and sub-national objectives (e.g. land-use, climate, biodiversity and desertification).</a:t>
            </a:r>
          </a:p>
          <a:p>
            <a:pPr marL="185667" indent="-185667">
              <a:buFont typeface="Arial" panose="020B0604020202020204" pitchFamily="34" charset="0"/>
              <a:buChar char="•"/>
            </a:pPr>
            <a:endParaRPr lang="en-AU" sz="1000" dirty="0"/>
          </a:p>
          <a:p>
            <a:pPr defTabSz="960546"/>
            <a:r>
              <a:rPr lang="en-AU" sz="1000" i="1" dirty="0"/>
              <a:t>Source: ITTO (2020)</a:t>
            </a:r>
          </a:p>
        </p:txBody>
      </p:sp>
      <p:sp>
        <p:nvSpPr>
          <p:cNvPr id="5" name="Date Placeholder 4"/>
          <p:cNvSpPr>
            <a:spLocks noGrp="1"/>
          </p:cNvSpPr>
          <p:nvPr>
            <p:ph type="dt" idx="11"/>
          </p:nvPr>
        </p:nvSpPr>
        <p:spPr/>
        <p:txBody>
          <a:bodyPr/>
          <a:lstStyle/>
          <a:p>
            <a:fld id="{6C5FB6FF-817A-41CA-983D-3147BC93452B}" type="datetime1">
              <a:rPr lang="en-AU" smtClean="0"/>
              <a:t>12/12/2024</a:t>
            </a:fld>
            <a:endParaRPr lang="en-AU" dirty="0"/>
          </a:p>
        </p:txBody>
      </p:sp>
      <p:sp>
        <p:nvSpPr>
          <p:cNvPr id="6" name="Footer Placeholder 5"/>
          <p:cNvSpPr>
            <a:spLocks noGrp="1"/>
          </p:cNvSpPr>
          <p:nvPr>
            <p:ph type="ftr" sz="quarter" idx="12"/>
          </p:nvPr>
        </p:nvSpPr>
        <p:spPr/>
        <p:txBody>
          <a:bodyPr/>
          <a:lstStyle/>
          <a:p>
            <a:r>
              <a:rPr lang="en-AU" dirty="0"/>
              <a:t>Principles and guiding elements for forest landscape restoration (FLR) in the tropics</a:t>
            </a:r>
          </a:p>
        </p:txBody>
      </p:sp>
      <p:sp>
        <p:nvSpPr>
          <p:cNvPr id="7" name="Slide Number Placeholder 6"/>
          <p:cNvSpPr>
            <a:spLocks noGrp="1"/>
          </p:cNvSpPr>
          <p:nvPr>
            <p:ph type="sldNum" sz="quarter" idx="13"/>
          </p:nvPr>
        </p:nvSpPr>
        <p:spPr/>
        <p:txBody>
          <a:bodyPr/>
          <a:lstStyle/>
          <a:p>
            <a:fld id="{B307E6DD-9BA3-4202-9345-EA1A09844C44}" type="slidenum">
              <a:rPr lang="en-AU" smtClean="0"/>
              <a:t>9</a:t>
            </a:fld>
            <a:endParaRPr lang="en-AU" dirty="0"/>
          </a:p>
        </p:txBody>
      </p:sp>
      <p:sp>
        <p:nvSpPr>
          <p:cNvPr id="4" name="Header Placeholder 3"/>
          <p:cNvSpPr>
            <a:spLocks noGrp="1"/>
          </p:cNvSpPr>
          <p:nvPr>
            <p:ph type="hdr" sz="quarter" idx="14"/>
          </p:nvPr>
        </p:nvSpPr>
        <p:spPr/>
        <p:txBody>
          <a:bodyPr/>
          <a:lstStyle/>
          <a:p>
            <a:r>
              <a:rPr lang="en-AU"/>
              <a:t>FLR Module 1 – Handout</a:t>
            </a:r>
            <a:endParaRPr lang="en-AU" dirty="0"/>
          </a:p>
        </p:txBody>
      </p:sp>
    </p:spTree>
    <p:extLst>
      <p:ext uri="{BB962C8B-B14F-4D97-AF65-F5344CB8AC3E}">
        <p14:creationId xmlns:p14="http://schemas.microsoft.com/office/powerpoint/2010/main" val="208815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36700" y="779463"/>
            <a:ext cx="9144000" cy="2387600"/>
          </a:xfrm>
        </p:spPr>
        <p:txBody>
          <a:bodyPr anchor="b"/>
          <a:lstStyle>
            <a:lvl1pPr algn="l">
              <a:defRPr sz="4400"/>
            </a:lvl1pPr>
          </a:lstStyle>
          <a:p>
            <a:r>
              <a:rPr lang="en-US" dirty="0"/>
              <a:t>Click to edit Master title style</a:t>
            </a:r>
            <a:endParaRPr lang="en-AU" dirty="0"/>
          </a:p>
        </p:txBody>
      </p:sp>
      <p:sp>
        <p:nvSpPr>
          <p:cNvPr id="3" name="Subtitle 2"/>
          <p:cNvSpPr>
            <a:spLocks noGrp="1"/>
          </p:cNvSpPr>
          <p:nvPr>
            <p:ph type="subTitle" idx="1"/>
          </p:nvPr>
        </p:nvSpPr>
        <p:spPr>
          <a:xfrm>
            <a:off x="1536700" y="3259138"/>
            <a:ext cx="9144000" cy="1655762"/>
          </a:xfrm>
        </p:spPr>
        <p:txBody>
          <a:bodyPr/>
          <a:lstStyle>
            <a:lvl1pPr marL="0" indent="0" algn="l">
              <a:buNone/>
              <a:defRPr sz="3600">
                <a:solidFill>
                  <a:schemeClr val="accent5">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354118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5">
                    <a:lumMod val="75000"/>
                  </a:schemeClr>
                </a:solidFill>
              </a:defRPr>
            </a:lvl1pPr>
            <a:lvl2pPr>
              <a:defRPr>
                <a:solidFill>
                  <a:schemeClr val="accent5">
                    <a:lumMod val="50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vl6pPr>
              <a:defRPr>
                <a:solidFill>
                  <a:schemeClr val="accent5">
                    <a:lumMod val="75000"/>
                  </a:schemeClr>
                </a:solidFill>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AU" dirty="0"/>
          </a:p>
        </p:txBody>
      </p:sp>
      <p:sp>
        <p:nvSpPr>
          <p:cNvPr id="5" name="Footer Placeholder 4"/>
          <p:cNvSpPr>
            <a:spLocks noGrp="1"/>
          </p:cNvSpPr>
          <p:nvPr>
            <p:ph type="ftr" sz="quarter" idx="11"/>
          </p:nvPr>
        </p:nvSpPr>
        <p:spPr>
          <a:xfrm>
            <a:off x="422001" y="6357288"/>
            <a:ext cx="5572399" cy="365125"/>
          </a:xfrm>
        </p:spPr>
        <p:txBody>
          <a:bodyPr/>
          <a:lstStyle>
            <a:lvl1pPr>
              <a:defRPr>
                <a:solidFill>
                  <a:schemeClr val="accent5">
                    <a:lumMod val="75000"/>
                  </a:schemeClr>
                </a:solidFill>
              </a:defRPr>
            </a:lvl1p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8" name="Title 17"/>
          <p:cNvSpPr>
            <a:spLocks noGrp="1"/>
          </p:cNvSpPr>
          <p:nvPr>
            <p:ph type="title"/>
          </p:nvPr>
        </p:nvSpPr>
        <p:spPr>
          <a:xfrm>
            <a:off x="422001" y="0"/>
            <a:ext cx="4241439" cy="1325563"/>
          </a:xfrm>
        </p:spPr>
        <p:txBody>
          <a:bodyPr/>
          <a:lstStyle>
            <a:lvl1pPr>
              <a:defRPr baseline="0">
                <a:solidFill>
                  <a:schemeClr val="bg1"/>
                </a:solidFill>
                <a:latin typeface="+mj-lt"/>
              </a:defRPr>
            </a:lvl1pPr>
          </a:lstStyle>
          <a:p>
            <a:endParaRPr lang="en-AU" dirty="0"/>
          </a:p>
        </p:txBody>
      </p:sp>
      <p:sp>
        <p:nvSpPr>
          <p:cNvPr id="11" name="Slide Number Placeholder 3"/>
          <p:cNvSpPr>
            <a:spLocks noGrp="1"/>
          </p:cNvSpPr>
          <p:nvPr>
            <p:ph type="sldNum" sz="quarter" idx="4"/>
          </p:nvPr>
        </p:nvSpPr>
        <p:spPr>
          <a:xfrm>
            <a:off x="10725150" y="6356350"/>
            <a:ext cx="1257300" cy="365125"/>
          </a:xfrm>
          <a:prstGeom prst="rect">
            <a:avLst/>
          </a:prstGeom>
        </p:spPr>
        <p:txBody>
          <a:bodyPr vert="horz" lIns="91440" tIns="45720" rIns="91440" bIns="45720" rtlCol="0" anchor="ctr"/>
          <a:lstStyle>
            <a:lvl1pPr algn="r">
              <a:defRPr sz="1800">
                <a:solidFill>
                  <a:schemeClr val="bg1"/>
                </a:solidFill>
              </a:defRPr>
            </a:lvl1pPr>
          </a:lstStyle>
          <a:p>
            <a:fld id="{95741571-E85D-4266-ADAB-4C9BA1847898}" type="slidenum">
              <a:rPr lang="en-AU" smtClean="0"/>
              <a:pPr/>
              <a:t>‹Nr.›</a:t>
            </a:fld>
            <a:r>
              <a:rPr lang="en-AU" dirty="0"/>
              <a:t> of 72</a:t>
            </a:r>
          </a:p>
        </p:txBody>
      </p:sp>
    </p:spTree>
    <p:extLst>
      <p:ext uri="{BB962C8B-B14F-4D97-AF65-F5344CB8AC3E}">
        <p14:creationId xmlns:p14="http://schemas.microsoft.com/office/powerpoint/2010/main" val="14709880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4"/>
          <p:cNvSpPr>
            <a:spLocks noGrp="1"/>
          </p:cNvSpPr>
          <p:nvPr>
            <p:ph type="ftr" sz="quarter" idx="11"/>
          </p:nvPr>
        </p:nvSpPr>
        <p:spPr>
          <a:xfrm>
            <a:off x="422001" y="6357288"/>
            <a:ext cx="5597799" cy="365125"/>
          </a:xfrm>
        </p:spPr>
        <p:txBody>
          <a:bodyPr/>
          <a:lstStyle>
            <a:lvl1pPr>
              <a:defRPr>
                <a:solidFill>
                  <a:schemeClr val="accent5">
                    <a:lumMod val="75000"/>
                  </a:schemeClr>
                </a:solidFill>
              </a:defRPr>
            </a:lvl1p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1" name="Title 17"/>
          <p:cNvSpPr>
            <a:spLocks noGrp="1"/>
          </p:cNvSpPr>
          <p:nvPr>
            <p:ph type="title"/>
          </p:nvPr>
        </p:nvSpPr>
        <p:spPr>
          <a:xfrm>
            <a:off x="422001" y="0"/>
            <a:ext cx="4241439" cy="1325563"/>
          </a:xfrm>
        </p:spPr>
        <p:txBody>
          <a:bodyPr/>
          <a:lstStyle>
            <a:lvl1pPr>
              <a:defRPr baseline="0">
                <a:solidFill>
                  <a:schemeClr val="bg1"/>
                </a:solidFill>
                <a:latin typeface="+mj-lt"/>
              </a:defRPr>
            </a:lvl1pPr>
          </a:lstStyle>
          <a:p>
            <a:endParaRPr lang="en-AU" dirty="0"/>
          </a:p>
        </p:txBody>
      </p:sp>
      <p:sp>
        <p:nvSpPr>
          <p:cNvPr id="13" name="Slide Number Placeholder 3"/>
          <p:cNvSpPr>
            <a:spLocks noGrp="1"/>
          </p:cNvSpPr>
          <p:nvPr>
            <p:ph type="sldNum" sz="quarter" idx="4"/>
          </p:nvPr>
        </p:nvSpPr>
        <p:spPr>
          <a:xfrm>
            <a:off x="10725150" y="6356350"/>
            <a:ext cx="1257300" cy="365125"/>
          </a:xfrm>
          <a:prstGeom prst="rect">
            <a:avLst/>
          </a:prstGeom>
        </p:spPr>
        <p:txBody>
          <a:bodyPr vert="horz" lIns="91440" tIns="45720" rIns="91440" bIns="45720" rtlCol="0" anchor="ctr"/>
          <a:lstStyle>
            <a:lvl1pPr algn="r">
              <a:defRPr sz="1800">
                <a:solidFill>
                  <a:schemeClr val="bg1"/>
                </a:solidFill>
              </a:defRPr>
            </a:lvl1pPr>
          </a:lstStyle>
          <a:p>
            <a:fld id="{95741571-E85D-4266-ADAB-4C9BA1847898}" type="slidenum">
              <a:rPr lang="en-AU" smtClean="0"/>
              <a:pPr/>
              <a:t>‹Nr.›</a:t>
            </a:fld>
            <a:r>
              <a:rPr lang="en-AU" dirty="0"/>
              <a:t> of 72</a:t>
            </a:r>
          </a:p>
        </p:txBody>
      </p:sp>
    </p:spTree>
    <p:extLst>
      <p:ext uri="{BB962C8B-B14F-4D97-AF65-F5344CB8AC3E}">
        <p14:creationId xmlns:p14="http://schemas.microsoft.com/office/powerpoint/2010/main" val="12363728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838200" y="6356350"/>
            <a:ext cx="543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 Principles and guiding elements for forest landscape restoration (FLR) in the tropics. </a:t>
            </a:r>
          </a:p>
        </p:txBody>
      </p:sp>
      <p:sp>
        <p:nvSpPr>
          <p:cNvPr id="7" name="Freeform 6">
            <a:extLst>
              <a:ext uri="{FF2B5EF4-FFF2-40B4-BE49-F238E27FC236}">
                <a16:creationId xmlns:a16="http://schemas.microsoft.com/office/drawing/2014/main" id="{A8731F16-A890-A54F-954D-715AEA2D7EAF}"/>
              </a:ext>
            </a:extLst>
          </p:cNvPr>
          <p:cNvSpPr/>
          <p:nvPr userDrawn="1"/>
        </p:nvSpPr>
        <p:spPr>
          <a:xfrm>
            <a:off x="0" y="-13347"/>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9" name="Freeform 8">
            <a:extLst>
              <a:ext uri="{FF2B5EF4-FFF2-40B4-BE49-F238E27FC236}">
                <a16:creationId xmlns:a16="http://schemas.microsoft.com/office/drawing/2014/main" id="{00F4308C-E4D4-A146-B2BD-01C3D59F499B}"/>
              </a:ext>
            </a:extLst>
          </p:cNvPr>
          <p:cNvSpPr/>
          <p:nvPr userDrawn="1"/>
        </p:nvSpPr>
        <p:spPr>
          <a:xfrm rot="10800000">
            <a:off x="8778240" y="6217920"/>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4" name="Slide Number Placeholder 3"/>
          <p:cNvSpPr>
            <a:spLocks noGrp="1"/>
          </p:cNvSpPr>
          <p:nvPr>
            <p:ph type="sldNum" sz="quarter" idx="4"/>
          </p:nvPr>
        </p:nvSpPr>
        <p:spPr>
          <a:xfrm>
            <a:off x="10725150" y="6356350"/>
            <a:ext cx="1257300" cy="365125"/>
          </a:xfrm>
          <a:prstGeom prst="rect">
            <a:avLst/>
          </a:prstGeom>
        </p:spPr>
        <p:txBody>
          <a:bodyPr vert="horz" lIns="91440" tIns="45720" rIns="91440" bIns="45720" rtlCol="0" anchor="ctr"/>
          <a:lstStyle>
            <a:lvl1pPr algn="r">
              <a:defRPr sz="1800">
                <a:solidFill>
                  <a:schemeClr val="bg1"/>
                </a:solidFill>
              </a:defRPr>
            </a:lvl1pPr>
          </a:lstStyle>
          <a:p>
            <a:fld id="{95741571-E85D-4266-ADAB-4C9BA1847898}" type="slidenum">
              <a:rPr lang="en-AU" smtClean="0"/>
              <a:pPr/>
              <a:t>‹Nr.›</a:t>
            </a:fld>
            <a:r>
              <a:rPr lang="en-AU" dirty="0"/>
              <a:t> of 72</a:t>
            </a:r>
          </a:p>
        </p:txBody>
      </p:sp>
    </p:spTree>
    <p:extLst>
      <p:ext uri="{BB962C8B-B14F-4D97-AF65-F5344CB8AC3E}">
        <p14:creationId xmlns:p14="http://schemas.microsoft.com/office/powerpoint/2010/main" val="378251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Lst>
  <p:hf hdr="0" dt="0"/>
  <p:txStyles>
    <p:titleStyle>
      <a:lvl1pPr algn="l" defTabSz="914400" rtl="0" eaLnBrk="1" latinLnBrk="0" hangingPunct="1">
        <a:lnSpc>
          <a:spcPct val="90000"/>
        </a:lnSpc>
        <a:spcBef>
          <a:spcPct val="0"/>
        </a:spcBef>
        <a:buNone/>
        <a:defRPr sz="4400" kern="1200">
          <a:solidFill>
            <a:schemeClr val="accent5">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1UitUemB_h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QNV8TfNUHao"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dEEDBDw9DA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CxH5_-L83I4"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Lckxy_jHBUo"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youtu.be/1ULJ6rWmb74"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0D666B-02AA-5C4A-A785-D58EE3D8CF56}"/>
              </a:ext>
            </a:extLst>
          </p:cNvPr>
          <p:cNvPicPr>
            <a:picLocks noChangeAspect="1"/>
          </p:cNvPicPr>
          <p:nvPr/>
        </p:nvPicPr>
        <p:blipFill rotWithShape="1">
          <a:blip r:embed="rId3">
            <a:extLst>
              <a:ext uri="{28A0092B-C50C-407E-A947-70E740481C1C}">
                <a14:useLocalDpi xmlns:a14="http://schemas.microsoft.com/office/drawing/2010/main" val="0"/>
              </a:ext>
            </a:extLst>
          </a:blip>
          <a:srcRect l="212" t="17368"/>
          <a:stretch/>
        </p:blipFill>
        <p:spPr>
          <a:xfrm>
            <a:off x="0" y="0"/>
            <a:ext cx="12192000" cy="6871647"/>
          </a:xfrm>
          <a:prstGeom prst="rect">
            <a:avLst/>
          </a:prstGeom>
        </p:spPr>
      </p:pic>
      <p:sp>
        <p:nvSpPr>
          <p:cNvPr id="3" name="Subtitle 2"/>
          <p:cNvSpPr>
            <a:spLocks noGrp="1"/>
          </p:cNvSpPr>
          <p:nvPr>
            <p:ph type="subTitle" idx="1"/>
          </p:nvPr>
        </p:nvSpPr>
        <p:spPr>
          <a:xfrm>
            <a:off x="1536699" y="3259138"/>
            <a:ext cx="9242917" cy="1655762"/>
          </a:xfrm>
        </p:spPr>
        <p:txBody>
          <a:bodyPr/>
          <a:lstStyle/>
          <a:p>
            <a:r>
              <a:rPr lang="en-AU"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Principles and guiding elements for forest landscape restoration (FLR) in the tropics.</a:t>
            </a:r>
          </a:p>
        </p:txBody>
      </p:sp>
      <p:sp>
        <p:nvSpPr>
          <p:cNvPr id="2" name="Title 1"/>
          <p:cNvSpPr>
            <a:spLocks noGrp="1"/>
          </p:cNvSpPr>
          <p:nvPr>
            <p:ph type="ctrTitle"/>
          </p:nvPr>
        </p:nvSpPr>
        <p:spPr/>
        <p:txBody>
          <a:bodyPr/>
          <a:lstStyle/>
          <a:p>
            <a:r>
              <a:rPr lang="en-AU" b="1" dirty="0">
                <a:solidFill>
                  <a:srgbClr val="92D050"/>
                </a:solidFill>
                <a:effectLst>
                  <a:outerShdw blurRad="38100" dist="38100" dir="2700000" algn="tl">
                    <a:srgbClr val="000000">
                      <a:alpha val="43137"/>
                    </a:srgbClr>
                  </a:outerShdw>
                </a:effectLst>
              </a:rPr>
              <a:t>Module 1</a:t>
            </a:r>
            <a:r>
              <a:rPr lang="en-US" b="1" dirty="0">
                <a:solidFill>
                  <a:srgbClr val="8BC145"/>
                </a:solidFill>
                <a:effectLst>
                  <a:outerShdw blurRad="38100" dist="38100" dir="2700000" algn="tl">
                    <a:srgbClr val="000000">
                      <a:alpha val="43137"/>
                    </a:srgbClr>
                  </a:outerShdw>
                </a:effectLst>
              </a:rPr>
              <a:t> </a:t>
            </a:r>
            <a:r>
              <a:rPr lang="en-US" b="1" dirty="0">
                <a:solidFill>
                  <a:srgbClr val="92D050"/>
                </a:solidFill>
                <a:effectLst>
                  <a:outerShdw blurRad="38100" dist="38100" dir="2700000" algn="tl">
                    <a:srgbClr val="000000">
                      <a:alpha val="43137"/>
                    </a:srgbClr>
                  </a:outerShdw>
                </a:effectLst>
              </a:rPr>
              <a:t>|</a:t>
            </a:r>
            <a:endParaRPr lang="en-AU" b="1" dirty="0">
              <a:solidFill>
                <a:srgbClr val="92D050"/>
              </a:solidFill>
              <a:effectLst>
                <a:outerShdw blurRad="38100" dist="38100" dir="2700000" algn="tl">
                  <a:srgbClr val="000000">
                    <a:alpha val="43137"/>
                  </a:srgbClr>
                </a:outerShdw>
              </a:effectLst>
            </a:endParaRPr>
          </a:p>
        </p:txBody>
      </p:sp>
      <p:sp>
        <p:nvSpPr>
          <p:cNvPr id="10" name="Freeform 9">
            <a:extLst>
              <a:ext uri="{FF2B5EF4-FFF2-40B4-BE49-F238E27FC236}">
                <a16:creationId xmlns:a16="http://schemas.microsoft.com/office/drawing/2014/main" id="{58AD0F9B-67B2-2D42-8142-5A7DF924F190}"/>
              </a:ext>
            </a:extLst>
          </p:cNvPr>
          <p:cNvSpPr/>
          <p:nvPr/>
        </p:nvSpPr>
        <p:spPr>
          <a:xfrm>
            <a:off x="-20320" y="0"/>
            <a:ext cx="4057920" cy="166155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0 w 7942597"/>
              <a:gd name="connsiteY0" fmla="*/ 0 h 2298700"/>
              <a:gd name="connsiteX1" fmla="*/ 7942597 w 7942597"/>
              <a:gd name="connsiteY1" fmla="*/ 12700 h 2298700"/>
              <a:gd name="connsiteX2" fmla="*/ 6786897 w 7942597"/>
              <a:gd name="connsiteY2" fmla="*/ 1536700 h 2298700"/>
              <a:gd name="connsiteX3" fmla="*/ 3980197 w 7942597"/>
              <a:gd name="connsiteY3" fmla="*/ 1765300 h 2298700"/>
              <a:gd name="connsiteX4" fmla="*/ 2570497 w 7942597"/>
              <a:gd name="connsiteY4" fmla="*/ 2260600 h 2298700"/>
              <a:gd name="connsiteX5" fmla="*/ 17797 w 7942597"/>
              <a:gd name="connsiteY5" fmla="*/ 2298700 h 2298700"/>
              <a:gd name="connsiteX6" fmla="*/ 0 w 7942597"/>
              <a:gd name="connsiteY6" fmla="*/ 0 h 2298700"/>
              <a:gd name="connsiteX0" fmla="*/ 2033 w 7944630"/>
              <a:gd name="connsiteY0" fmla="*/ 14 h 2298714"/>
              <a:gd name="connsiteX1" fmla="*/ 7944630 w 7944630"/>
              <a:gd name="connsiteY1" fmla="*/ 12714 h 2298714"/>
              <a:gd name="connsiteX2" fmla="*/ 6788930 w 7944630"/>
              <a:gd name="connsiteY2" fmla="*/ 1536714 h 2298714"/>
              <a:gd name="connsiteX3" fmla="*/ 3982230 w 7944630"/>
              <a:gd name="connsiteY3" fmla="*/ 1765314 h 2298714"/>
              <a:gd name="connsiteX4" fmla="*/ 2572530 w 7944630"/>
              <a:gd name="connsiteY4" fmla="*/ 2260614 h 2298714"/>
              <a:gd name="connsiteX5" fmla="*/ 19830 w 7944630"/>
              <a:gd name="connsiteY5" fmla="*/ 2298714 h 2298714"/>
              <a:gd name="connsiteX6" fmla="*/ 2033 w 7944630"/>
              <a:gd name="connsiteY6" fmla="*/ 14 h 2298714"/>
              <a:gd name="connsiteX0" fmla="*/ 2033 w 7944630"/>
              <a:gd name="connsiteY0" fmla="*/ 1409 h 2300109"/>
              <a:gd name="connsiteX1" fmla="*/ 7944630 w 7944630"/>
              <a:gd name="connsiteY1" fmla="*/ 14109 h 2300109"/>
              <a:gd name="connsiteX2" fmla="*/ 6788930 w 7944630"/>
              <a:gd name="connsiteY2" fmla="*/ 1538109 h 2300109"/>
              <a:gd name="connsiteX3" fmla="*/ 3982230 w 7944630"/>
              <a:gd name="connsiteY3" fmla="*/ 1766709 h 2300109"/>
              <a:gd name="connsiteX4" fmla="*/ 2572530 w 7944630"/>
              <a:gd name="connsiteY4" fmla="*/ 2262009 h 2300109"/>
              <a:gd name="connsiteX5" fmla="*/ 19830 w 7944630"/>
              <a:gd name="connsiteY5" fmla="*/ 2300109 h 2300109"/>
              <a:gd name="connsiteX6" fmla="*/ 2033 w 7944630"/>
              <a:gd name="connsiteY6" fmla="*/ 1409 h 2300109"/>
              <a:gd name="connsiteX0" fmla="*/ 2033 w 7987830"/>
              <a:gd name="connsiteY0" fmla="*/ 9040 h 2307740"/>
              <a:gd name="connsiteX1" fmla="*/ 7987830 w 7987830"/>
              <a:gd name="connsiteY1" fmla="*/ 1433 h 2307740"/>
              <a:gd name="connsiteX2" fmla="*/ 6788930 w 7987830"/>
              <a:gd name="connsiteY2" fmla="*/ 1545740 h 2307740"/>
              <a:gd name="connsiteX3" fmla="*/ 3982230 w 7987830"/>
              <a:gd name="connsiteY3" fmla="*/ 1774340 h 2307740"/>
              <a:gd name="connsiteX4" fmla="*/ 2572530 w 7987830"/>
              <a:gd name="connsiteY4" fmla="*/ 2269640 h 2307740"/>
              <a:gd name="connsiteX5" fmla="*/ 19830 w 7987830"/>
              <a:gd name="connsiteY5" fmla="*/ 2307740 h 2307740"/>
              <a:gd name="connsiteX6" fmla="*/ 2033 w 7987830"/>
              <a:gd name="connsiteY6" fmla="*/ 9040 h 2307740"/>
              <a:gd name="connsiteX0" fmla="*/ 2033 w 7987830"/>
              <a:gd name="connsiteY0" fmla="*/ 7608 h 2306308"/>
              <a:gd name="connsiteX1" fmla="*/ 7987830 w 7987830"/>
              <a:gd name="connsiteY1" fmla="*/ 1 h 2306308"/>
              <a:gd name="connsiteX2" fmla="*/ 6788930 w 7987830"/>
              <a:gd name="connsiteY2" fmla="*/ 1544308 h 2306308"/>
              <a:gd name="connsiteX3" fmla="*/ 3982230 w 7987830"/>
              <a:gd name="connsiteY3" fmla="*/ 1772908 h 2306308"/>
              <a:gd name="connsiteX4" fmla="*/ 2572530 w 7987830"/>
              <a:gd name="connsiteY4" fmla="*/ 2268208 h 2306308"/>
              <a:gd name="connsiteX5" fmla="*/ 19830 w 7987830"/>
              <a:gd name="connsiteY5" fmla="*/ 2306308 h 2306308"/>
              <a:gd name="connsiteX6" fmla="*/ 2033 w 7987830"/>
              <a:gd name="connsiteY6" fmla="*/ 7608 h 230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7830" h="2306308">
                <a:moveTo>
                  <a:pt x="2033" y="7608"/>
                </a:moveTo>
                <a:cubicBezTo>
                  <a:pt x="-28769" y="1686"/>
                  <a:pt x="7989832" y="5922"/>
                  <a:pt x="7987830" y="1"/>
                </a:cubicBezTo>
                <a:lnTo>
                  <a:pt x="6788930" y="1544308"/>
                </a:lnTo>
                <a:lnTo>
                  <a:pt x="3982230" y="1772908"/>
                </a:lnTo>
                <a:lnTo>
                  <a:pt x="2572530" y="2268208"/>
                </a:lnTo>
                <a:lnTo>
                  <a:pt x="19830" y="2306308"/>
                </a:lnTo>
                <a:cubicBezTo>
                  <a:pt x="13898" y="1540075"/>
                  <a:pt x="-6433" y="2152"/>
                  <a:pt x="2033" y="7608"/>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5EE427BF-ECD5-E745-A326-D9CA9CF2F8C6}"/>
              </a:ext>
            </a:extLst>
          </p:cNvPr>
          <p:cNvSpPr/>
          <p:nvPr/>
        </p:nvSpPr>
        <p:spPr>
          <a:xfrm rot="10800000">
            <a:off x="8788400" y="6224747"/>
            <a:ext cx="342392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
            <a:extLst>
              <a:ext uri="{FF2B5EF4-FFF2-40B4-BE49-F238E27FC236}">
                <a16:creationId xmlns:a16="http://schemas.microsoft.com/office/drawing/2014/main" id="{FFA0218E-13C3-E842-A1E5-3C27E8A2F0EB}"/>
              </a:ext>
            </a:extLst>
          </p:cNvPr>
          <p:cNvSpPr txBox="1">
            <a:spLocks/>
          </p:cNvSpPr>
          <p:nvPr/>
        </p:nvSpPr>
        <p:spPr>
          <a:xfrm>
            <a:off x="126000" y="6159252"/>
            <a:ext cx="7863840" cy="5338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b="1" dirty="0">
                <a:solidFill>
                  <a:schemeClr val="bg1"/>
                </a:solidFill>
                <a:effectLst>
                  <a:outerShdw blurRad="70494" dist="31055" dir="5400000" sx="99262" sy="99262" algn="t" rotWithShape="0">
                    <a:prstClr val="black">
                      <a:alpha val="81000"/>
                    </a:prstClr>
                  </a:outerShdw>
                </a:effectLst>
                <a:latin typeface="+mj-lt"/>
              </a:rPr>
              <a:t>ITTO-IUFRO: FLR </a:t>
            </a:r>
            <a:r>
              <a:rPr lang="en-AU" sz="3600" dirty="0">
                <a:solidFill>
                  <a:schemeClr val="bg1"/>
                </a:solidFill>
                <a:effectLst>
                  <a:outerShdw blurRad="70494" dist="31055" dir="5400000" sx="99262" sy="99262" algn="t" rotWithShape="0">
                    <a:prstClr val="black">
                      <a:alpha val="81000"/>
                    </a:prstClr>
                  </a:outerShdw>
                </a:effectLst>
              </a:rPr>
              <a:t>Learning Modules</a:t>
            </a:r>
          </a:p>
        </p:txBody>
      </p:sp>
    </p:spTree>
    <p:extLst>
      <p:ext uri="{BB962C8B-B14F-4D97-AF65-F5344CB8AC3E}">
        <p14:creationId xmlns:p14="http://schemas.microsoft.com/office/powerpoint/2010/main" val="262606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5208" y="1876202"/>
            <a:ext cx="5480106" cy="4480148"/>
          </a:xfrm>
        </p:spPr>
        <p:txBody>
          <a:bodyPr>
            <a:normAutofit/>
          </a:bodyPr>
          <a:lstStyle/>
          <a:p>
            <a:pPr marL="0" indent="0">
              <a:buNone/>
            </a:pPr>
            <a:r>
              <a:rPr lang="en-AU" sz="2300" b="1" dirty="0"/>
              <a:t>HOW should we focus on landscapes?</a:t>
            </a:r>
          </a:p>
          <a:p>
            <a:pPr marL="0" indent="0">
              <a:buNone/>
            </a:pPr>
            <a:r>
              <a:rPr lang="en-AU" sz="2100" b="1" dirty="0"/>
              <a:t>GE 4: </a:t>
            </a:r>
            <a:r>
              <a:rPr lang="en-AU" sz="2100" dirty="0"/>
              <a:t>We should address tenure and access rights through:</a:t>
            </a:r>
          </a:p>
          <a:p>
            <a:r>
              <a:rPr lang="en-AU" sz="2100" b="1" dirty="0"/>
              <a:t>Visioning: </a:t>
            </a:r>
            <a:r>
              <a:rPr lang="en-AU" sz="2100" dirty="0"/>
              <a:t>Map land tenure and access rights.</a:t>
            </a:r>
          </a:p>
          <a:p>
            <a:r>
              <a:rPr lang="en-AU" sz="2100" b="1" dirty="0"/>
              <a:t>Conceptualising: </a:t>
            </a:r>
            <a:r>
              <a:rPr lang="en-AU" sz="2100" dirty="0"/>
              <a:t>Develop transparent and equitable processes for conflict resolution.</a:t>
            </a:r>
          </a:p>
          <a:p>
            <a:r>
              <a:rPr lang="en-AU" sz="2100" b="1" dirty="0"/>
              <a:t>Implementing: </a:t>
            </a:r>
            <a:r>
              <a:rPr lang="en-AU" sz="2100" dirty="0"/>
              <a:t>Address gender equity, and strengthen the access rights of forest dwellers and indigenous peoples.</a:t>
            </a:r>
          </a:p>
          <a:p>
            <a:r>
              <a:rPr lang="en-AU" sz="2100" b="1" dirty="0"/>
              <a:t>Sustaining: </a:t>
            </a:r>
            <a:r>
              <a:rPr lang="en-AU" sz="2100" dirty="0"/>
              <a:t>Ensure the long-term security of FLR investments.</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1:</a:t>
            </a:r>
          </a:p>
        </p:txBody>
      </p:sp>
      <p:sp>
        <p:nvSpPr>
          <p:cNvPr id="7" name="TextBox 6"/>
          <p:cNvSpPr txBox="1"/>
          <p:nvPr/>
        </p:nvSpPr>
        <p:spPr>
          <a:xfrm>
            <a:off x="3940934" y="259710"/>
            <a:ext cx="5789919"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Focus on landscapes</a:t>
            </a:r>
          </a:p>
        </p:txBody>
      </p:sp>
      <p:grpSp>
        <p:nvGrpSpPr>
          <p:cNvPr id="3" name="Group 2"/>
          <p:cNvGrpSpPr/>
          <p:nvPr/>
        </p:nvGrpSpPr>
        <p:grpSpPr>
          <a:xfrm>
            <a:off x="6279303" y="1932030"/>
            <a:ext cx="5656137" cy="4056646"/>
            <a:chOff x="6279303" y="1932030"/>
            <a:chExt cx="5656137" cy="405664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7011"/>
            <a:stretch/>
          </p:blipFill>
          <p:spPr>
            <a:xfrm>
              <a:off x="6279303" y="1932030"/>
              <a:ext cx="5656137" cy="4056646"/>
            </a:xfrm>
            <a:prstGeom prst="rect">
              <a:avLst/>
            </a:prstGeom>
          </p:spPr>
        </p:pic>
        <p:sp>
          <p:nvSpPr>
            <p:cNvPr id="9" name="Rectangle 8">
              <a:extLst>
                <a:ext uri="{FF2B5EF4-FFF2-40B4-BE49-F238E27FC236}">
                  <a16:creationId xmlns:a16="http://schemas.microsoft.com/office/drawing/2014/main" id="{FEFFA299-FB8D-704A-A9ED-2454B227DAC1}"/>
                </a:ext>
              </a:extLst>
            </p:cNvPr>
            <p:cNvSpPr/>
            <p:nvPr/>
          </p:nvSpPr>
          <p:spPr>
            <a:xfrm>
              <a:off x="6279303" y="1932030"/>
              <a:ext cx="5194309" cy="984885"/>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VISIONING: </a:t>
              </a:r>
              <a:r>
                <a:rPr lang="en-AU" sz="2000" dirty="0">
                  <a:solidFill>
                    <a:schemeClr val="bg1"/>
                  </a:solidFill>
                  <a:effectLst>
                    <a:outerShdw blurRad="38100" dist="38100" dir="2700000" algn="tl">
                      <a:srgbClr val="000000">
                        <a:alpha val="43137"/>
                      </a:srgbClr>
                    </a:outerShdw>
                  </a:effectLst>
                </a:rPr>
                <a:t>Mapping clan land in Toma Valley, Papua New Guinea. </a:t>
              </a:r>
            </a:p>
            <a:p>
              <a:pPr>
                <a:spcBef>
                  <a:spcPts val="600"/>
                </a:spcBef>
              </a:pPr>
              <a:r>
                <a:rPr lang="en-AU" sz="1300" i="1" dirty="0">
                  <a:solidFill>
                    <a:schemeClr val="bg1"/>
                  </a:solidFill>
                  <a:effectLst>
                    <a:outerShdw blurRad="38100" dist="38100" dir="2700000" algn="tl">
                      <a:srgbClr val="000000">
                        <a:alpha val="43137"/>
                      </a:srgbClr>
                    </a:outerShdw>
                  </a:effectLst>
                </a:rPr>
                <a:t>Photo: S. Rollinson</a:t>
              </a:r>
              <a:endParaRPr lang="en-US" sz="1300" i="1" dirty="0">
                <a:solidFill>
                  <a:schemeClr val="bg1"/>
                </a:solidFill>
                <a:effectLst>
                  <a:outerShdw blurRad="38100" dist="38100" dir="2700000" algn="tl">
                    <a:srgbClr val="000000">
                      <a:alpha val="43137"/>
                    </a:srgbClr>
                  </a:outerShdw>
                </a:effectLst>
              </a:endParaRPr>
            </a:p>
          </p:txBody>
        </p:sp>
      </p:grpSp>
      <p:sp>
        <p:nvSpPr>
          <p:cNvPr id="8" name="Slide Number Placeholder 7"/>
          <p:cNvSpPr>
            <a:spLocks noGrp="1"/>
          </p:cNvSpPr>
          <p:nvPr>
            <p:ph type="sldNum" sz="quarter" idx="4"/>
          </p:nvPr>
        </p:nvSpPr>
        <p:spPr/>
        <p:txBody>
          <a:bodyPr/>
          <a:lstStyle/>
          <a:p>
            <a:fld id="{95741571-E85D-4266-ADAB-4C9BA1847898}" type="slidenum">
              <a:rPr lang="en-AU" smtClean="0"/>
              <a:pPr/>
              <a:t>10</a:t>
            </a:fld>
            <a:r>
              <a:rPr lang="en-AU" dirty="0"/>
              <a:t> of 72</a:t>
            </a:r>
          </a:p>
        </p:txBody>
      </p:sp>
    </p:spTree>
    <p:extLst>
      <p:ext uri="{BB962C8B-B14F-4D97-AF65-F5344CB8AC3E}">
        <p14:creationId xmlns:p14="http://schemas.microsoft.com/office/powerpoint/2010/main" val="315696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0" y="1877140"/>
            <a:ext cx="9895090" cy="4351338"/>
          </a:xfrm>
        </p:spPr>
        <p:txBody>
          <a:bodyPr>
            <a:normAutofit/>
          </a:bodyPr>
          <a:lstStyle/>
          <a:p>
            <a:pPr marL="0" indent="0">
              <a:buNone/>
            </a:pPr>
            <a:r>
              <a:rPr lang="en-AU" sz="2100" dirty="0"/>
              <a:t>These </a:t>
            </a:r>
            <a:r>
              <a:rPr lang="en-AU" sz="2100" b="1" dirty="0"/>
              <a:t>helpful guidelines </a:t>
            </a:r>
            <a:r>
              <a:rPr lang="en-AU" sz="2100" dirty="0"/>
              <a:t>are freely available online:</a:t>
            </a:r>
          </a:p>
          <a:p>
            <a:r>
              <a:rPr lang="en-AU" sz="2100" dirty="0"/>
              <a:t>ITTO. 2002. </a:t>
            </a:r>
            <a:r>
              <a:rPr lang="en-AU" sz="2100" i="1" dirty="0"/>
              <a:t>ITTO guidelines for the restoration, management and rehabilitation of degraded and secondary tropical forests. </a:t>
            </a:r>
            <a:r>
              <a:rPr lang="en-AU" sz="2100" dirty="0"/>
              <a:t>Yokohama, Japan.</a:t>
            </a:r>
          </a:p>
          <a:p>
            <a:r>
              <a:rPr lang="en-AU" sz="2100" dirty="0"/>
              <a:t>ITTO. 2015. </a:t>
            </a:r>
            <a:r>
              <a:rPr lang="en-AU" sz="2100" i="1" dirty="0"/>
              <a:t>Voluntary guidelines for the sustainable management of natural tropical forests</a:t>
            </a:r>
            <a:r>
              <a:rPr lang="en-AU" sz="2100" dirty="0"/>
              <a:t>. Yokohama, Japan.</a:t>
            </a:r>
          </a:p>
          <a:p>
            <a:r>
              <a:rPr lang="en-AU" sz="2100" dirty="0"/>
              <a:t>ITTO. 2020. </a:t>
            </a:r>
            <a:r>
              <a:rPr lang="en-AU" sz="2100" i="1" dirty="0"/>
              <a:t>Guidelines for forest landscape restoration in the tropics. </a:t>
            </a:r>
            <a:r>
              <a:rPr lang="en-AU" sz="2100" dirty="0"/>
              <a:t>Yokohama, Japan.</a:t>
            </a:r>
          </a:p>
          <a:p>
            <a:r>
              <a:rPr lang="en-AU" sz="2100" dirty="0"/>
              <a:t>IUCN &amp; WRI. 2014. </a:t>
            </a:r>
            <a:r>
              <a:rPr lang="en-AU" sz="2100" i="1" dirty="0"/>
              <a:t>A guide to the restoration opportunities assessment methodology. </a:t>
            </a:r>
            <a:r>
              <a:rPr lang="en-AU" sz="2100" dirty="0"/>
              <a:t>Gland, Switzerland.</a:t>
            </a:r>
          </a:p>
          <a:p>
            <a:pPr marL="0" indent="0">
              <a:spcBef>
                <a:spcPts val="3000"/>
              </a:spcBef>
              <a:buNone/>
            </a:pPr>
            <a:r>
              <a:rPr lang="en-AU" sz="2100" dirty="0"/>
              <a:t>This </a:t>
            </a:r>
            <a:r>
              <a:rPr lang="en-AU" sz="2100" b="1" dirty="0"/>
              <a:t>interesting report </a:t>
            </a:r>
            <a:r>
              <a:rPr lang="en-AU" sz="2100" dirty="0"/>
              <a:t>is freely available online:</a:t>
            </a:r>
          </a:p>
          <a:p>
            <a:r>
              <a:rPr lang="en-AU" sz="2100" dirty="0"/>
              <a:t>FAO and RECOFTC. 2016. </a:t>
            </a:r>
            <a:r>
              <a:rPr lang="en-AU" sz="2100" i="1" dirty="0"/>
              <a:t>Forest landscape restoration in                                                  Asia-Pacific forests. </a:t>
            </a:r>
            <a:r>
              <a:rPr lang="en-AU" sz="2100" dirty="0"/>
              <a:t>Bangkok, Thailand.</a:t>
            </a: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1:</a:t>
            </a:r>
          </a:p>
        </p:txBody>
      </p:sp>
      <p:sp>
        <p:nvSpPr>
          <p:cNvPr id="8" name="TextBox 7"/>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sp>
        <p:nvSpPr>
          <p:cNvPr id="7" name="Slide Number Placeholder 6"/>
          <p:cNvSpPr>
            <a:spLocks noGrp="1"/>
          </p:cNvSpPr>
          <p:nvPr>
            <p:ph type="sldNum" sz="quarter" idx="4"/>
          </p:nvPr>
        </p:nvSpPr>
        <p:spPr/>
        <p:txBody>
          <a:bodyPr/>
          <a:lstStyle/>
          <a:p>
            <a:fld id="{95741571-E85D-4266-ADAB-4C9BA1847898}" type="slidenum">
              <a:rPr lang="en-AU" smtClean="0"/>
              <a:pPr/>
              <a:t>11</a:t>
            </a:fld>
            <a:r>
              <a:rPr lang="en-AU" dirty="0"/>
              <a:t> of 72</a:t>
            </a:r>
          </a:p>
        </p:txBody>
      </p:sp>
    </p:spTree>
    <p:extLst>
      <p:ext uri="{BB962C8B-B14F-4D97-AF65-F5344CB8AC3E}">
        <p14:creationId xmlns:p14="http://schemas.microsoft.com/office/powerpoint/2010/main" val="1063576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0800" y="1894114"/>
            <a:ext cx="9780789" cy="4334364"/>
          </a:xfrm>
        </p:spPr>
        <p:txBody>
          <a:bodyPr>
            <a:normAutofit/>
          </a:bodyPr>
          <a:lstStyle/>
          <a:p>
            <a:pPr marL="0" indent="0">
              <a:buNone/>
            </a:pPr>
            <a:r>
              <a:rPr lang="en-AU" sz="2100" dirty="0"/>
              <a:t>Watch this </a:t>
            </a:r>
            <a:r>
              <a:rPr lang="en-AU" sz="2100" b="1" dirty="0"/>
              <a:t>14 minute video </a:t>
            </a:r>
            <a:r>
              <a:rPr lang="en-AU" sz="2100" dirty="0"/>
              <a:t>about forest landscape restoration in Lombok, Indonesia:</a:t>
            </a:r>
          </a:p>
          <a:p>
            <a:r>
              <a:rPr lang="en-AU" sz="2100" dirty="0">
                <a:hlinkClick r:id="rId3"/>
              </a:rPr>
              <a:t>https://youtu.be/1UitUemB_h4</a:t>
            </a:r>
            <a:r>
              <a:rPr lang="en-AU" sz="2100" dirty="0"/>
              <a:t> </a:t>
            </a:r>
          </a:p>
          <a:p>
            <a:endParaRPr lang="en-AU" sz="2200" dirty="0"/>
          </a:p>
          <a:p>
            <a:endParaRPr lang="en-AU" sz="2200" dirty="0"/>
          </a:p>
        </p:txBody>
      </p:sp>
      <p:sp>
        <p:nvSpPr>
          <p:cNvPr id="10" name="Footer Placeholder 9"/>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1" name="Title 10"/>
          <p:cNvSpPr>
            <a:spLocks noGrp="1"/>
          </p:cNvSpPr>
          <p:nvPr>
            <p:ph type="title"/>
          </p:nvPr>
        </p:nvSpPr>
        <p:spPr/>
        <p:txBody>
          <a:bodyPr/>
          <a:lstStyle/>
          <a:p>
            <a:r>
              <a:rPr lang="en-AU" dirty="0"/>
              <a:t>Topic 1:</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683646"/>
            <a:ext cx="1439646" cy="1445498"/>
          </a:xfrm>
          <a:prstGeom prst="rect">
            <a:avLst/>
          </a:prstGeom>
        </p:spPr>
      </p:pic>
      <p:sp>
        <p:nvSpPr>
          <p:cNvPr id="7" name="Slide Number Placeholder 6"/>
          <p:cNvSpPr>
            <a:spLocks noGrp="1"/>
          </p:cNvSpPr>
          <p:nvPr>
            <p:ph type="sldNum" sz="quarter" idx="4"/>
          </p:nvPr>
        </p:nvSpPr>
        <p:spPr/>
        <p:txBody>
          <a:bodyPr/>
          <a:lstStyle/>
          <a:p>
            <a:fld id="{95741571-E85D-4266-ADAB-4C9BA1847898}" type="slidenum">
              <a:rPr lang="en-AU" smtClean="0"/>
              <a:pPr/>
              <a:t>12</a:t>
            </a:fld>
            <a:r>
              <a:rPr lang="en-AU" dirty="0"/>
              <a:t> of 72</a:t>
            </a:r>
          </a:p>
        </p:txBody>
      </p:sp>
    </p:spTree>
    <p:extLst>
      <p:ext uri="{BB962C8B-B14F-4D97-AF65-F5344CB8AC3E}">
        <p14:creationId xmlns:p14="http://schemas.microsoft.com/office/powerpoint/2010/main" val="206955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6625" y="1877140"/>
            <a:ext cx="9794964" cy="4351338"/>
          </a:xfrm>
        </p:spPr>
        <p:txBody>
          <a:bodyPr>
            <a:normAutofit/>
          </a:bodyPr>
          <a:lstStyle/>
          <a:p>
            <a:pPr marL="0" indent="0">
              <a:buNone/>
            </a:pPr>
            <a:r>
              <a:rPr lang="en-AU" sz="2100" dirty="0"/>
              <a:t>Each group should </a:t>
            </a:r>
            <a:r>
              <a:rPr lang="en-AU" sz="2100" b="1" dirty="0"/>
              <a:t>discuss</a:t>
            </a:r>
            <a:r>
              <a:rPr lang="en-AU" sz="2100" dirty="0"/>
              <a:t> </a:t>
            </a:r>
            <a:r>
              <a:rPr lang="en-AU" sz="2100" b="1" dirty="0"/>
              <a:t>one of the questions </a:t>
            </a:r>
            <a:r>
              <a:rPr lang="en-AU" sz="2100" dirty="0"/>
              <a:t>below</a:t>
            </a:r>
            <a:r>
              <a:rPr lang="en-AU" sz="2100" b="1" dirty="0"/>
              <a:t> </a:t>
            </a:r>
            <a:r>
              <a:rPr lang="en-AU" sz="2100" dirty="0"/>
              <a:t>with reference to their local context, and then </a:t>
            </a:r>
            <a:r>
              <a:rPr lang="en-AU" sz="2100" b="1" dirty="0"/>
              <a:t>present their findings </a:t>
            </a:r>
            <a:r>
              <a:rPr lang="en-AU" sz="2100" dirty="0"/>
              <a:t>to the class:</a:t>
            </a:r>
          </a:p>
          <a:p>
            <a:pPr marL="457200" indent="-457200">
              <a:buFont typeface="+mj-lt"/>
              <a:buAutoNum type="arabicPeriod"/>
            </a:pPr>
            <a:r>
              <a:rPr lang="en-AU" sz="2100" dirty="0"/>
              <a:t>Why does FLR take place within and across entire landscapes? </a:t>
            </a:r>
          </a:p>
          <a:p>
            <a:pPr marL="457200" indent="-457200">
              <a:buFont typeface="+mj-lt"/>
              <a:buAutoNum type="arabicPeriod"/>
            </a:pPr>
            <a:r>
              <a:rPr lang="en-AU" sz="2100" dirty="0"/>
              <a:t>Where are the best places to undertake FLR?</a:t>
            </a:r>
          </a:p>
          <a:p>
            <a:pPr marL="457200" indent="-457200">
              <a:buFont typeface="+mj-lt"/>
              <a:buAutoNum type="arabicPeriod"/>
            </a:pPr>
            <a:r>
              <a:rPr lang="en-AU" sz="2100" dirty="0"/>
              <a:t>How should we undertake landscape level planning?</a:t>
            </a:r>
          </a:p>
          <a:p>
            <a:pPr marL="457200" indent="-457200">
              <a:buFont typeface="+mj-lt"/>
              <a:buAutoNum type="arabicPeriod"/>
            </a:pPr>
            <a:r>
              <a:rPr lang="en-AU" sz="2100" dirty="0"/>
              <a:t>How should we promote a multi-sectoral approach?</a:t>
            </a:r>
          </a:p>
          <a:p>
            <a:pPr marL="457200" indent="-457200">
              <a:buFont typeface="+mj-lt"/>
              <a:buAutoNum type="arabicPeriod"/>
            </a:pPr>
            <a:r>
              <a:rPr lang="en-AU" sz="2100" dirty="0"/>
              <a:t>How should we determine the most appropriate scale for FLR?</a:t>
            </a:r>
          </a:p>
          <a:p>
            <a:pPr marL="457200" indent="-457200">
              <a:buFont typeface="+mj-lt"/>
              <a:buAutoNum type="arabicPeriod"/>
            </a:pPr>
            <a:r>
              <a:rPr lang="en-AU" sz="2100" dirty="0"/>
              <a:t>How should we tackle land tenure and land access issues?</a:t>
            </a: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1:</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Small group questions</a:t>
            </a:r>
          </a:p>
        </p:txBody>
      </p:sp>
      <p:sp>
        <p:nvSpPr>
          <p:cNvPr id="6" name="Slide Number Placeholder 5"/>
          <p:cNvSpPr>
            <a:spLocks noGrp="1"/>
          </p:cNvSpPr>
          <p:nvPr>
            <p:ph type="sldNum" sz="quarter" idx="4"/>
          </p:nvPr>
        </p:nvSpPr>
        <p:spPr/>
        <p:txBody>
          <a:bodyPr/>
          <a:lstStyle/>
          <a:p>
            <a:fld id="{95741571-E85D-4266-ADAB-4C9BA1847898}" type="slidenum">
              <a:rPr lang="en-AU" smtClean="0"/>
              <a:pPr/>
              <a:t>13</a:t>
            </a:fld>
            <a:r>
              <a:rPr lang="en-AU" dirty="0"/>
              <a:t> of 72</a:t>
            </a:r>
          </a:p>
        </p:txBody>
      </p:sp>
    </p:spTree>
    <p:extLst>
      <p:ext uri="{BB962C8B-B14F-4D97-AF65-F5344CB8AC3E}">
        <p14:creationId xmlns:p14="http://schemas.microsoft.com/office/powerpoint/2010/main" val="60180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Each student should </a:t>
            </a:r>
            <a:r>
              <a:rPr lang="en-AU" sz="2200" b="1" dirty="0"/>
              <a:t>research</a:t>
            </a:r>
            <a:r>
              <a:rPr lang="en-AU" sz="2200" dirty="0"/>
              <a:t> </a:t>
            </a:r>
            <a:r>
              <a:rPr lang="en-AU" sz="2200" b="1" dirty="0"/>
              <a:t>one of the questions </a:t>
            </a:r>
            <a:r>
              <a:rPr lang="en-AU" sz="2200" dirty="0"/>
              <a:t>below</a:t>
            </a:r>
            <a:r>
              <a:rPr lang="en-AU" sz="2200" b="1" dirty="0"/>
              <a:t> </a:t>
            </a:r>
            <a:r>
              <a:rPr lang="en-AU" sz="2200" dirty="0"/>
              <a:t>with reference to local case-studies, and then </a:t>
            </a:r>
            <a:r>
              <a:rPr lang="en-AU" sz="2200" b="1" dirty="0"/>
              <a:t>present their findings </a:t>
            </a:r>
            <a:r>
              <a:rPr lang="en-AU" sz="2200" dirty="0"/>
              <a:t>in a written report.</a:t>
            </a:r>
          </a:p>
          <a:p>
            <a:pPr marL="457200" indent="-457200">
              <a:buFont typeface="+mj-lt"/>
              <a:buAutoNum type="arabicPeriod"/>
            </a:pPr>
            <a:r>
              <a:rPr lang="en-AU" sz="2200" dirty="0"/>
              <a:t>Explain why nearly a billion hectares of tropical forest landscapes have recently become degraded, and require urgent restoration.</a:t>
            </a:r>
          </a:p>
          <a:p>
            <a:pPr marL="457200" indent="-457200">
              <a:buFont typeface="+mj-lt"/>
              <a:buAutoNum type="arabicPeriod"/>
            </a:pPr>
            <a:r>
              <a:rPr lang="en-AU" sz="2200" dirty="0"/>
              <a:t>Explain which communication strategies can be used to build understanding and consensus among all sectors and stakeholder groups.</a:t>
            </a:r>
          </a:p>
          <a:p>
            <a:pPr marL="457200" indent="-457200">
              <a:buFont typeface="+mj-lt"/>
              <a:buAutoNum type="arabicPeriod"/>
            </a:pPr>
            <a:r>
              <a:rPr lang="en-AU" sz="2200" dirty="0"/>
              <a:t>Explain how FLR helps to balance the environmental, social and economic priorities of different stakeholders.</a:t>
            </a: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8" name="Footer Placeholder 7"/>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1:</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Student assignments</a:t>
            </a:r>
          </a:p>
        </p:txBody>
      </p:sp>
      <p:sp>
        <p:nvSpPr>
          <p:cNvPr id="6" name="Slide Number Placeholder 5"/>
          <p:cNvSpPr>
            <a:spLocks noGrp="1"/>
          </p:cNvSpPr>
          <p:nvPr>
            <p:ph type="sldNum" sz="quarter" idx="4"/>
          </p:nvPr>
        </p:nvSpPr>
        <p:spPr/>
        <p:txBody>
          <a:bodyPr/>
          <a:lstStyle/>
          <a:p>
            <a:fld id="{95741571-E85D-4266-ADAB-4C9BA1847898}" type="slidenum">
              <a:rPr lang="en-AU" smtClean="0"/>
              <a:pPr/>
              <a:t>14</a:t>
            </a:fld>
            <a:r>
              <a:rPr lang="en-AU" dirty="0"/>
              <a:t> of 72</a:t>
            </a:r>
          </a:p>
        </p:txBody>
      </p:sp>
    </p:spTree>
    <p:extLst>
      <p:ext uri="{BB962C8B-B14F-4D97-AF65-F5344CB8AC3E}">
        <p14:creationId xmlns:p14="http://schemas.microsoft.com/office/powerpoint/2010/main" val="2577249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45752" y="4143783"/>
            <a:ext cx="9263618" cy="1806333"/>
            <a:chOff x="1345752" y="4143783"/>
            <a:chExt cx="9263618" cy="1806333"/>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363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By the end of Topic 2, students will be able to describe the conceptual basis for engaging stakeholders and supporting participatory governance, as well as the 8 essential conditions for a successful FLR project.</a:t>
              </a:r>
              <a:endParaRPr lang="en-US" sz="2100"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3"/>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Class presentation, small group questions and student assignments.</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4"/>
            <a:stretch>
              <a:fillRect/>
            </a:stretch>
          </p:blipFill>
          <p:spPr>
            <a:xfrm>
              <a:off x="1345752" y="2409947"/>
              <a:ext cx="975808" cy="975808"/>
            </a:xfrm>
            <a:prstGeom prst="rect">
              <a:avLst/>
            </a:prstGeom>
          </p:spPr>
        </p:pic>
      </p:grpSp>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9" name="Title 18"/>
          <p:cNvSpPr>
            <a:spLocks noGrp="1"/>
          </p:cNvSpPr>
          <p:nvPr>
            <p:ph type="title"/>
          </p:nvPr>
        </p:nvSpPr>
        <p:spPr/>
        <p:txBody>
          <a:bodyPr/>
          <a:lstStyle/>
          <a:p>
            <a:r>
              <a:rPr lang="en-AU" dirty="0"/>
              <a:t>Topic 2:</a:t>
            </a:r>
          </a:p>
        </p:txBody>
      </p:sp>
      <p:sp>
        <p:nvSpPr>
          <p:cNvPr id="21" name="TextBox 20"/>
          <p:cNvSpPr txBox="1"/>
          <p:nvPr/>
        </p:nvSpPr>
        <p:spPr>
          <a:xfrm>
            <a:off x="3940932" y="259710"/>
            <a:ext cx="7932619"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Engage stakeholders, and support participatory governance</a:t>
            </a:r>
          </a:p>
        </p:txBody>
      </p:sp>
      <p:sp>
        <p:nvSpPr>
          <p:cNvPr id="5" name="Slide Number Placeholder 4"/>
          <p:cNvSpPr>
            <a:spLocks noGrp="1"/>
          </p:cNvSpPr>
          <p:nvPr>
            <p:ph type="sldNum" sz="quarter" idx="4"/>
          </p:nvPr>
        </p:nvSpPr>
        <p:spPr/>
        <p:txBody>
          <a:bodyPr/>
          <a:lstStyle/>
          <a:p>
            <a:fld id="{95741571-E85D-4266-ADAB-4C9BA1847898}" type="slidenum">
              <a:rPr lang="en-AU" smtClean="0"/>
              <a:pPr/>
              <a:t>15</a:t>
            </a:fld>
            <a:r>
              <a:rPr lang="en-AU" dirty="0"/>
              <a:t> of 72</a:t>
            </a:r>
          </a:p>
        </p:txBody>
      </p:sp>
      <p:pic>
        <p:nvPicPr>
          <p:cNvPr id="18" name="Picture 17">
            <a:extLst>
              <a:ext uri="{FF2B5EF4-FFF2-40B4-BE49-F238E27FC236}">
                <a16:creationId xmlns:a16="http://schemas.microsoft.com/office/drawing/2014/main" id="{5C90B731-DB81-7A4B-BBD2-5E58685A5D33}"/>
              </a:ext>
            </a:extLst>
          </p:cNvPr>
          <p:cNvPicPr>
            <a:picLocks noChangeAspect="1"/>
          </p:cNvPicPr>
          <p:nvPr/>
        </p:nvPicPr>
        <p:blipFill>
          <a:blip r:embed="rId5"/>
          <a:srcRect/>
          <a:stretch/>
        </p:blipFill>
        <p:spPr>
          <a:xfrm>
            <a:off x="1162050" y="3751988"/>
            <a:ext cx="9867900" cy="152400"/>
          </a:xfrm>
          <a:prstGeom prst="rect">
            <a:avLst/>
          </a:prstGeom>
        </p:spPr>
      </p:pic>
    </p:spTree>
    <p:extLst>
      <p:ext uri="{BB962C8B-B14F-4D97-AF65-F5344CB8AC3E}">
        <p14:creationId xmlns:p14="http://schemas.microsoft.com/office/powerpoint/2010/main" val="482511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6200" y="2078294"/>
            <a:ext cx="4470400" cy="3484306"/>
          </a:xfrm>
        </p:spPr>
        <p:txBody>
          <a:bodyPr>
            <a:normAutofit fontScale="92500" lnSpcReduction="20000"/>
          </a:bodyPr>
          <a:lstStyle/>
          <a:p>
            <a:pPr marL="0" indent="0">
              <a:buNone/>
            </a:pPr>
            <a:r>
              <a:rPr lang="en-AU" sz="2500" b="1" dirty="0"/>
              <a:t>WHY should we engage all stakeholders?</a:t>
            </a:r>
          </a:p>
          <a:p>
            <a:pPr marL="0" indent="0">
              <a:buNone/>
            </a:pPr>
            <a:r>
              <a:rPr lang="en-AU" sz="2300" dirty="0"/>
              <a:t>Active stakeholder engagement allows us to:</a:t>
            </a:r>
          </a:p>
          <a:p>
            <a:r>
              <a:rPr lang="en-AU" sz="2300" b="1" dirty="0"/>
              <a:t>Understand</a:t>
            </a:r>
            <a:r>
              <a:rPr lang="en-AU" sz="2300" dirty="0"/>
              <a:t> how stakeholders interact in a landscape. </a:t>
            </a:r>
          </a:p>
          <a:p>
            <a:r>
              <a:rPr lang="en-AU" sz="2300" b="1" dirty="0"/>
              <a:t>Balance</a:t>
            </a:r>
            <a:r>
              <a:rPr lang="en-AU" sz="2300" dirty="0"/>
              <a:t> the diverse requirements, values and perspectives of stakeholders.</a:t>
            </a:r>
          </a:p>
          <a:p>
            <a:r>
              <a:rPr lang="en-AU" sz="2300" b="1" dirty="0"/>
              <a:t>Benefit</a:t>
            </a:r>
            <a:r>
              <a:rPr lang="en-AU" sz="2300" dirty="0"/>
              <a:t> from the diverse knowledge and experience of stakeholders.</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a:xfrm>
            <a:off x="422001" y="12879"/>
            <a:ext cx="4241439" cy="1325563"/>
          </a:xfrm>
        </p:spPr>
        <p:txBody>
          <a:bodyPr/>
          <a:lstStyle/>
          <a:p>
            <a:r>
              <a:rPr lang="en-AU" dirty="0"/>
              <a:t>Topic 2:</a:t>
            </a:r>
          </a:p>
        </p:txBody>
      </p:sp>
      <p:sp>
        <p:nvSpPr>
          <p:cNvPr id="9" name="TextBox 8"/>
          <p:cNvSpPr txBox="1"/>
          <p:nvPr/>
        </p:nvSpPr>
        <p:spPr>
          <a:xfrm>
            <a:off x="3940932" y="259710"/>
            <a:ext cx="7946267"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Engage stakeholders, and support participatory governance</a:t>
            </a:r>
          </a:p>
        </p:txBody>
      </p:sp>
      <p:grpSp>
        <p:nvGrpSpPr>
          <p:cNvPr id="4" name="Group 3"/>
          <p:cNvGrpSpPr/>
          <p:nvPr/>
        </p:nvGrpSpPr>
        <p:grpSpPr>
          <a:xfrm>
            <a:off x="5953915" y="1953832"/>
            <a:ext cx="5793584" cy="4297676"/>
            <a:chOff x="5983322" y="1950539"/>
            <a:chExt cx="5793584" cy="429767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857" t="10985"/>
            <a:stretch/>
          </p:blipFill>
          <p:spPr>
            <a:xfrm>
              <a:off x="5983322" y="1950539"/>
              <a:ext cx="5793584" cy="3925432"/>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5983322" y="5955827"/>
              <a:ext cx="2137894" cy="292388"/>
            </a:xfrm>
            <a:prstGeom prst="rect">
              <a:avLst/>
            </a:prstGeom>
          </p:spPr>
          <p:txBody>
            <a:bodyPr wrap="square">
              <a:spAutoFit/>
            </a:bodyPr>
            <a:lstStyle/>
            <a:p>
              <a:r>
                <a:rPr lang="en-AU" sz="1300" i="1" dirty="0">
                  <a:solidFill>
                    <a:schemeClr val="accent5">
                      <a:lumMod val="75000"/>
                    </a:schemeClr>
                  </a:solidFill>
                </a:rPr>
                <a:t>Source: IUCN &amp; WRI (2014)</a:t>
              </a:r>
              <a:endParaRPr lang="en-US" sz="1300" i="1" dirty="0">
                <a:solidFill>
                  <a:schemeClr val="accent5">
                    <a:lumMod val="75000"/>
                  </a:schemeClr>
                </a:solidFill>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16</a:t>
            </a:fld>
            <a:r>
              <a:rPr lang="en-AU" dirty="0"/>
              <a:t> of 72</a:t>
            </a:r>
          </a:p>
        </p:txBody>
      </p:sp>
    </p:spTree>
    <p:extLst>
      <p:ext uri="{BB962C8B-B14F-4D97-AF65-F5344CB8AC3E}">
        <p14:creationId xmlns:p14="http://schemas.microsoft.com/office/powerpoint/2010/main" val="2680844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0799" y="1877140"/>
            <a:ext cx="10449199" cy="4480148"/>
          </a:xfrm>
        </p:spPr>
        <p:txBody>
          <a:bodyPr>
            <a:normAutofit fontScale="92500"/>
          </a:bodyPr>
          <a:lstStyle/>
          <a:p>
            <a:pPr marL="0" indent="0">
              <a:buNone/>
            </a:pPr>
            <a:r>
              <a:rPr lang="en-AU" sz="2500" b="1" dirty="0"/>
              <a:t>HOW should we engage stakeholders, and support participatory governance?</a:t>
            </a:r>
          </a:p>
          <a:p>
            <a:pPr marL="0" indent="0">
              <a:buNone/>
            </a:pPr>
            <a:r>
              <a:rPr lang="en-AU" sz="2300" b="1" dirty="0"/>
              <a:t>GE 5: </a:t>
            </a:r>
            <a:r>
              <a:rPr lang="en-AU" sz="2300" dirty="0"/>
              <a:t>We should build adequate governance capacity for decentralized FLR through:</a:t>
            </a:r>
          </a:p>
          <a:p>
            <a:r>
              <a:rPr lang="en-AU" sz="2300" b="1" dirty="0"/>
              <a:t>Visioning &amp; conceptualising: </a:t>
            </a:r>
            <a:r>
              <a:rPr lang="en-AU" sz="2300" dirty="0"/>
              <a:t>Identify, inform and entrust responsibility for FLR management at the landscape level.</a:t>
            </a:r>
          </a:p>
          <a:p>
            <a:r>
              <a:rPr lang="en-AU" sz="2300" b="1" dirty="0"/>
              <a:t>Implementing &amp; sustaining: </a:t>
            </a:r>
            <a:r>
              <a:rPr lang="en-AU" sz="2300" dirty="0"/>
              <a:t>Support regular inter-agency meetings, as well as provide strategic guidance on FLR management.</a:t>
            </a:r>
          </a:p>
          <a:p>
            <a:pPr marL="0" indent="0">
              <a:spcBef>
                <a:spcPts val="3000"/>
              </a:spcBef>
              <a:buNone/>
            </a:pPr>
            <a:r>
              <a:rPr lang="en-AU" sz="2300" b="1" dirty="0"/>
              <a:t>GE 6: </a:t>
            </a:r>
            <a:r>
              <a:rPr lang="en-AU" sz="2300" dirty="0"/>
              <a:t>We should obtain strong stakeholder engagement through:</a:t>
            </a:r>
          </a:p>
          <a:p>
            <a:r>
              <a:rPr lang="en-AU" sz="2300" b="1" dirty="0"/>
              <a:t>Visioning &amp; conceptualising: </a:t>
            </a:r>
            <a:r>
              <a:rPr lang="en-AU" sz="2300" dirty="0"/>
              <a:t>Develop a shared vision for the future with stakeholders.</a:t>
            </a:r>
          </a:p>
          <a:p>
            <a:r>
              <a:rPr lang="en-AU" sz="2300" b="1" dirty="0"/>
              <a:t>Implementing &amp; sustaining: </a:t>
            </a:r>
            <a:r>
              <a:rPr lang="en-AU" sz="2300" dirty="0"/>
              <a:t>Increase understanding of the factors that influence stakeholder engagement in FLR, and build productive partnerships at all levels.</a:t>
            </a:r>
          </a:p>
          <a:p>
            <a:pPr marL="0" indent="0">
              <a:buNone/>
            </a:pPr>
            <a:r>
              <a:rPr lang="en-AU" sz="15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2:</a:t>
            </a:r>
          </a:p>
        </p:txBody>
      </p:sp>
      <p:sp>
        <p:nvSpPr>
          <p:cNvPr id="9" name="TextBox 8"/>
          <p:cNvSpPr txBox="1"/>
          <p:nvPr/>
        </p:nvSpPr>
        <p:spPr>
          <a:xfrm>
            <a:off x="3940932" y="259710"/>
            <a:ext cx="7946267"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Engage stakeholders, and support participatory governance</a:t>
            </a:r>
          </a:p>
        </p:txBody>
      </p:sp>
      <p:sp>
        <p:nvSpPr>
          <p:cNvPr id="6" name="Slide Number Placeholder 5"/>
          <p:cNvSpPr>
            <a:spLocks noGrp="1"/>
          </p:cNvSpPr>
          <p:nvPr>
            <p:ph type="sldNum" sz="quarter" idx="4"/>
          </p:nvPr>
        </p:nvSpPr>
        <p:spPr/>
        <p:txBody>
          <a:bodyPr/>
          <a:lstStyle/>
          <a:p>
            <a:fld id="{95741571-E85D-4266-ADAB-4C9BA1847898}" type="slidenum">
              <a:rPr lang="en-AU" smtClean="0"/>
              <a:pPr/>
              <a:t>17</a:t>
            </a:fld>
            <a:r>
              <a:rPr lang="en-AU" dirty="0"/>
              <a:t> of 72</a:t>
            </a:r>
          </a:p>
        </p:txBody>
      </p:sp>
    </p:spTree>
    <p:extLst>
      <p:ext uri="{BB962C8B-B14F-4D97-AF65-F5344CB8AC3E}">
        <p14:creationId xmlns:p14="http://schemas.microsoft.com/office/powerpoint/2010/main" val="218753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t="7558"/>
          <a:stretch/>
        </p:blipFill>
        <p:spPr>
          <a:xfrm>
            <a:off x="0" y="0"/>
            <a:ext cx="12212319" cy="6858000"/>
          </a:xfrm>
        </p:spPr>
      </p:pic>
      <p:sp>
        <p:nvSpPr>
          <p:cNvPr id="6" name="Rectangle 5">
            <a:extLst>
              <a:ext uri="{FF2B5EF4-FFF2-40B4-BE49-F238E27FC236}">
                <a16:creationId xmlns:a16="http://schemas.microsoft.com/office/drawing/2014/main" id="{FEFFA299-FB8D-704A-A9ED-2454B227DAC1}"/>
              </a:ext>
            </a:extLst>
          </p:cNvPr>
          <p:cNvSpPr/>
          <p:nvPr/>
        </p:nvSpPr>
        <p:spPr>
          <a:xfrm>
            <a:off x="150126" y="5450012"/>
            <a:ext cx="11928143" cy="1292662"/>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VISIONING &amp; CONCEPTUALISING: </a:t>
            </a:r>
            <a:r>
              <a:rPr lang="en-AU" sz="2000" dirty="0">
                <a:solidFill>
                  <a:schemeClr val="bg1"/>
                </a:solidFill>
                <a:effectLst>
                  <a:outerShdw blurRad="38100" dist="38100" dir="2700000" algn="tl">
                    <a:srgbClr val="000000">
                      <a:alpha val="43137"/>
                    </a:srgbClr>
                  </a:outerShdw>
                </a:effectLst>
              </a:rPr>
              <a:t> A group discussion between Forestry Administration officials, community forestry management committee members and local authorities about land use in Veal Okdey, Santuk district, Kampong Thom province,  Cambodia.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29/2 2020. Photo: Chhorn Vireak.</a:t>
            </a:r>
            <a:endParaRPr lang="en-US" sz="1300" i="1" dirty="0">
              <a:solidFill>
                <a:schemeClr val="bg1"/>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en-AU" dirty="0"/>
              <a:t>Topic 2:</a:t>
            </a:r>
          </a:p>
        </p:txBody>
      </p:sp>
      <p:sp>
        <p:nvSpPr>
          <p:cNvPr id="9" name="TextBox 8">
            <a:extLst>
              <a:ext uri="{FF2B5EF4-FFF2-40B4-BE49-F238E27FC236}">
                <a16:creationId xmlns:a16="http://schemas.microsoft.com/office/drawing/2014/main" id="{87DDF2AB-E9A5-BC46-8FB7-0A26C7510E21}"/>
              </a:ext>
            </a:extLst>
          </p:cNvPr>
          <p:cNvSpPr txBox="1"/>
          <p:nvPr/>
        </p:nvSpPr>
        <p:spPr>
          <a:xfrm>
            <a:off x="4036060" y="384172"/>
            <a:ext cx="8155940" cy="1569660"/>
          </a:xfrm>
          <a:prstGeom prst="rect">
            <a:avLst/>
          </a:prstGeom>
          <a:noFill/>
        </p:spPr>
        <p:txBody>
          <a:bodyPr wrap="square" rtlCol="0">
            <a:spAutoFit/>
          </a:bodyPr>
          <a:lstStyle/>
          <a:p>
            <a:r>
              <a:rPr lang="en-US" sz="9600" dirty="0">
                <a:solidFill>
                  <a:schemeClr val="bg1">
                    <a:alpha val="5750"/>
                  </a:schemeClr>
                </a:solidFill>
              </a:rPr>
              <a:t>STAKEHOLDERS</a:t>
            </a:r>
          </a:p>
        </p:txBody>
      </p:sp>
      <p:sp>
        <p:nvSpPr>
          <p:cNvPr id="8" name="TextBox 7"/>
          <p:cNvSpPr txBox="1"/>
          <p:nvPr/>
        </p:nvSpPr>
        <p:spPr>
          <a:xfrm>
            <a:off x="3940933" y="259710"/>
            <a:ext cx="7946267" cy="1446550"/>
          </a:xfrm>
          <a:prstGeom prst="rect">
            <a:avLst/>
          </a:prstGeom>
          <a:noFill/>
        </p:spPr>
        <p:txBody>
          <a:bodyPr wrap="square" rtlCol="0">
            <a:spAutoFit/>
          </a:bodyPr>
          <a:lstStyle/>
          <a:p>
            <a:r>
              <a:rPr lang="en-AU" sz="4400" dirty="0">
                <a:solidFill>
                  <a:schemeClr val="bg1"/>
                </a:solidFill>
                <a:effectLst>
                  <a:outerShdw blurRad="50800" dist="39687" dir="5400000" sx="101329" sy="101329" algn="t" rotWithShape="0">
                    <a:prstClr val="black">
                      <a:alpha val="72438"/>
                    </a:prstClr>
                  </a:outerShdw>
                </a:effectLst>
                <a:latin typeface="Calibri" panose="020F0502020204030204" pitchFamily="34" charset="0"/>
                <a:cs typeface="Calibri" panose="020F0502020204030204" pitchFamily="34" charset="0"/>
              </a:rPr>
              <a:t>Engage stakeholders, and support participatory governance</a:t>
            </a:r>
          </a:p>
        </p:txBody>
      </p:sp>
      <p:sp>
        <p:nvSpPr>
          <p:cNvPr id="10" name="Freeform 9">
            <a:extLst>
              <a:ext uri="{FF2B5EF4-FFF2-40B4-BE49-F238E27FC236}">
                <a16:creationId xmlns:a16="http://schemas.microsoft.com/office/drawing/2014/main" id="{A8731F16-A890-A54F-954D-715AEA2D7EAF}"/>
              </a:ext>
            </a:extLst>
          </p:cNvPr>
          <p:cNvSpPr/>
          <p:nvPr/>
        </p:nvSpPr>
        <p:spPr>
          <a:xfrm>
            <a:off x="0" y="-13347"/>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0F4308C-E4D4-A146-B2BD-01C3D59F499B}"/>
              </a:ext>
            </a:extLst>
          </p:cNvPr>
          <p:cNvSpPr/>
          <p:nvPr/>
        </p:nvSpPr>
        <p:spPr>
          <a:xfrm rot="10800000">
            <a:off x="8778240" y="6218872"/>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3" name="Freeform 12">
            <a:extLst>
              <a:ext uri="{FF2B5EF4-FFF2-40B4-BE49-F238E27FC236}">
                <a16:creationId xmlns:a16="http://schemas.microsoft.com/office/drawing/2014/main" id="{A8731F16-A890-A54F-954D-715AEA2D7EAF}"/>
              </a:ext>
            </a:extLst>
          </p:cNvPr>
          <p:cNvSpPr/>
          <p:nvPr/>
        </p:nvSpPr>
        <p:spPr>
          <a:xfrm>
            <a:off x="0" y="0"/>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00F4308C-E4D4-A146-B2BD-01C3D59F499B}"/>
              </a:ext>
            </a:extLst>
          </p:cNvPr>
          <p:cNvSpPr/>
          <p:nvPr/>
        </p:nvSpPr>
        <p:spPr>
          <a:xfrm rot="10800000">
            <a:off x="8778240" y="6232219"/>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6" name="Title 11"/>
          <p:cNvSpPr txBox="1">
            <a:spLocks/>
          </p:cNvSpPr>
          <p:nvPr/>
        </p:nvSpPr>
        <p:spPr>
          <a:xfrm>
            <a:off x="574401" y="13347"/>
            <a:ext cx="42414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a:lstStyle>
          <a:p>
            <a:r>
              <a:rPr lang="en-AU" dirty="0"/>
              <a:t>Topic 2:</a:t>
            </a:r>
          </a:p>
        </p:txBody>
      </p:sp>
      <p:sp>
        <p:nvSpPr>
          <p:cNvPr id="19" name="Slide Number Placeholder 18"/>
          <p:cNvSpPr>
            <a:spLocks noGrp="1"/>
          </p:cNvSpPr>
          <p:nvPr>
            <p:ph type="sldNum" sz="quarter" idx="4"/>
          </p:nvPr>
        </p:nvSpPr>
        <p:spPr/>
        <p:txBody>
          <a:bodyPr/>
          <a:lstStyle/>
          <a:p>
            <a:fld id="{95741571-E85D-4266-ADAB-4C9BA1847898}" type="slidenum">
              <a:rPr lang="en-AU" smtClean="0"/>
              <a:pPr/>
              <a:t>18</a:t>
            </a:fld>
            <a:r>
              <a:rPr lang="en-AU" dirty="0"/>
              <a:t> of 72</a:t>
            </a:r>
          </a:p>
        </p:txBody>
      </p:sp>
    </p:spTree>
    <p:extLst>
      <p:ext uri="{BB962C8B-B14F-4D97-AF65-F5344CB8AC3E}">
        <p14:creationId xmlns:p14="http://schemas.microsoft.com/office/powerpoint/2010/main" val="1014173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7300" y="1877140"/>
            <a:ext cx="9766300" cy="4232576"/>
          </a:xfrm>
        </p:spPr>
        <p:txBody>
          <a:bodyPr>
            <a:normAutofit fontScale="92500" lnSpcReduction="10000"/>
          </a:bodyPr>
          <a:lstStyle/>
          <a:p>
            <a:pPr marL="0" indent="0">
              <a:buNone/>
            </a:pPr>
            <a:r>
              <a:rPr lang="en-AU" sz="2500" b="1" dirty="0"/>
              <a:t>HOW should we engage stakeholders, and support participatory governance?</a:t>
            </a:r>
          </a:p>
          <a:p>
            <a:pPr marL="0" indent="0">
              <a:buNone/>
            </a:pPr>
            <a:r>
              <a:rPr lang="en-AU" sz="2300" b="1" dirty="0"/>
              <a:t>GE 7: </a:t>
            </a:r>
            <a:r>
              <a:rPr lang="en-AU" sz="2300" dirty="0"/>
              <a:t>We should conduct joint stakeholder analysis of the drivers of degradation through:</a:t>
            </a:r>
          </a:p>
          <a:p>
            <a:r>
              <a:rPr lang="en-AU" sz="2300" b="1" dirty="0"/>
              <a:t>Visioning &amp; conceptualising: </a:t>
            </a:r>
            <a:r>
              <a:rPr lang="en-AU" sz="2300" dirty="0"/>
              <a:t>Define the underlying causes of land-use change and forest degradation, and assess the potential for FLR.</a:t>
            </a:r>
          </a:p>
          <a:p>
            <a:r>
              <a:rPr lang="en-AU" sz="2300" b="1" dirty="0"/>
              <a:t>Implementing &amp; sustaining: </a:t>
            </a:r>
            <a:r>
              <a:rPr lang="en-AU" sz="2300" dirty="0"/>
              <a:t>Reduce or remove degradation pressures, and ensure all additional interventions are suitable for the site.</a:t>
            </a:r>
          </a:p>
          <a:p>
            <a:pPr marL="0" indent="0">
              <a:spcBef>
                <a:spcPts val="3000"/>
              </a:spcBef>
              <a:buNone/>
            </a:pPr>
            <a:r>
              <a:rPr lang="en-AU" sz="2300" b="1" dirty="0"/>
              <a:t>GE 8: </a:t>
            </a:r>
            <a:r>
              <a:rPr lang="en-AU" sz="2300" dirty="0"/>
              <a:t>We should strive for social equity and benefit sharing through:</a:t>
            </a:r>
          </a:p>
          <a:p>
            <a:r>
              <a:rPr lang="en-AU" sz="2300" b="1" dirty="0"/>
              <a:t>Visioning &amp; conceptualising: </a:t>
            </a:r>
            <a:r>
              <a:rPr lang="en-AU" sz="2300" dirty="0"/>
              <a:t>Promote the equitable sharing of FLR costs &amp; benefits.</a:t>
            </a:r>
          </a:p>
          <a:p>
            <a:r>
              <a:rPr lang="en-AU" sz="2300" b="1" dirty="0"/>
              <a:t>Implementing &amp; sustaining: </a:t>
            </a:r>
            <a:r>
              <a:rPr lang="en-AU" sz="2300" dirty="0"/>
              <a:t>Utilise effective mechanisms for resolving conflicts. </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2:</a:t>
            </a:r>
          </a:p>
        </p:txBody>
      </p:sp>
      <p:sp>
        <p:nvSpPr>
          <p:cNvPr id="9" name="TextBox 8"/>
          <p:cNvSpPr txBox="1"/>
          <p:nvPr/>
        </p:nvSpPr>
        <p:spPr>
          <a:xfrm>
            <a:off x="3940932" y="259710"/>
            <a:ext cx="7946267"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Engage stakeholders, and support participatory governance</a:t>
            </a:r>
          </a:p>
        </p:txBody>
      </p:sp>
      <p:sp>
        <p:nvSpPr>
          <p:cNvPr id="6" name="Slide Number Placeholder 5"/>
          <p:cNvSpPr>
            <a:spLocks noGrp="1"/>
          </p:cNvSpPr>
          <p:nvPr>
            <p:ph type="sldNum" sz="quarter" idx="4"/>
          </p:nvPr>
        </p:nvSpPr>
        <p:spPr/>
        <p:txBody>
          <a:bodyPr/>
          <a:lstStyle/>
          <a:p>
            <a:fld id="{95741571-E85D-4266-ADAB-4C9BA1847898}" type="slidenum">
              <a:rPr lang="en-AU" smtClean="0"/>
              <a:pPr/>
              <a:t>19</a:t>
            </a:fld>
            <a:r>
              <a:rPr lang="en-AU" dirty="0"/>
              <a:t> of 72</a:t>
            </a:r>
          </a:p>
        </p:txBody>
      </p:sp>
    </p:spTree>
    <p:extLst>
      <p:ext uri="{BB962C8B-B14F-4D97-AF65-F5344CB8AC3E}">
        <p14:creationId xmlns:p14="http://schemas.microsoft.com/office/powerpoint/2010/main" val="1940748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C90B731-DB81-7A4B-BBD2-5E58685A5D33}"/>
              </a:ext>
            </a:extLst>
          </p:cNvPr>
          <p:cNvPicPr>
            <a:picLocks noChangeAspect="1"/>
          </p:cNvPicPr>
          <p:nvPr/>
        </p:nvPicPr>
        <p:blipFill>
          <a:blip r:embed="rId3"/>
          <a:srcRect/>
          <a:stretch/>
        </p:blipFill>
        <p:spPr>
          <a:xfrm>
            <a:off x="1162050" y="3751988"/>
            <a:ext cx="9867900" cy="152400"/>
          </a:xfrm>
          <a:prstGeom prst="rect">
            <a:avLst/>
          </a:prstGeom>
        </p:spPr>
      </p:pic>
      <p:grpSp>
        <p:nvGrpSpPr>
          <p:cNvPr id="5" name="Group 4"/>
          <p:cNvGrpSpPr/>
          <p:nvPr/>
        </p:nvGrpSpPr>
        <p:grpSpPr>
          <a:xfrm>
            <a:off x="1345752" y="4174263"/>
            <a:ext cx="9263618" cy="1640739"/>
            <a:chOff x="1345752" y="4062503"/>
            <a:chExt cx="9263618" cy="1640739"/>
          </a:xfrm>
        </p:grpSpPr>
        <p:sp>
          <p:nvSpPr>
            <p:cNvPr id="6"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objective:</a:t>
              </a:r>
            </a:p>
            <a:p>
              <a:pPr lvl="2"/>
              <a:endParaRPr lang="en-US" dirty="0">
                <a:solidFill>
                  <a:schemeClr val="accent5">
                    <a:lumMod val="75000"/>
                  </a:schemeClr>
                </a:solidFill>
              </a:endParaRPr>
            </a:p>
          </p:txBody>
        </p:sp>
        <p:sp>
          <p:nvSpPr>
            <p:cNvPr id="7" name="Content Placeholder 2"/>
            <p:cNvSpPr txBox="1">
              <a:spLocks/>
            </p:cNvSpPr>
            <p:nvPr/>
          </p:nvSpPr>
          <p:spPr>
            <a:xfrm>
              <a:off x="1926463" y="4561571"/>
              <a:ext cx="8682905" cy="11416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Module 1, students will be able to name the 6 globally recognized principles of FLR in the tropics, as well as describe the conceptual basis and guiding elements for each principle.</a:t>
              </a:r>
              <a:endParaRPr lang="en-US" dirty="0">
                <a:solidFill>
                  <a:schemeClr val="accent5">
                    <a:lumMod val="75000"/>
                  </a:schemeClr>
                </a:solidFill>
              </a:endParaRPr>
            </a:p>
          </p:txBody>
        </p:sp>
        <p:pic>
          <p:nvPicPr>
            <p:cNvPr id="8" name="Picture 7"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062503"/>
              <a:ext cx="975808" cy="975808"/>
            </a:xfrm>
            <a:prstGeom prst="rect">
              <a:avLst/>
            </a:prstGeom>
          </p:spPr>
        </p:pic>
      </p:grpSp>
      <p:grpSp>
        <p:nvGrpSpPr>
          <p:cNvPr id="9" name="Group 8"/>
          <p:cNvGrpSpPr/>
          <p:nvPr/>
        </p:nvGrpSpPr>
        <p:grpSpPr>
          <a:xfrm>
            <a:off x="1345752" y="2435115"/>
            <a:ext cx="9263617" cy="1062059"/>
            <a:chOff x="1345752" y="2409947"/>
            <a:chExt cx="9263617" cy="975808"/>
          </a:xfrm>
        </p:grpSpPr>
        <p:sp>
          <p:nvSpPr>
            <p:cNvPr id="10" name="Content Placeholder 2"/>
            <p:cNvSpPr txBox="1">
              <a:spLocks/>
            </p:cNvSpPr>
            <p:nvPr/>
          </p:nvSpPr>
          <p:spPr>
            <a:xfrm>
              <a:off x="1926463" y="2531868"/>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level:</a:t>
              </a:r>
            </a:p>
            <a:p>
              <a:pPr lvl="2"/>
              <a:endParaRPr lang="en-US" dirty="0">
                <a:solidFill>
                  <a:schemeClr val="accent5">
                    <a:lumMod val="75000"/>
                  </a:schemeClr>
                </a:solidFill>
              </a:endParaRPr>
            </a:p>
          </p:txBody>
        </p:sp>
        <p:sp>
          <p:nvSpPr>
            <p:cNvPr id="11" name="Content Placeholder 2"/>
            <p:cNvSpPr txBox="1">
              <a:spLocks/>
            </p:cNvSpPr>
            <p:nvPr/>
          </p:nvSpPr>
          <p:spPr>
            <a:xfrm>
              <a:off x="1926464" y="2837113"/>
              <a:ext cx="8682905" cy="531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Students at high schools, training centres and universities</a:t>
              </a:r>
              <a:r>
                <a:rPr lang="en-AU" sz="3200" dirty="0">
                  <a:solidFill>
                    <a:schemeClr val="accent5">
                      <a:lumMod val="75000"/>
                    </a:schemeClr>
                  </a:solidFill>
                </a:rPr>
                <a:t>.</a:t>
              </a:r>
              <a:endParaRPr lang="en-AU" sz="2100" dirty="0">
                <a:solidFill>
                  <a:schemeClr val="accent5">
                    <a:lumMod val="75000"/>
                  </a:schemeClr>
                </a:solidFill>
              </a:endParaRP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2" name="Picture 11"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7" name="TextBox 16"/>
          <p:cNvSpPr txBox="1"/>
          <p:nvPr/>
        </p:nvSpPr>
        <p:spPr>
          <a:xfrm>
            <a:off x="3940935" y="259710"/>
            <a:ext cx="3374265"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Objective</a:t>
            </a:r>
          </a:p>
        </p:txBody>
      </p:sp>
      <p:sp>
        <p:nvSpPr>
          <p:cNvPr id="19" name="Footer Placeholder 1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21" name="Title 20"/>
          <p:cNvSpPr>
            <a:spLocks noGrp="1"/>
          </p:cNvSpPr>
          <p:nvPr>
            <p:ph type="title"/>
          </p:nvPr>
        </p:nvSpPr>
        <p:spPr/>
        <p:txBody>
          <a:bodyPr/>
          <a:lstStyle/>
          <a:p>
            <a:r>
              <a:rPr lang="en-AU" dirty="0"/>
              <a:t>Module 1:</a:t>
            </a:r>
          </a:p>
        </p:txBody>
      </p:sp>
      <p:sp>
        <p:nvSpPr>
          <p:cNvPr id="13" name="Slide Number Placeholder 12"/>
          <p:cNvSpPr>
            <a:spLocks noGrp="1"/>
          </p:cNvSpPr>
          <p:nvPr>
            <p:ph type="sldNum" sz="quarter" idx="4"/>
          </p:nvPr>
        </p:nvSpPr>
        <p:spPr/>
        <p:txBody>
          <a:bodyPr/>
          <a:lstStyle/>
          <a:p>
            <a:fld id="{95741571-E85D-4266-ADAB-4C9BA1847898}" type="slidenum">
              <a:rPr lang="en-AU" smtClean="0"/>
              <a:pPr/>
              <a:t>2</a:t>
            </a:fld>
            <a:r>
              <a:rPr lang="en-AU" dirty="0"/>
              <a:t> of 72</a:t>
            </a:r>
          </a:p>
        </p:txBody>
      </p:sp>
    </p:spTree>
    <p:extLst>
      <p:ext uri="{BB962C8B-B14F-4D97-AF65-F5344CB8AC3E}">
        <p14:creationId xmlns:p14="http://schemas.microsoft.com/office/powerpoint/2010/main" val="2437019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pic>
        <p:nvPicPr>
          <p:cNvPr id="18" name="Content Placeholder 17"/>
          <p:cNvPicPr>
            <a:picLocks noGrp="1" noChangeAspect="1"/>
          </p:cNvPicPr>
          <p:nvPr>
            <p:ph idx="1"/>
          </p:nvPr>
        </p:nvPicPr>
        <p:blipFill rotWithShape="1">
          <a:blip r:embed="rId3">
            <a:extLst>
              <a:ext uri="{28A0092B-C50C-407E-A947-70E740481C1C}">
                <a14:useLocalDpi xmlns:a14="http://schemas.microsoft.com/office/drawing/2010/main" val="0"/>
              </a:ext>
            </a:extLst>
          </a:blip>
          <a:srcRect b="17780"/>
          <a:stretch/>
        </p:blipFill>
        <p:spPr>
          <a:xfrm>
            <a:off x="0" y="-13347"/>
            <a:ext cx="12192000" cy="6871347"/>
          </a:xfrm>
        </p:spPr>
      </p:pic>
      <p:sp>
        <p:nvSpPr>
          <p:cNvPr id="12" name="Title 11"/>
          <p:cNvSpPr>
            <a:spLocks noGrp="1"/>
          </p:cNvSpPr>
          <p:nvPr>
            <p:ph type="title"/>
          </p:nvPr>
        </p:nvSpPr>
        <p:spPr/>
        <p:txBody>
          <a:bodyPr/>
          <a:lstStyle/>
          <a:p>
            <a:r>
              <a:rPr lang="en-AU" dirty="0"/>
              <a:t>Topic 2:</a:t>
            </a:r>
          </a:p>
        </p:txBody>
      </p:sp>
      <p:sp>
        <p:nvSpPr>
          <p:cNvPr id="9" name="TextBox 8">
            <a:extLst>
              <a:ext uri="{FF2B5EF4-FFF2-40B4-BE49-F238E27FC236}">
                <a16:creationId xmlns:a16="http://schemas.microsoft.com/office/drawing/2014/main" id="{87DDF2AB-E9A5-BC46-8FB7-0A26C7510E21}"/>
              </a:ext>
            </a:extLst>
          </p:cNvPr>
          <p:cNvSpPr txBox="1"/>
          <p:nvPr/>
        </p:nvSpPr>
        <p:spPr>
          <a:xfrm>
            <a:off x="4036060" y="384172"/>
            <a:ext cx="8155940" cy="1569660"/>
          </a:xfrm>
          <a:prstGeom prst="rect">
            <a:avLst/>
          </a:prstGeom>
          <a:noFill/>
        </p:spPr>
        <p:txBody>
          <a:bodyPr wrap="square" rtlCol="0">
            <a:spAutoFit/>
          </a:bodyPr>
          <a:lstStyle/>
          <a:p>
            <a:r>
              <a:rPr lang="en-US" sz="9600" dirty="0">
                <a:solidFill>
                  <a:schemeClr val="bg1">
                    <a:alpha val="5750"/>
                  </a:schemeClr>
                </a:solidFill>
              </a:rPr>
              <a:t>STAKEHOLDERS</a:t>
            </a:r>
          </a:p>
        </p:txBody>
      </p:sp>
      <p:sp>
        <p:nvSpPr>
          <p:cNvPr id="8" name="TextBox 7"/>
          <p:cNvSpPr txBox="1"/>
          <p:nvPr/>
        </p:nvSpPr>
        <p:spPr>
          <a:xfrm>
            <a:off x="3940933" y="259710"/>
            <a:ext cx="7946267" cy="1446550"/>
          </a:xfrm>
          <a:prstGeom prst="rect">
            <a:avLst/>
          </a:prstGeom>
          <a:noFill/>
        </p:spPr>
        <p:txBody>
          <a:bodyPr wrap="square" rtlCol="0">
            <a:spAutoFit/>
          </a:bodyPr>
          <a:lstStyle/>
          <a:p>
            <a:r>
              <a:rPr lang="en-AU" sz="4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Engage stakeholders, and support participatory governance</a:t>
            </a:r>
          </a:p>
        </p:txBody>
      </p:sp>
      <p:sp>
        <p:nvSpPr>
          <p:cNvPr id="10" name="Freeform 9">
            <a:extLst>
              <a:ext uri="{FF2B5EF4-FFF2-40B4-BE49-F238E27FC236}">
                <a16:creationId xmlns:a16="http://schemas.microsoft.com/office/drawing/2014/main" id="{A8731F16-A890-A54F-954D-715AEA2D7EAF}"/>
              </a:ext>
            </a:extLst>
          </p:cNvPr>
          <p:cNvSpPr/>
          <p:nvPr/>
        </p:nvSpPr>
        <p:spPr>
          <a:xfrm>
            <a:off x="0" y="-13347"/>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0F4308C-E4D4-A146-B2BD-01C3D59F499B}"/>
              </a:ext>
            </a:extLst>
          </p:cNvPr>
          <p:cNvSpPr/>
          <p:nvPr/>
        </p:nvSpPr>
        <p:spPr>
          <a:xfrm rot="10800000">
            <a:off x="8778240" y="6218872"/>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3" name="Freeform 12">
            <a:extLst>
              <a:ext uri="{FF2B5EF4-FFF2-40B4-BE49-F238E27FC236}">
                <a16:creationId xmlns:a16="http://schemas.microsoft.com/office/drawing/2014/main" id="{A8731F16-A890-A54F-954D-715AEA2D7EAF}"/>
              </a:ext>
            </a:extLst>
          </p:cNvPr>
          <p:cNvSpPr/>
          <p:nvPr/>
        </p:nvSpPr>
        <p:spPr>
          <a:xfrm>
            <a:off x="0" y="0"/>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00F4308C-E4D4-A146-B2BD-01C3D59F499B}"/>
              </a:ext>
            </a:extLst>
          </p:cNvPr>
          <p:cNvSpPr/>
          <p:nvPr/>
        </p:nvSpPr>
        <p:spPr>
          <a:xfrm rot="10800000">
            <a:off x="8778240" y="6232219"/>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6" name="Title 11"/>
          <p:cNvSpPr txBox="1">
            <a:spLocks/>
          </p:cNvSpPr>
          <p:nvPr/>
        </p:nvSpPr>
        <p:spPr>
          <a:xfrm>
            <a:off x="574401" y="13347"/>
            <a:ext cx="42414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a:lstStyle>
          <a:p>
            <a:r>
              <a:rPr lang="en-AU" dirty="0"/>
              <a:t>Topic 2:</a:t>
            </a:r>
          </a:p>
        </p:txBody>
      </p:sp>
      <p:sp>
        <p:nvSpPr>
          <p:cNvPr id="15" name="Rectangle 14">
            <a:extLst>
              <a:ext uri="{FF2B5EF4-FFF2-40B4-BE49-F238E27FC236}">
                <a16:creationId xmlns:a16="http://schemas.microsoft.com/office/drawing/2014/main" id="{FEFFA299-FB8D-704A-A9ED-2454B227DAC1}"/>
              </a:ext>
            </a:extLst>
          </p:cNvPr>
          <p:cNvSpPr/>
          <p:nvPr/>
        </p:nvSpPr>
        <p:spPr>
          <a:xfrm>
            <a:off x="129806" y="5554027"/>
            <a:ext cx="11907519" cy="984885"/>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IMPLEMENTING &amp; SUSTAINING: </a:t>
            </a:r>
            <a:r>
              <a:rPr lang="en-AU" sz="2000" dirty="0">
                <a:solidFill>
                  <a:schemeClr val="bg1"/>
                </a:solidFill>
                <a:effectLst>
                  <a:outerShdw blurRad="38100" dist="38100" dir="2700000" algn="tl">
                    <a:srgbClr val="000000">
                      <a:alpha val="43137"/>
                    </a:srgbClr>
                  </a:outerShdw>
                </a:effectLst>
              </a:rPr>
              <a:t> Local women show their newly acquired fuel-efficient wood stoves, which have helped reduce wood fuel consumption in the forest communities of Kampong Thom province, Cambodia.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29/2 2020. Photo: S. Sineth/Forestry Administration. </a:t>
            </a:r>
          </a:p>
        </p:txBody>
      </p:sp>
      <p:sp>
        <p:nvSpPr>
          <p:cNvPr id="19" name="Slide Number Placeholder 18"/>
          <p:cNvSpPr>
            <a:spLocks noGrp="1"/>
          </p:cNvSpPr>
          <p:nvPr>
            <p:ph type="sldNum" sz="quarter" idx="4"/>
          </p:nvPr>
        </p:nvSpPr>
        <p:spPr/>
        <p:txBody>
          <a:bodyPr/>
          <a:lstStyle/>
          <a:p>
            <a:fld id="{95741571-E85D-4266-ADAB-4C9BA1847898}" type="slidenum">
              <a:rPr lang="en-AU" smtClean="0"/>
              <a:pPr/>
              <a:t>20</a:t>
            </a:fld>
            <a:r>
              <a:rPr lang="en-AU" dirty="0"/>
              <a:t> of 72</a:t>
            </a:r>
          </a:p>
        </p:txBody>
      </p:sp>
    </p:spTree>
    <p:extLst>
      <p:ext uri="{BB962C8B-B14F-4D97-AF65-F5344CB8AC3E}">
        <p14:creationId xmlns:p14="http://schemas.microsoft.com/office/powerpoint/2010/main" val="738041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1877140"/>
            <a:ext cx="10347101" cy="4381992"/>
          </a:xfrm>
        </p:spPr>
        <p:txBody>
          <a:bodyPr>
            <a:normAutofit fontScale="92500" lnSpcReduction="10000"/>
          </a:bodyPr>
          <a:lstStyle/>
          <a:p>
            <a:pPr marL="0" indent="0">
              <a:buNone/>
            </a:pPr>
            <a:r>
              <a:rPr lang="en-AU" sz="2500" b="1" dirty="0"/>
              <a:t>HOW should we engage stakeholders, and support participatory governance?</a:t>
            </a:r>
          </a:p>
          <a:p>
            <a:pPr marL="0" indent="0">
              <a:buNone/>
            </a:pPr>
            <a:r>
              <a:rPr lang="en-AU" sz="2300" b="1" dirty="0"/>
              <a:t>GE 9: </a:t>
            </a:r>
            <a:r>
              <a:rPr lang="en-AU" sz="2300" dirty="0"/>
              <a:t>We should conduct participatory FLR planning, decision-making &amp; monitoring through:</a:t>
            </a:r>
          </a:p>
          <a:p>
            <a:r>
              <a:rPr lang="en-AU" sz="2300" b="1" dirty="0"/>
              <a:t>Visioning &amp; conceptualising: </a:t>
            </a:r>
            <a:r>
              <a:rPr lang="en-AU" sz="2300" dirty="0"/>
              <a:t>Develop participatory planning &amp; monitoring framework with reference to desired outcomes and indicators of success. </a:t>
            </a:r>
          </a:p>
          <a:p>
            <a:r>
              <a:rPr lang="en-AU" sz="2300" b="1" dirty="0"/>
              <a:t>Implementing &amp; sustaining: </a:t>
            </a:r>
            <a:r>
              <a:rPr lang="en-AU" sz="2300" dirty="0"/>
              <a:t>Engage stakeholders in participatory planning and monitoring activities.</a:t>
            </a:r>
          </a:p>
          <a:p>
            <a:pPr marL="0" indent="0">
              <a:spcBef>
                <a:spcPts val="3000"/>
              </a:spcBef>
              <a:buNone/>
            </a:pPr>
            <a:r>
              <a:rPr lang="en-AU" sz="2300" b="1" dirty="0"/>
              <a:t>GE 10: </a:t>
            </a:r>
            <a:r>
              <a:rPr lang="en-AU" sz="2300" dirty="0"/>
              <a:t>We should build stakeholder capacity for sharing responsibility for FLR through:</a:t>
            </a:r>
          </a:p>
          <a:p>
            <a:r>
              <a:rPr lang="en-AU" sz="2300" b="1" dirty="0"/>
              <a:t>Visioning &amp; conceptualising: </a:t>
            </a:r>
            <a:r>
              <a:rPr lang="en-AU" sz="2300" dirty="0"/>
              <a:t>Engage stakeholders in FLR through decision-support tools, and the formulation of scenarios, maps and restoration plans. </a:t>
            </a:r>
          </a:p>
          <a:p>
            <a:r>
              <a:rPr lang="en-AU" sz="2300" b="1" dirty="0"/>
              <a:t>Implementing &amp; sustaining: </a:t>
            </a:r>
            <a:r>
              <a:rPr lang="en-AU" sz="2300" dirty="0"/>
              <a:t>Deliver relevant capacity building programs for all stakeholder groups.</a:t>
            </a:r>
          </a:p>
          <a:p>
            <a:pPr marL="0" indent="0">
              <a:buNone/>
            </a:pPr>
            <a:r>
              <a:rPr lang="en-AU" sz="15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2:</a:t>
            </a:r>
          </a:p>
        </p:txBody>
      </p:sp>
      <p:sp>
        <p:nvSpPr>
          <p:cNvPr id="9" name="TextBox 8"/>
          <p:cNvSpPr txBox="1"/>
          <p:nvPr/>
        </p:nvSpPr>
        <p:spPr>
          <a:xfrm>
            <a:off x="3940932" y="259710"/>
            <a:ext cx="7946267"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Engage stakeholders, and support participatory governance</a:t>
            </a:r>
          </a:p>
        </p:txBody>
      </p:sp>
      <p:sp>
        <p:nvSpPr>
          <p:cNvPr id="6" name="Slide Number Placeholder 5"/>
          <p:cNvSpPr>
            <a:spLocks noGrp="1"/>
          </p:cNvSpPr>
          <p:nvPr>
            <p:ph type="sldNum" sz="quarter" idx="4"/>
          </p:nvPr>
        </p:nvSpPr>
        <p:spPr/>
        <p:txBody>
          <a:bodyPr/>
          <a:lstStyle/>
          <a:p>
            <a:fld id="{95741571-E85D-4266-ADAB-4C9BA1847898}" type="slidenum">
              <a:rPr lang="en-AU" smtClean="0"/>
              <a:pPr/>
              <a:t>21</a:t>
            </a:fld>
            <a:r>
              <a:rPr lang="en-AU" dirty="0"/>
              <a:t> of 72</a:t>
            </a:r>
          </a:p>
        </p:txBody>
      </p:sp>
    </p:spTree>
    <p:extLst>
      <p:ext uri="{BB962C8B-B14F-4D97-AF65-F5344CB8AC3E}">
        <p14:creationId xmlns:p14="http://schemas.microsoft.com/office/powerpoint/2010/main" val="358311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1651"/>
          <a:stretch/>
        </p:blipFill>
        <p:spPr>
          <a:xfrm>
            <a:off x="-23974" y="13648"/>
            <a:ext cx="12215078" cy="6865626"/>
          </a:xfrm>
        </p:spPr>
      </p:pic>
      <p:sp>
        <p:nvSpPr>
          <p:cNvPr id="12" name="Title 11"/>
          <p:cNvSpPr>
            <a:spLocks noGrp="1"/>
          </p:cNvSpPr>
          <p:nvPr>
            <p:ph type="title"/>
          </p:nvPr>
        </p:nvSpPr>
        <p:spPr/>
        <p:txBody>
          <a:bodyPr/>
          <a:lstStyle/>
          <a:p>
            <a:r>
              <a:rPr lang="en-AU" dirty="0"/>
              <a:t>Topic 2:</a:t>
            </a:r>
          </a:p>
        </p:txBody>
      </p:sp>
      <p:sp>
        <p:nvSpPr>
          <p:cNvPr id="9" name="TextBox 8">
            <a:extLst>
              <a:ext uri="{FF2B5EF4-FFF2-40B4-BE49-F238E27FC236}">
                <a16:creationId xmlns:a16="http://schemas.microsoft.com/office/drawing/2014/main" id="{87DDF2AB-E9A5-BC46-8FB7-0A26C7510E21}"/>
              </a:ext>
            </a:extLst>
          </p:cNvPr>
          <p:cNvSpPr txBox="1"/>
          <p:nvPr/>
        </p:nvSpPr>
        <p:spPr>
          <a:xfrm>
            <a:off x="4036060" y="384172"/>
            <a:ext cx="8155940" cy="1569660"/>
          </a:xfrm>
          <a:prstGeom prst="rect">
            <a:avLst/>
          </a:prstGeom>
          <a:noFill/>
        </p:spPr>
        <p:txBody>
          <a:bodyPr wrap="square" rtlCol="0">
            <a:spAutoFit/>
          </a:bodyPr>
          <a:lstStyle/>
          <a:p>
            <a:r>
              <a:rPr lang="en-US" sz="9600" dirty="0">
                <a:solidFill>
                  <a:schemeClr val="bg1">
                    <a:alpha val="5750"/>
                  </a:schemeClr>
                </a:solidFill>
              </a:rPr>
              <a:t>STAKEHOLDERS</a:t>
            </a:r>
          </a:p>
        </p:txBody>
      </p:sp>
      <p:sp>
        <p:nvSpPr>
          <p:cNvPr id="8" name="TextBox 7"/>
          <p:cNvSpPr txBox="1"/>
          <p:nvPr/>
        </p:nvSpPr>
        <p:spPr>
          <a:xfrm>
            <a:off x="3940933" y="259710"/>
            <a:ext cx="7946267" cy="1446550"/>
          </a:xfrm>
          <a:prstGeom prst="rect">
            <a:avLst/>
          </a:prstGeom>
          <a:noFill/>
        </p:spPr>
        <p:txBody>
          <a:bodyPr wrap="square" rtlCol="0">
            <a:spAutoFit/>
          </a:bodyPr>
          <a:lstStyle/>
          <a:p>
            <a:r>
              <a:rPr lang="en-AU" sz="4400" dirty="0">
                <a:solidFill>
                  <a:schemeClr val="bg1"/>
                </a:solidFill>
                <a:effectLst>
                  <a:outerShdw blurRad="50800" dist="38100" dir="5400000" algn="t" rotWithShape="0">
                    <a:prstClr val="black">
                      <a:alpha val="56273"/>
                    </a:prstClr>
                  </a:outerShdw>
                </a:effectLst>
                <a:latin typeface="Calibri" panose="020F0502020204030204" pitchFamily="34" charset="0"/>
                <a:cs typeface="Calibri" panose="020F0502020204030204" pitchFamily="34" charset="0"/>
              </a:rPr>
              <a:t>Engage stakeholders, and support participatory governance</a:t>
            </a:r>
          </a:p>
        </p:txBody>
      </p:sp>
      <p:sp>
        <p:nvSpPr>
          <p:cNvPr id="10" name="Freeform 9">
            <a:extLst>
              <a:ext uri="{FF2B5EF4-FFF2-40B4-BE49-F238E27FC236}">
                <a16:creationId xmlns:a16="http://schemas.microsoft.com/office/drawing/2014/main" id="{A8731F16-A890-A54F-954D-715AEA2D7EAF}"/>
              </a:ext>
            </a:extLst>
          </p:cNvPr>
          <p:cNvSpPr/>
          <p:nvPr/>
        </p:nvSpPr>
        <p:spPr>
          <a:xfrm>
            <a:off x="0" y="-13347"/>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0F4308C-E4D4-A146-B2BD-01C3D59F499B}"/>
              </a:ext>
            </a:extLst>
          </p:cNvPr>
          <p:cNvSpPr/>
          <p:nvPr/>
        </p:nvSpPr>
        <p:spPr>
          <a:xfrm rot="10800000">
            <a:off x="8778240" y="6218872"/>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3" name="Freeform 12">
            <a:extLst>
              <a:ext uri="{FF2B5EF4-FFF2-40B4-BE49-F238E27FC236}">
                <a16:creationId xmlns:a16="http://schemas.microsoft.com/office/drawing/2014/main" id="{A8731F16-A890-A54F-954D-715AEA2D7EAF}"/>
              </a:ext>
            </a:extLst>
          </p:cNvPr>
          <p:cNvSpPr/>
          <p:nvPr/>
        </p:nvSpPr>
        <p:spPr>
          <a:xfrm>
            <a:off x="0" y="0"/>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00F4308C-E4D4-A146-B2BD-01C3D59F499B}"/>
              </a:ext>
            </a:extLst>
          </p:cNvPr>
          <p:cNvSpPr/>
          <p:nvPr/>
        </p:nvSpPr>
        <p:spPr>
          <a:xfrm rot="10800000">
            <a:off x="8778240" y="6232219"/>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6" name="Title 11"/>
          <p:cNvSpPr txBox="1">
            <a:spLocks/>
          </p:cNvSpPr>
          <p:nvPr/>
        </p:nvSpPr>
        <p:spPr>
          <a:xfrm>
            <a:off x="574401" y="13347"/>
            <a:ext cx="42414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a:lstStyle>
          <a:p>
            <a:r>
              <a:rPr lang="en-AU" dirty="0"/>
              <a:t>Topic 2:</a:t>
            </a:r>
          </a:p>
        </p:txBody>
      </p:sp>
      <p:sp>
        <p:nvSpPr>
          <p:cNvPr id="15" name="Rectangle 14">
            <a:extLst>
              <a:ext uri="{FF2B5EF4-FFF2-40B4-BE49-F238E27FC236}">
                <a16:creationId xmlns:a16="http://schemas.microsoft.com/office/drawing/2014/main" id="{FEFFA299-FB8D-704A-A9ED-2454B227DAC1}"/>
              </a:ext>
            </a:extLst>
          </p:cNvPr>
          <p:cNvSpPr/>
          <p:nvPr/>
        </p:nvSpPr>
        <p:spPr>
          <a:xfrm>
            <a:off x="129806" y="5554027"/>
            <a:ext cx="11907519" cy="984885"/>
          </a:xfrm>
          <a:prstGeom prst="rect">
            <a:avLst/>
          </a:prstGeom>
        </p:spPr>
        <p:txBody>
          <a:bodyPr wrap="square">
            <a:spAutoFit/>
          </a:bodyPr>
          <a:lstStyle/>
          <a:p>
            <a:pPr>
              <a:spcBef>
                <a:spcPts val="600"/>
              </a:spcBef>
            </a:pPr>
            <a:r>
              <a:rPr lang="en-AU" sz="2000" b="1" dirty="0">
                <a:solidFill>
                  <a:schemeClr val="bg1"/>
                </a:solidFill>
                <a:effectLst>
                  <a:outerShdw blurRad="38100" dist="38100" dir="2700000" algn="tl">
                    <a:srgbClr val="000000">
                      <a:alpha val="43137"/>
                    </a:srgbClr>
                  </a:outerShdw>
                </a:effectLst>
              </a:rPr>
              <a:t>IMPLEMENTING &amp; SUSTAINING: </a:t>
            </a:r>
            <a:r>
              <a:rPr lang="en-AU" sz="2000" dirty="0">
                <a:solidFill>
                  <a:schemeClr val="bg1"/>
                </a:solidFill>
                <a:effectLst>
                  <a:outerShdw blurRad="38100" dist="38100" dir="2700000" algn="tl">
                    <a:srgbClr val="000000">
                      <a:alpha val="43137"/>
                    </a:srgbClr>
                  </a:outerShdw>
                </a:effectLst>
              </a:rPr>
              <a:t> National Forest Service field workers inspect teak seedlings growing in ploughed soil, intercropped with pineapple in Rigo district, Central province, Papua New Guinea.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29/2 2020. Photo: S. Rollinson. </a:t>
            </a:r>
          </a:p>
        </p:txBody>
      </p:sp>
      <p:sp>
        <p:nvSpPr>
          <p:cNvPr id="19" name="Slide Number Placeholder 18"/>
          <p:cNvSpPr>
            <a:spLocks noGrp="1"/>
          </p:cNvSpPr>
          <p:nvPr>
            <p:ph type="sldNum" sz="quarter" idx="4"/>
          </p:nvPr>
        </p:nvSpPr>
        <p:spPr/>
        <p:txBody>
          <a:bodyPr/>
          <a:lstStyle/>
          <a:p>
            <a:fld id="{95741571-E85D-4266-ADAB-4C9BA1847898}" type="slidenum">
              <a:rPr lang="en-AU" smtClean="0"/>
              <a:pPr/>
              <a:t>22</a:t>
            </a:fld>
            <a:r>
              <a:rPr lang="en-AU" dirty="0"/>
              <a:t> of 72</a:t>
            </a:r>
          </a:p>
        </p:txBody>
      </p:sp>
    </p:spTree>
    <p:extLst>
      <p:ext uri="{BB962C8B-B14F-4D97-AF65-F5344CB8AC3E}">
        <p14:creationId xmlns:p14="http://schemas.microsoft.com/office/powerpoint/2010/main" val="2440950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8100" y="1877140"/>
            <a:ext cx="9857883" cy="4232576"/>
          </a:xfrm>
        </p:spPr>
        <p:txBody>
          <a:bodyPr>
            <a:normAutofit fontScale="92500" lnSpcReduction="10000"/>
          </a:bodyPr>
          <a:lstStyle/>
          <a:p>
            <a:pPr marL="0" indent="0">
              <a:buNone/>
            </a:pPr>
            <a:r>
              <a:rPr lang="en-AU" sz="2500" b="1" dirty="0"/>
              <a:t>HOW should we engage stakeholders, and support participatory governance?</a:t>
            </a:r>
          </a:p>
          <a:p>
            <a:pPr marL="0" indent="0">
              <a:buNone/>
            </a:pPr>
            <a:r>
              <a:rPr lang="en-AU" sz="2300" b="1" dirty="0"/>
              <a:t>GE 11:</a:t>
            </a:r>
            <a:r>
              <a:rPr lang="en-AU" sz="2300" dirty="0"/>
              <a:t> We should address long-term financing for FLR interventions through:</a:t>
            </a:r>
          </a:p>
          <a:p>
            <a:r>
              <a:rPr lang="en-AU" sz="2300" b="1" dirty="0"/>
              <a:t>Visioning &amp; conceptualising: </a:t>
            </a:r>
            <a:r>
              <a:rPr lang="en-AU" sz="2300" dirty="0"/>
              <a:t>Develop a financing strategy for each phase of FLR, and formulate proposals in consultation with selected funding agencies.</a:t>
            </a:r>
          </a:p>
          <a:p>
            <a:pPr lvl="0"/>
            <a:r>
              <a:rPr lang="en-AU" sz="2300" b="1" dirty="0"/>
              <a:t>Implementing &amp; sustaining: </a:t>
            </a:r>
            <a:r>
              <a:rPr lang="en-AU" sz="2300" dirty="0"/>
              <a:t>Broaden the funding portfolio to sustain FLR.</a:t>
            </a:r>
          </a:p>
          <a:p>
            <a:pPr marL="0" lvl="0" indent="0">
              <a:spcBef>
                <a:spcPts val="3000"/>
              </a:spcBef>
              <a:buNone/>
            </a:pPr>
            <a:r>
              <a:rPr lang="en-AU" sz="2300" b="1" dirty="0"/>
              <a:t>GE 12:</a:t>
            </a:r>
            <a:r>
              <a:rPr lang="en-AU" sz="2300" dirty="0"/>
              <a:t> We should establish a favourable investment environment for FLR through:</a:t>
            </a:r>
          </a:p>
          <a:p>
            <a:pPr lvl="0"/>
            <a:r>
              <a:rPr lang="en-AU" sz="2300" b="1" dirty="0"/>
              <a:t>Visioning &amp; conceptualising: </a:t>
            </a:r>
            <a:r>
              <a:rPr lang="en-AU" sz="2300" dirty="0"/>
              <a:t>Establish the required enabling conditions to attract investments.</a:t>
            </a:r>
          </a:p>
          <a:p>
            <a:pPr lvl="0"/>
            <a:r>
              <a:rPr lang="en-AU" sz="2300" b="1" dirty="0"/>
              <a:t>Implementing &amp; sustaining: </a:t>
            </a:r>
            <a:r>
              <a:rPr lang="en-AU" sz="2300" dirty="0"/>
              <a:t>Assess the expectations and concerns of potential investors, and promote workable processes that address their needs.</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2:</a:t>
            </a:r>
          </a:p>
        </p:txBody>
      </p:sp>
      <p:sp>
        <p:nvSpPr>
          <p:cNvPr id="9" name="TextBox 8"/>
          <p:cNvSpPr txBox="1"/>
          <p:nvPr/>
        </p:nvSpPr>
        <p:spPr>
          <a:xfrm>
            <a:off x="3940932" y="259710"/>
            <a:ext cx="7946267"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Engage stakeholders, and support participatory governance</a:t>
            </a:r>
          </a:p>
        </p:txBody>
      </p:sp>
      <p:sp>
        <p:nvSpPr>
          <p:cNvPr id="6" name="Slide Number Placeholder 5"/>
          <p:cNvSpPr>
            <a:spLocks noGrp="1"/>
          </p:cNvSpPr>
          <p:nvPr>
            <p:ph type="sldNum" sz="quarter" idx="4"/>
          </p:nvPr>
        </p:nvSpPr>
        <p:spPr/>
        <p:txBody>
          <a:bodyPr/>
          <a:lstStyle/>
          <a:p>
            <a:fld id="{95741571-E85D-4266-ADAB-4C9BA1847898}" type="slidenum">
              <a:rPr lang="en-AU" smtClean="0"/>
              <a:pPr/>
              <a:t>23</a:t>
            </a:fld>
            <a:r>
              <a:rPr lang="en-AU" dirty="0"/>
              <a:t> of 72</a:t>
            </a:r>
          </a:p>
        </p:txBody>
      </p:sp>
    </p:spTree>
    <p:extLst>
      <p:ext uri="{BB962C8B-B14F-4D97-AF65-F5344CB8AC3E}">
        <p14:creationId xmlns:p14="http://schemas.microsoft.com/office/powerpoint/2010/main" val="2303420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FFA299-FB8D-704A-A9ED-2454B227DAC1}"/>
              </a:ext>
            </a:extLst>
          </p:cNvPr>
          <p:cNvSpPr/>
          <p:nvPr/>
        </p:nvSpPr>
        <p:spPr>
          <a:xfrm>
            <a:off x="189061" y="6345815"/>
            <a:ext cx="5294013" cy="400110"/>
          </a:xfrm>
          <a:prstGeom prst="rect">
            <a:avLst/>
          </a:prstGeom>
        </p:spPr>
        <p:txBody>
          <a:bodyPr wrap="none">
            <a:spAutoFit/>
          </a:bodyPr>
          <a:lstStyle/>
          <a:p>
            <a:r>
              <a:rPr lang="en-AU" sz="2000" i="1" dirty="0">
                <a:solidFill>
                  <a:schemeClr val="bg1"/>
                </a:solidFill>
              </a:rPr>
              <a:t>Image caption Photo: [image source information]</a:t>
            </a:r>
            <a:endParaRPr lang="en-US" sz="2000" i="1" dirty="0">
              <a:solidFill>
                <a:schemeClr val="bg1"/>
              </a:solidFill>
            </a:endParaRPr>
          </a:p>
        </p:txBody>
      </p:sp>
      <p:sp>
        <p:nvSpPr>
          <p:cNvPr id="12" name="Title 11"/>
          <p:cNvSpPr>
            <a:spLocks noGrp="1"/>
          </p:cNvSpPr>
          <p:nvPr>
            <p:ph type="title"/>
          </p:nvPr>
        </p:nvSpPr>
        <p:spPr/>
        <p:txBody>
          <a:bodyPr/>
          <a:lstStyle/>
          <a:p>
            <a:r>
              <a:rPr lang="en-AU" dirty="0"/>
              <a:t>Topic 2:</a:t>
            </a:r>
          </a:p>
        </p:txBody>
      </p:sp>
      <p:sp>
        <p:nvSpPr>
          <p:cNvPr id="8" name="TextBox 7"/>
          <p:cNvSpPr txBox="1"/>
          <p:nvPr/>
        </p:nvSpPr>
        <p:spPr>
          <a:xfrm>
            <a:off x="3940933" y="259710"/>
            <a:ext cx="7946267"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Engage stakeholders, and support participatory governance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3266" y="1874340"/>
            <a:ext cx="7783864" cy="4520190"/>
          </a:xfrm>
        </p:spPr>
      </p:pic>
      <p:sp>
        <p:nvSpPr>
          <p:cNvPr id="10" name="Rectangle 9">
            <a:extLst>
              <a:ext uri="{FF2B5EF4-FFF2-40B4-BE49-F238E27FC236}">
                <a16:creationId xmlns:a16="http://schemas.microsoft.com/office/drawing/2014/main" id="{FEFFA299-FB8D-704A-A9ED-2454B227DAC1}"/>
              </a:ext>
            </a:extLst>
          </p:cNvPr>
          <p:cNvSpPr/>
          <p:nvPr/>
        </p:nvSpPr>
        <p:spPr>
          <a:xfrm>
            <a:off x="2003266" y="6102142"/>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sp>
        <p:nvSpPr>
          <p:cNvPr id="4" name="Footer Placeholder 3"/>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3" name="Slide Number Placeholder 12"/>
          <p:cNvSpPr>
            <a:spLocks noGrp="1"/>
          </p:cNvSpPr>
          <p:nvPr>
            <p:ph type="sldNum" sz="quarter" idx="4"/>
          </p:nvPr>
        </p:nvSpPr>
        <p:spPr/>
        <p:txBody>
          <a:bodyPr/>
          <a:lstStyle/>
          <a:p>
            <a:fld id="{95741571-E85D-4266-ADAB-4C9BA1847898}" type="slidenum">
              <a:rPr lang="en-AU" smtClean="0"/>
              <a:pPr/>
              <a:t>24</a:t>
            </a:fld>
            <a:r>
              <a:rPr lang="en-AU" dirty="0"/>
              <a:t> of 72</a:t>
            </a:r>
          </a:p>
        </p:txBody>
      </p:sp>
    </p:spTree>
    <p:extLst>
      <p:ext uri="{BB962C8B-B14F-4D97-AF65-F5344CB8AC3E}">
        <p14:creationId xmlns:p14="http://schemas.microsoft.com/office/powerpoint/2010/main" val="7597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4657" y="1877140"/>
            <a:ext cx="9261743" cy="4351338"/>
          </a:xfrm>
        </p:spPr>
        <p:txBody>
          <a:bodyPr>
            <a:normAutofit/>
          </a:bodyPr>
          <a:lstStyle/>
          <a:p>
            <a:pPr marL="0" indent="0">
              <a:buNone/>
            </a:pPr>
            <a:r>
              <a:rPr lang="en-AU" sz="2100" dirty="0"/>
              <a:t>These </a:t>
            </a:r>
            <a:r>
              <a:rPr lang="en-AU" sz="2100" b="1" dirty="0"/>
              <a:t>helpful guidelines</a:t>
            </a:r>
            <a:r>
              <a:rPr lang="en-AU" sz="2100" dirty="0"/>
              <a:t> are freely available online:</a:t>
            </a:r>
          </a:p>
          <a:p>
            <a:pPr lvl="0"/>
            <a:r>
              <a:rPr lang="en-AU" sz="2100" dirty="0"/>
              <a:t>Hanson et al. 2015.</a:t>
            </a:r>
            <a:r>
              <a:rPr lang="en-AU" sz="2100" i="1" dirty="0"/>
              <a:t> The restoration diagnostic.  </a:t>
            </a:r>
            <a:r>
              <a:rPr lang="en-AU" sz="2100" dirty="0"/>
              <a:t>WRI, Washington, DC.</a:t>
            </a:r>
          </a:p>
          <a:p>
            <a:pPr lvl="0"/>
            <a:r>
              <a:rPr lang="en-AU" sz="2100" dirty="0"/>
              <a:t>ITTO. 2020.</a:t>
            </a:r>
            <a:r>
              <a:rPr lang="en-AU" sz="2100" i="1" dirty="0"/>
              <a:t> Guidelines for forest landscape restoration in the tropics</a:t>
            </a:r>
            <a:r>
              <a:rPr lang="en-AU" sz="2100" dirty="0"/>
              <a:t>. Yokohama, Japan.</a:t>
            </a:r>
          </a:p>
          <a:p>
            <a:pPr lvl="0"/>
            <a:r>
              <a:rPr lang="en-AU" sz="2100" dirty="0"/>
              <a:t>Stanturf, J., Mansourian, S. &amp; Kleine, M., eds. 2017. </a:t>
            </a:r>
            <a:r>
              <a:rPr lang="en-AU" sz="2100" i="1" dirty="0"/>
              <a:t>Implementing forest landscape restoration: a practitioner‘s guide</a:t>
            </a:r>
            <a:r>
              <a:rPr lang="en-AU" sz="2100" dirty="0"/>
              <a:t>. IUFRO, Vienna, Austria.</a:t>
            </a:r>
          </a:p>
          <a:p>
            <a:pPr marL="0" indent="0">
              <a:spcBef>
                <a:spcPts val="3000"/>
              </a:spcBef>
              <a:buNone/>
            </a:pPr>
            <a:r>
              <a:rPr lang="en-AU" sz="2100" dirty="0"/>
              <a:t>These </a:t>
            </a:r>
            <a:r>
              <a:rPr lang="en-AU" sz="2100" b="1" dirty="0"/>
              <a:t>interesting</a:t>
            </a:r>
            <a:r>
              <a:rPr lang="en-AU" sz="2100" dirty="0"/>
              <a:t> </a:t>
            </a:r>
            <a:r>
              <a:rPr lang="en-AU" sz="2100" b="1" dirty="0"/>
              <a:t>reports </a:t>
            </a:r>
            <a:r>
              <a:rPr lang="en-AU" sz="2100" dirty="0"/>
              <a:t>are freely available online:</a:t>
            </a:r>
          </a:p>
          <a:p>
            <a:pPr lvl="0"/>
            <a:r>
              <a:rPr lang="en-AU" sz="2100" dirty="0"/>
              <a:t>Evans, K. &amp; Guariguata, M.R. 2019.</a:t>
            </a:r>
            <a:r>
              <a:rPr lang="en-AU" sz="2100" i="1" dirty="0"/>
              <a:t> A diagnostic for collaborative                               monitoring in forest landscape restoration.</a:t>
            </a:r>
            <a:r>
              <a:rPr lang="en-AU" sz="2100" dirty="0"/>
              <a:t> CIFOR, Bogor, Indonesia.</a:t>
            </a:r>
          </a:p>
          <a:p>
            <a:r>
              <a:rPr lang="en-AU" sz="2100" dirty="0"/>
              <a:t>FAO &amp; UNCCD. </a:t>
            </a:r>
            <a:r>
              <a:rPr lang="en-AU" sz="2100" i="1" dirty="0"/>
              <a:t>2015. Sustainable financing for forest and landscape                      restoration</a:t>
            </a:r>
            <a:r>
              <a:rPr lang="en-AU" sz="2100" dirty="0"/>
              <a:t>. Rome. </a:t>
            </a:r>
            <a:endParaRPr lang="en-AU" sz="2100" dirty="0">
              <a:solidFill>
                <a:schemeClr val="accent5">
                  <a:lumMod val="75000"/>
                </a:schemeClr>
              </a:solidFill>
            </a:endParaRP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2:</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sp>
        <p:nvSpPr>
          <p:cNvPr id="7" name="Slide Number Placeholder 6"/>
          <p:cNvSpPr>
            <a:spLocks noGrp="1"/>
          </p:cNvSpPr>
          <p:nvPr>
            <p:ph type="sldNum" sz="quarter" idx="4"/>
          </p:nvPr>
        </p:nvSpPr>
        <p:spPr/>
        <p:txBody>
          <a:bodyPr/>
          <a:lstStyle/>
          <a:p>
            <a:fld id="{95741571-E85D-4266-ADAB-4C9BA1847898}" type="slidenum">
              <a:rPr lang="en-AU" smtClean="0"/>
              <a:pPr/>
              <a:t>25</a:t>
            </a:fld>
            <a:r>
              <a:rPr lang="en-AU" dirty="0"/>
              <a:t> of 72</a:t>
            </a:r>
          </a:p>
        </p:txBody>
      </p:sp>
    </p:spTree>
    <p:extLst>
      <p:ext uri="{BB962C8B-B14F-4D97-AF65-F5344CB8AC3E}">
        <p14:creationId xmlns:p14="http://schemas.microsoft.com/office/powerpoint/2010/main" val="834762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2700" y="1943100"/>
            <a:ext cx="9818889" cy="4285378"/>
          </a:xfrm>
        </p:spPr>
        <p:txBody>
          <a:bodyPr>
            <a:normAutofit/>
          </a:bodyPr>
          <a:lstStyle/>
          <a:p>
            <a:pPr marL="0" indent="0">
              <a:buNone/>
            </a:pPr>
            <a:r>
              <a:rPr lang="en-AU" sz="2100" dirty="0"/>
              <a:t>Watch this </a:t>
            </a:r>
            <a:r>
              <a:rPr lang="en-AU" sz="2100" b="1" dirty="0"/>
              <a:t>8 minute video </a:t>
            </a:r>
            <a:r>
              <a:rPr lang="en-AU" sz="2100" dirty="0"/>
              <a:t>about strengthening the governance of community forests in Java and Nusa Tenggara, Indonesia:</a:t>
            </a:r>
          </a:p>
          <a:p>
            <a:r>
              <a:rPr lang="en-AU" sz="2100" dirty="0">
                <a:hlinkClick r:id="rId3"/>
              </a:rPr>
              <a:t>https://youtu.be/QNV8TfNUHao</a:t>
            </a:r>
            <a:r>
              <a:rPr lang="en-AU" sz="2100" dirty="0"/>
              <a:t> </a:t>
            </a:r>
          </a:p>
        </p:txBody>
      </p:sp>
      <p:sp>
        <p:nvSpPr>
          <p:cNvPr id="10" name="Footer Placeholder 9"/>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1" name="Title 10"/>
          <p:cNvSpPr>
            <a:spLocks noGrp="1"/>
          </p:cNvSpPr>
          <p:nvPr>
            <p:ph type="title"/>
          </p:nvPr>
        </p:nvSpPr>
        <p:spPr/>
        <p:txBody>
          <a:bodyPr/>
          <a:lstStyle/>
          <a:p>
            <a:r>
              <a:rPr lang="en-AU" dirty="0"/>
              <a:t>Topic 2:</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683646"/>
            <a:ext cx="1439646" cy="1445498"/>
          </a:xfrm>
          <a:prstGeom prst="rect">
            <a:avLst/>
          </a:prstGeom>
        </p:spPr>
      </p:pic>
      <p:sp>
        <p:nvSpPr>
          <p:cNvPr id="7" name="Slide Number Placeholder 6"/>
          <p:cNvSpPr>
            <a:spLocks noGrp="1"/>
          </p:cNvSpPr>
          <p:nvPr>
            <p:ph type="sldNum" sz="quarter" idx="4"/>
          </p:nvPr>
        </p:nvSpPr>
        <p:spPr/>
        <p:txBody>
          <a:bodyPr/>
          <a:lstStyle/>
          <a:p>
            <a:fld id="{95741571-E85D-4266-ADAB-4C9BA1847898}" type="slidenum">
              <a:rPr lang="en-AU" smtClean="0"/>
              <a:pPr/>
              <a:t>26</a:t>
            </a:fld>
            <a:r>
              <a:rPr lang="en-AU" dirty="0"/>
              <a:t> of 72</a:t>
            </a:r>
          </a:p>
        </p:txBody>
      </p:sp>
    </p:spTree>
    <p:extLst>
      <p:ext uri="{BB962C8B-B14F-4D97-AF65-F5344CB8AC3E}">
        <p14:creationId xmlns:p14="http://schemas.microsoft.com/office/powerpoint/2010/main" val="2504542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6624" y="1890019"/>
            <a:ext cx="9818576" cy="3455499"/>
          </a:xfrm>
        </p:spPr>
        <p:txBody>
          <a:bodyPr>
            <a:noAutofit/>
          </a:bodyPr>
          <a:lstStyle/>
          <a:p>
            <a:pPr marL="0" indent="0">
              <a:buNone/>
            </a:pPr>
            <a:r>
              <a:rPr lang="en-AU" sz="2100" dirty="0"/>
              <a:t>Each group should </a:t>
            </a:r>
            <a:r>
              <a:rPr lang="en-AU" sz="2100" b="1" dirty="0"/>
              <a:t>discuss</a:t>
            </a:r>
            <a:r>
              <a:rPr lang="en-AU" sz="2100" dirty="0"/>
              <a:t> </a:t>
            </a:r>
            <a:r>
              <a:rPr lang="en-AU" sz="2100" b="1" dirty="0"/>
              <a:t>one of the questions </a:t>
            </a:r>
            <a:r>
              <a:rPr lang="en-AU" sz="2100" dirty="0"/>
              <a:t>below</a:t>
            </a:r>
            <a:r>
              <a:rPr lang="en-AU" sz="2100" b="1" dirty="0"/>
              <a:t> </a:t>
            </a:r>
            <a:r>
              <a:rPr lang="en-AU" sz="2100" dirty="0"/>
              <a:t>with reference to their local context, and then </a:t>
            </a:r>
            <a:r>
              <a:rPr lang="en-AU" sz="2100" b="1" dirty="0"/>
              <a:t>present their findings </a:t>
            </a:r>
            <a:r>
              <a:rPr lang="en-AU" sz="2100" dirty="0"/>
              <a:t>to the class:</a:t>
            </a:r>
          </a:p>
          <a:p>
            <a:pPr marL="457200" lvl="0" indent="-457200">
              <a:buFont typeface="+mj-lt"/>
              <a:buAutoNum type="arabicPeriod"/>
            </a:pPr>
            <a:r>
              <a:rPr lang="en-AU" sz="2100" dirty="0"/>
              <a:t>Why is stakeholder participation and collaboration essential for FLR?</a:t>
            </a:r>
          </a:p>
          <a:p>
            <a:pPr marL="457200" lvl="0" indent="-457200">
              <a:buFont typeface="+mj-lt"/>
              <a:buAutoNum type="arabicPeriod"/>
            </a:pPr>
            <a:r>
              <a:rPr lang="en-AU" sz="2100" dirty="0"/>
              <a:t>How should we decentralize control and engage stakeholders?</a:t>
            </a:r>
          </a:p>
          <a:p>
            <a:pPr marL="457200" lvl="0" indent="-457200">
              <a:buFont typeface="+mj-lt"/>
              <a:buAutoNum type="arabicPeriod"/>
            </a:pPr>
            <a:r>
              <a:rPr lang="en-AU" sz="2100" dirty="0"/>
              <a:t>How should we remove the drivers of degradation, and share the associated costs and benefits?</a:t>
            </a:r>
          </a:p>
          <a:p>
            <a:pPr marL="457200" lvl="0" indent="-457200">
              <a:buFont typeface="+mj-lt"/>
              <a:buAutoNum type="arabicPeriod"/>
            </a:pPr>
            <a:r>
              <a:rPr lang="en-AU" sz="2100" dirty="0"/>
              <a:t>How should we involve stakeholders in FLR planning, monitoring and decision-making? </a:t>
            </a:r>
          </a:p>
          <a:p>
            <a:pPr marL="457200" indent="-457200">
              <a:buFont typeface="+mj-lt"/>
              <a:buAutoNum type="arabicPeriod"/>
            </a:pPr>
            <a:r>
              <a:rPr lang="en-AU" sz="2100" dirty="0"/>
              <a:t>How should we ensure there are always sufficient resources for FLR interventions?</a:t>
            </a:r>
            <a:endParaRPr lang="en-AU" sz="2100" dirty="0">
              <a:solidFill>
                <a:schemeClr val="accent5">
                  <a:lumMod val="75000"/>
                </a:schemeClr>
              </a:solidFill>
            </a:endParaRP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2:</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Small group questions</a:t>
            </a:r>
          </a:p>
        </p:txBody>
      </p:sp>
      <p:sp>
        <p:nvSpPr>
          <p:cNvPr id="6" name="Slide Number Placeholder 5"/>
          <p:cNvSpPr>
            <a:spLocks noGrp="1"/>
          </p:cNvSpPr>
          <p:nvPr>
            <p:ph type="sldNum" sz="quarter" idx="4"/>
          </p:nvPr>
        </p:nvSpPr>
        <p:spPr/>
        <p:txBody>
          <a:bodyPr/>
          <a:lstStyle/>
          <a:p>
            <a:fld id="{95741571-E85D-4266-ADAB-4C9BA1847898}" type="slidenum">
              <a:rPr lang="en-AU" smtClean="0"/>
              <a:pPr/>
              <a:t>27</a:t>
            </a:fld>
            <a:r>
              <a:rPr lang="en-AU" dirty="0"/>
              <a:t> of 72</a:t>
            </a:r>
          </a:p>
        </p:txBody>
      </p:sp>
    </p:spTree>
    <p:extLst>
      <p:ext uri="{BB962C8B-B14F-4D97-AF65-F5344CB8AC3E}">
        <p14:creationId xmlns:p14="http://schemas.microsoft.com/office/powerpoint/2010/main" val="1485151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8100" y="1877140"/>
            <a:ext cx="9793489" cy="3583860"/>
          </a:xfrm>
        </p:spPr>
        <p:txBody>
          <a:bodyPr>
            <a:normAutofit/>
          </a:bodyPr>
          <a:lstStyle/>
          <a:p>
            <a:pPr marL="0" indent="0">
              <a:buNone/>
            </a:pPr>
            <a:r>
              <a:rPr lang="en-AU" sz="2100" dirty="0"/>
              <a:t>Each student should </a:t>
            </a:r>
            <a:r>
              <a:rPr lang="en-AU" sz="2100" b="1" dirty="0"/>
              <a:t>research</a:t>
            </a:r>
            <a:r>
              <a:rPr lang="en-AU" sz="2100" dirty="0"/>
              <a:t> </a:t>
            </a:r>
            <a:r>
              <a:rPr lang="en-AU" sz="2100" b="1" dirty="0"/>
              <a:t>one of the questions </a:t>
            </a:r>
            <a:r>
              <a:rPr lang="en-AU" sz="2100" dirty="0"/>
              <a:t>below</a:t>
            </a:r>
            <a:r>
              <a:rPr lang="en-AU" sz="2100" b="1" dirty="0"/>
              <a:t> </a:t>
            </a:r>
            <a:r>
              <a:rPr lang="en-AU" sz="2100" dirty="0"/>
              <a:t>with reference to local case-studies, and then </a:t>
            </a:r>
            <a:r>
              <a:rPr lang="en-AU" sz="2100" b="1" dirty="0"/>
              <a:t>present their findings </a:t>
            </a:r>
            <a:r>
              <a:rPr lang="en-AU" sz="2100" dirty="0"/>
              <a:t>in a written report.</a:t>
            </a:r>
          </a:p>
          <a:p>
            <a:pPr marL="457200" lvl="0" indent="-457200">
              <a:buFont typeface="+mj-lt"/>
              <a:buAutoNum type="arabicPeriod"/>
            </a:pPr>
            <a:r>
              <a:rPr lang="en-AU" sz="2100" dirty="0"/>
              <a:t>Explain why stakeholder participation and collaboration is essential for FLR.</a:t>
            </a:r>
          </a:p>
          <a:p>
            <a:pPr marL="457200" lvl="0" indent="-457200">
              <a:buFont typeface="+mj-lt"/>
              <a:buAutoNum type="arabicPeriod"/>
            </a:pPr>
            <a:r>
              <a:rPr lang="en-AU" sz="2100" dirty="0"/>
              <a:t>Explain which stakeholder groups should participate in FLR interventions.</a:t>
            </a:r>
          </a:p>
          <a:p>
            <a:pPr marL="457200" indent="-457200">
              <a:buFont typeface="+mj-lt"/>
              <a:buAutoNum type="arabicPeriod"/>
            </a:pPr>
            <a:r>
              <a:rPr lang="en-AU" sz="2100" dirty="0"/>
              <a:t>Explain how FLR balances the diverse requirements, values and perspectives of stakeholders.</a:t>
            </a:r>
            <a:endParaRPr lang="en-AU" sz="2100" dirty="0">
              <a:solidFill>
                <a:schemeClr val="accent5">
                  <a:lumMod val="75000"/>
                </a:schemeClr>
              </a:solidFill>
            </a:endParaRP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8" name="Footer Placeholder 7"/>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2:</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Student assignments</a:t>
            </a:r>
          </a:p>
        </p:txBody>
      </p:sp>
      <p:sp>
        <p:nvSpPr>
          <p:cNvPr id="6" name="Slide Number Placeholder 5"/>
          <p:cNvSpPr>
            <a:spLocks noGrp="1"/>
          </p:cNvSpPr>
          <p:nvPr>
            <p:ph type="sldNum" sz="quarter" idx="4"/>
          </p:nvPr>
        </p:nvSpPr>
        <p:spPr/>
        <p:txBody>
          <a:bodyPr/>
          <a:lstStyle/>
          <a:p>
            <a:fld id="{95741571-E85D-4266-ADAB-4C9BA1847898}" type="slidenum">
              <a:rPr lang="en-AU" smtClean="0"/>
              <a:pPr/>
              <a:t>28</a:t>
            </a:fld>
            <a:r>
              <a:rPr lang="en-AU" dirty="0"/>
              <a:t> of 72</a:t>
            </a:r>
          </a:p>
        </p:txBody>
      </p:sp>
    </p:spTree>
    <p:extLst>
      <p:ext uri="{BB962C8B-B14F-4D97-AF65-F5344CB8AC3E}">
        <p14:creationId xmlns:p14="http://schemas.microsoft.com/office/powerpoint/2010/main" val="577547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940934" y="259710"/>
            <a:ext cx="7946266"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Restore multiple functions for multiple benefits</a:t>
            </a:r>
          </a:p>
        </p:txBody>
      </p:sp>
      <p:grpSp>
        <p:nvGrpSpPr>
          <p:cNvPr id="10" name="Group 9"/>
          <p:cNvGrpSpPr/>
          <p:nvPr/>
        </p:nvGrpSpPr>
        <p:grpSpPr>
          <a:xfrm>
            <a:off x="1345752" y="4143783"/>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By the end of Topic 3, students will be able to describe the conceptual basis for restoring multiple functions for multiple benefits, as well as the 4 essential conditions for a successful FLR project.</a:t>
              </a:r>
              <a:endParaRPr lang="en-US" sz="2100"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3"/>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Class presentation, small group questions and student assignments.</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4"/>
            <a:stretch>
              <a:fillRect/>
            </a:stretch>
          </p:blipFill>
          <p:spPr>
            <a:xfrm>
              <a:off x="1345752" y="2409947"/>
              <a:ext cx="975808" cy="975808"/>
            </a:xfrm>
            <a:prstGeom prst="rect">
              <a:avLst/>
            </a:prstGeom>
          </p:spPr>
        </p:pic>
      </p:grpSp>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9" name="Title 18"/>
          <p:cNvSpPr>
            <a:spLocks noGrp="1"/>
          </p:cNvSpPr>
          <p:nvPr>
            <p:ph type="title"/>
          </p:nvPr>
        </p:nvSpPr>
        <p:spPr/>
        <p:txBody>
          <a:bodyPr/>
          <a:lstStyle/>
          <a:p>
            <a:r>
              <a:rPr lang="en-AU" dirty="0"/>
              <a:t>Topic 3:</a:t>
            </a:r>
          </a:p>
        </p:txBody>
      </p:sp>
      <p:sp>
        <p:nvSpPr>
          <p:cNvPr id="5" name="Slide Number Placeholder 4"/>
          <p:cNvSpPr>
            <a:spLocks noGrp="1"/>
          </p:cNvSpPr>
          <p:nvPr>
            <p:ph type="sldNum" sz="quarter" idx="4"/>
          </p:nvPr>
        </p:nvSpPr>
        <p:spPr/>
        <p:txBody>
          <a:bodyPr/>
          <a:lstStyle/>
          <a:p>
            <a:fld id="{95741571-E85D-4266-ADAB-4C9BA1847898}" type="slidenum">
              <a:rPr lang="en-AU" smtClean="0"/>
              <a:pPr/>
              <a:t>29</a:t>
            </a:fld>
            <a:r>
              <a:rPr lang="en-AU" dirty="0"/>
              <a:t> of 72</a:t>
            </a:r>
          </a:p>
        </p:txBody>
      </p:sp>
      <p:pic>
        <p:nvPicPr>
          <p:cNvPr id="18" name="Picture 17">
            <a:extLst>
              <a:ext uri="{FF2B5EF4-FFF2-40B4-BE49-F238E27FC236}">
                <a16:creationId xmlns:a16="http://schemas.microsoft.com/office/drawing/2014/main" id="{5C90B731-DB81-7A4B-BBD2-5E58685A5D33}"/>
              </a:ext>
            </a:extLst>
          </p:cNvPr>
          <p:cNvPicPr>
            <a:picLocks noChangeAspect="1"/>
          </p:cNvPicPr>
          <p:nvPr/>
        </p:nvPicPr>
        <p:blipFill>
          <a:blip r:embed="rId5"/>
          <a:srcRect/>
          <a:stretch/>
        </p:blipFill>
        <p:spPr>
          <a:xfrm>
            <a:off x="1162050" y="3751988"/>
            <a:ext cx="9867900" cy="152400"/>
          </a:xfrm>
          <a:prstGeom prst="rect">
            <a:avLst/>
          </a:prstGeom>
        </p:spPr>
      </p:pic>
    </p:spTree>
    <p:extLst>
      <p:ext uri="{BB962C8B-B14F-4D97-AF65-F5344CB8AC3E}">
        <p14:creationId xmlns:p14="http://schemas.microsoft.com/office/powerpoint/2010/main" val="2446817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7598" y="1858567"/>
            <a:ext cx="9786870" cy="4351338"/>
          </a:xfrm>
        </p:spPr>
        <p:txBody>
          <a:bodyPr>
            <a:normAutofit/>
          </a:bodyPr>
          <a:lstStyle/>
          <a:p>
            <a:r>
              <a:rPr lang="en-AU" sz="2200" dirty="0">
                <a:solidFill>
                  <a:schemeClr val="accent5">
                    <a:lumMod val="75000"/>
                  </a:schemeClr>
                </a:solidFill>
              </a:rPr>
              <a:t>Overview </a:t>
            </a:r>
          </a:p>
          <a:p>
            <a:r>
              <a:rPr lang="en-AU" sz="2200" dirty="0">
                <a:solidFill>
                  <a:schemeClr val="accent5">
                    <a:lumMod val="75000"/>
                  </a:schemeClr>
                </a:solidFill>
              </a:rPr>
              <a:t>TOPIC 1:	Focus on landscapes.</a:t>
            </a:r>
          </a:p>
          <a:p>
            <a:r>
              <a:rPr lang="en-AU" sz="2200" dirty="0">
                <a:solidFill>
                  <a:schemeClr val="accent5">
                    <a:lumMod val="75000"/>
                  </a:schemeClr>
                </a:solidFill>
              </a:rPr>
              <a:t>TOPIC 2:	Engage stakeholders, and support participatory governance.</a:t>
            </a:r>
          </a:p>
          <a:p>
            <a:r>
              <a:rPr lang="en-AU" sz="2200" dirty="0">
                <a:solidFill>
                  <a:schemeClr val="accent5">
                    <a:lumMod val="75000"/>
                  </a:schemeClr>
                </a:solidFill>
              </a:rPr>
              <a:t>TOPIC 3:	Restore multiple functions for multiple benefits.</a:t>
            </a:r>
          </a:p>
          <a:p>
            <a:r>
              <a:rPr lang="en-AU" sz="2200" dirty="0">
                <a:solidFill>
                  <a:schemeClr val="accent5">
                    <a:lumMod val="75000"/>
                  </a:schemeClr>
                </a:solidFill>
              </a:rPr>
              <a:t>TOPIC 4:	Maintain and enhance natural forest ecosystems within landscapes.</a:t>
            </a:r>
          </a:p>
          <a:p>
            <a:r>
              <a:rPr lang="en-AU" sz="2200" dirty="0">
                <a:solidFill>
                  <a:schemeClr val="accent5">
                    <a:lumMod val="75000"/>
                  </a:schemeClr>
                </a:solidFill>
              </a:rPr>
              <a:t>TOPIC 5:	Tailor to the local context using a variety of approaches.</a:t>
            </a:r>
          </a:p>
          <a:p>
            <a:r>
              <a:rPr lang="en-AU" sz="2200" dirty="0">
                <a:solidFill>
                  <a:schemeClr val="accent5">
                    <a:lumMod val="75000"/>
                  </a:schemeClr>
                </a:solidFill>
              </a:rPr>
              <a:t>TOPIC 6:	Manage adaptively for long-term resilience</a:t>
            </a:r>
          </a:p>
          <a:p>
            <a:r>
              <a:rPr lang="en-AU" sz="2200" dirty="0">
                <a:solidFill>
                  <a:schemeClr val="accent5">
                    <a:lumMod val="75000"/>
                  </a:schemeClr>
                </a:solidFill>
              </a:rPr>
              <a:t>Summary</a:t>
            </a:r>
          </a:p>
          <a:p>
            <a:r>
              <a:rPr lang="en-AU" sz="2200" dirty="0">
                <a:solidFill>
                  <a:schemeClr val="accent5">
                    <a:lumMod val="75000"/>
                  </a:schemeClr>
                </a:solidFill>
              </a:rPr>
              <a:t>Credits</a:t>
            </a:r>
          </a:p>
          <a:p>
            <a:endParaRPr lang="en-AU" dirty="0">
              <a:solidFill>
                <a:schemeClr val="accent5">
                  <a:lumMod val="75000"/>
                </a:schemeClr>
              </a:solidFill>
            </a:endParaRPr>
          </a:p>
        </p:txBody>
      </p:sp>
      <p:sp>
        <p:nvSpPr>
          <p:cNvPr id="8" name="Footer Placeholder 7"/>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Module 1:</a:t>
            </a:r>
          </a:p>
        </p:txBody>
      </p:sp>
      <p:sp>
        <p:nvSpPr>
          <p:cNvPr id="12" name="TextBox 11"/>
          <p:cNvSpPr txBox="1"/>
          <p:nvPr/>
        </p:nvSpPr>
        <p:spPr>
          <a:xfrm>
            <a:off x="3940935" y="259710"/>
            <a:ext cx="3374265"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Outline</a:t>
            </a:r>
          </a:p>
        </p:txBody>
      </p:sp>
      <p:sp>
        <p:nvSpPr>
          <p:cNvPr id="6" name="Slide Number Placeholder 5"/>
          <p:cNvSpPr>
            <a:spLocks noGrp="1"/>
          </p:cNvSpPr>
          <p:nvPr>
            <p:ph type="sldNum" sz="quarter" idx="4"/>
          </p:nvPr>
        </p:nvSpPr>
        <p:spPr/>
        <p:txBody>
          <a:bodyPr/>
          <a:lstStyle/>
          <a:p>
            <a:fld id="{95741571-E85D-4266-ADAB-4C9BA1847898}" type="slidenum">
              <a:rPr lang="en-AU" smtClean="0"/>
              <a:pPr/>
              <a:t>3</a:t>
            </a:fld>
            <a:r>
              <a:rPr lang="en-AU" dirty="0"/>
              <a:t> of 72</a:t>
            </a:r>
          </a:p>
        </p:txBody>
      </p:sp>
      <p:pic>
        <p:nvPicPr>
          <p:cNvPr id="13" name="Picture 12" descr="Icon&#10;&#10;Description automatically generated">
            <a:extLst>
              <a:ext uri="{FF2B5EF4-FFF2-40B4-BE49-F238E27FC236}">
                <a16:creationId xmlns:a16="http://schemas.microsoft.com/office/drawing/2014/main" id="{55428A53-8153-514B-BBAB-31CC5B5554E8}"/>
              </a:ext>
            </a:extLst>
          </p:cNvPr>
          <p:cNvPicPr>
            <a:picLocks noChangeAspect="1"/>
          </p:cNvPicPr>
          <p:nvPr/>
        </p:nvPicPr>
        <p:blipFill>
          <a:blip r:embed="rId3"/>
          <a:stretch>
            <a:fillRect/>
          </a:stretch>
        </p:blipFill>
        <p:spPr>
          <a:xfrm>
            <a:off x="8831532" y="4295352"/>
            <a:ext cx="2455447" cy="2455447"/>
          </a:xfrm>
          <a:prstGeom prst="rect">
            <a:avLst/>
          </a:prstGeom>
        </p:spPr>
      </p:pic>
    </p:spTree>
    <p:extLst>
      <p:ext uri="{BB962C8B-B14F-4D97-AF65-F5344CB8AC3E}">
        <p14:creationId xmlns:p14="http://schemas.microsoft.com/office/powerpoint/2010/main" val="3183033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3:</a:t>
            </a:r>
          </a:p>
        </p:txBody>
      </p:sp>
      <p:sp>
        <p:nvSpPr>
          <p:cNvPr id="9" name="TextBox 8"/>
          <p:cNvSpPr txBox="1"/>
          <p:nvPr/>
        </p:nvSpPr>
        <p:spPr>
          <a:xfrm>
            <a:off x="3940934" y="259710"/>
            <a:ext cx="7946266"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Restore multiple functions for multiple benefits</a:t>
            </a:r>
          </a:p>
        </p:txBody>
      </p:sp>
      <p:sp>
        <p:nvSpPr>
          <p:cNvPr id="2" name="Content Placeholder 1"/>
          <p:cNvSpPr>
            <a:spLocks noGrp="1"/>
          </p:cNvSpPr>
          <p:nvPr>
            <p:ph idx="1"/>
          </p:nvPr>
        </p:nvSpPr>
        <p:spPr>
          <a:xfrm>
            <a:off x="703507" y="2395333"/>
            <a:ext cx="5405193" cy="3395053"/>
          </a:xfrm>
        </p:spPr>
        <p:txBody>
          <a:bodyPr>
            <a:normAutofit fontScale="85000" lnSpcReduction="20000"/>
          </a:bodyPr>
          <a:lstStyle/>
          <a:p>
            <a:pPr marL="0" indent="0">
              <a:buNone/>
            </a:pPr>
            <a:r>
              <a:rPr lang="en-AU" sz="2700" b="1" dirty="0"/>
              <a:t>WHY should we focus on multiple outcomes?</a:t>
            </a:r>
          </a:p>
          <a:p>
            <a:pPr marL="0" indent="0">
              <a:buNone/>
            </a:pPr>
            <a:r>
              <a:rPr lang="en-AU" sz="2500" dirty="0"/>
              <a:t>A multi-purpose approach allows us to:</a:t>
            </a:r>
          </a:p>
          <a:p>
            <a:pPr lvl="0"/>
            <a:r>
              <a:rPr lang="en-AU" sz="2500" b="1" dirty="0"/>
              <a:t>Maximise the multi-purpose role of forests </a:t>
            </a:r>
            <a:r>
              <a:rPr lang="en-AU" sz="2500" dirty="0"/>
              <a:t>including restore soil fertility, increase carbon storage, reduce soil erosion, and generate forest products.</a:t>
            </a:r>
          </a:p>
          <a:p>
            <a:pPr lvl="0"/>
            <a:r>
              <a:rPr lang="en-AU" sz="2500" b="1" dirty="0"/>
              <a:t>Develop forest management strategies</a:t>
            </a:r>
            <a:r>
              <a:rPr lang="en-AU" sz="2500" dirty="0"/>
              <a:t> that deliver multiple benefits, such as create jobs, diversify livelihoods, and provide recreational areas.</a:t>
            </a:r>
          </a:p>
          <a:p>
            <a:pPr marL="0" lvl="0" indent="0">
              <a:buNone/>
            </a:pPr>
            <a:r>
              <a:rPr lang="en-AU" sz="1500" i="1" dirty="0"/>
              <a:t>Source: ITTO (2020)</a:t>
            </a:r>
          </a:p>
        </p:txBody>
      </p:sp>
      <p:grpSp>
        <p:nvGrpSpPr>
          <p:cNvPr id="5" name="Group 4"/>
          <p:cNvGrpSpPr/>
          <p:nvPr/>
        </p:nvGrpSpPr>
        <p:grpSpPr>
          <a:xfrm>
            <a:off x="6381214" y="1851391"/>
            <a:ext cx="4569306" cy="4583220"/>
            <a:chOff x="6381214" y="1851391"/>
            <a:chExt cx="4569306" cy="458322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073" y="1851391"/>
              <a:ext cx="4472447" cy="4268811"/>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6381214" y="6142223"/>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30</a:t>
            </a:fld>
            <a:r>
              <a:rPr lang="en-AU" dirty="0"/>
              <a:t> of 72</a:t>
            </a:r>
          </a:p>
        </p:txBody>
      </p:sp>
    </p:spTree>
    <p:extLst>
      <p:ext uri="{BB962C8B-B14F-4D97-AF65-F5344CB8AC3E}">
        <p14:creationId xmlns:p14="http://schemas.microsoft.com/office/powerpoint/2010/main" val="3132347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3:</a:t>
            </a:r>
          </a:p>
        </p:txBody>
      </p:sp>
      <p:sp>
        <p:nvSpPr>
          <p:cNvPr id="9" name="TextBox 8"/>
          <p:cNvSpPr txBox="1"/>
          <p:nvPr/>
        </p:nvSpPr>
        <p:spPr>
          <a:xfrm>
            <a:off x="3940934" y="259710"/>
            <a:ext cx="7946266"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Restore multiple functions for multiple benefits</a:t>
            </a:r>
          </a:p>
        </p:txBody>
      </p:sp>
      <p:sp>
        <p:nvSpPr>
          <p:cNvPr id="2" name="Content Placeholder 1"/>
          <p:cNvSpPr>
            <a:spLocks noGrp="1"/>
          </p:cNvSpPr>
          <p:nvPr>
            <p:ph idx="1"/>
          </p:nvPr>
        </p:nvSpPr>
        <p:spPr>
          <a:xfrm>
            <a:off x="637042" y="1968154"/>
            <a:ext cx="5947681" cy="4574460"/>
          </a:xfrm>
        </p:spPr>
        <p:txBody>
          <a:bodyPr>
            <a:normAutofit fontScale="85000" lnSpcReduction="20000"/>
          </a:bodyPr>
          <a:lstStyle/>
          <a:p>
            <a:pPr marL="0" indent="0">
              <a:buNone/>
            </a:pPr>
            <a:r>
              <a:rPr lang="en-AU" sz="2700" b="1" dirty="0"/>
              <a:t>HOW should we focus on multiple outcomes?</a:t>
            </a:r>
          </a:p>
          <a:p>
            <a:pPr marL="0" indent="0">
              <a:buNone/>
            </a:pPr>
            <a:r>
              <a:rPr lang="en-AU" sz="2500" b="1" dirty="0"/>
              <a:t>GE13:</a:t>
            </a:r>
            <a:r>
              <a:rPr lang="en-AU" sz="2500" dirty="0"/>
              <a:t> We should generate multiple functions and benefits through:</a:t>
            </a:r>
          </a:p>
          <a:p>
            <a:pPr lvl="0"/>
            <a:r>
              <a:rPr lang="en-AU" sz="2500" b="1" dirty="0"/>
              <a:t>Visioning:</a:t>
            </a:r>
            <a:r>
              <a:rPr lang="en-AU" sz="2500" dirty="0"/>
              <a:t> Identify high-value forest products and estimate their future potential.</a:t>
            </a:r>
          </a:p>
          <a:p>
            <a:pPr lvl="0"/>
            <a:r>
              <a:rPr lang="en-AU" sz="2500" b="1" dirty="0"/>
              <a:t>Conceptualising:</a:t>
            </a:r>
            <a:r>
              <a:rPr lang="en-AU" sz="2500" dirty="0"/>
              <a:t> Develop feasible strategies with stakeholders for generating multiple benefits from forest products and services.</a:t>
            </a:r>
          </a:p>
          <a:p>
            <a:pPr lvl="0"/>
            <a:r>
              <a:rPr lang="en-AU" sz="2500" b="1" dirty="0"/>
              <a:t>Implementing:</a:t>
            </a:r>
            <a:r>
              <a:rPr lang="en-AU" sz="2500" dirty="0"/>
              <a:t> Provide information about forests and trees, and promote their value at all levels of society.</a:t>
            </a:r>
          </a:p>
          <a:p>
            <a:pPr lvl="0"/>
            <a:r>
              <a:rPr lang="en-AU" sz="2500" b="1" dirty="0"/>
              <a:t>Sustaining:</a:t>
            </a:r>
            <a:r>
              <a:rPr lang="en-AU" sz="2500" dirty="0"/>
              <a:t> Provide incentives for farmers to diversify their agricultural production systems with multi-purpose tree species.</a:t>
            </a:r>
          </a:p>
          <a:p>
            <a:pPr marL="0" lvl="0" indent="0">
              <a:buNone/>
            </a:pPr>
            <a:r>
              <a:rPr lang="en-AU" sz="1500" i="1" dirty="0"/>
              <a:t>Source: ITTO (2020)</a:t>
            </a:r>
          </a:p>
        </p:txBody>
      </p:sp>
      <p:grpSp>
        <p:nvGrpSpPr>
          <p:cNvPr id="4" name="Group 3"/>
          <p:cNvGrpSpPr/>
          <p:nvPr/>
        </p:nvGrpSpPr>
        <p:grpSpPr>
          <a:xfrm>
            <a:off x="6493782" y="1968154"/>
            <a:ext cx="5248848" cy="4389134"/>
            <a:chOff x="6493782" y="1968154"/>
            <a:chExt cx="5248848" cy="438913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723" y="1968154"/>
              <a:ext cx="5157907" cy="4083612"/>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6493782" y="6064900"/>
              <a:ext cx="2486837" cy="292388"/>
            </a:xfrm>
            <a:prstGeom prst="rect">
              <a:avLst/>
            </a:prstGeom>
          </p:spPr>
          <p:txBody>
            <a:bodyPr wrap="square">
              <a:spAutoFit/>
            </a:bodyPr>
            <a:lstStyle/>
            <a:p>
              <a:r>
                <a:rPr lang="en-AU" sz="1300" i="1" dirty="0">
                  <a:solidFill>
                    <a:schemeClr val="accent5">
                      <a:lumMod val="75000"/>
                    </a:schemeClr>
                  </a:solidFill>
                </a:rPr>
                <a:t>Source: IUCN. 2018. </a:t>
              </a:r>
              <a:endParaRPr lang="en-US" sz="1300" i="1" dirty="0">
                <a:solidFill>
                  <a:schemeClr val="accent5">
                    <a:lumMod val="75000"/>
                  </a:schemeClr>
                </a:solidFill>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31</a:t>
            </a:fld>
            <a:r>
              <a:rPr lang="en-AU" dirty="0"/>
              <a:t> of 72</a:t>
            </a:r>
          </a:p>
        </p:txBody>
      </p:sp>
    </p:spTree>
    <p:extLst>
      <p:ext uri="{BB962C8B-B14F-4D97-AF65-F5344CB8AC3E}">
        <p14:creationId xmlns:p14="http://schemas.microsoft.com/office/powerpoint/2010/main" val="230321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3:</a:t>
            </a:r>
          </a:p>
        </p:txBody>
      </p:sp>
      <p:sp>
        <p:nvSpPr>
          <p:cNvPr id="9" name="TextBox 8"/>
          <p:cNvSpPr txBox="1"/>
          <p:nvPr/>
        </p:nvSpPr>
        <p:spPr>
          <a:xfrm>
            <a:off x="3940934" y="259710"/>
            <a:ext cx="7946266"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Restore multiple functions for multiple benefits</a:t>
            </a:r>
          </a:p>
        </p:txBody>
      </p:sp>
      <p:sp>
        <p:nvSpPr>
          <p:cNvPr id="2" name="Content Placeholder 1"/>
          <p:cNvSpPr>
            <a:spLocks noGrp="1"/>
          </p:cNvSpPr>
          <p:nvPr>
            <p:ph idx="1"/>
          </p:nvPr>
        </p:nvSpPr>
        <p:spPr>
          <a:xfrm>
            <a:off x="596189" y="1934632"/>
            <a:ext cx="5224021" cy="4480148"/>
          </a:xfrm>
        </p:spPr>
        <p:txBody>
          <a:bodyPr>
            <a:normAutofit fontScale="25000" lnSpcReduction="20000"/>
          </a:bodyPr>
          <a:lstStyle/>
          <a:p>
            <a:pPr marL="0" indent="0">
              <a:buNone/>
            </a:pPr>
            <a:r>
              <a:rPr lang="en-AU" sz="9200" b="1" dirty="0"/>
              <a:t>HOW should we focus on multiple outcomes?</a:t>
            </a:r>
          </a:p>
          <a:p>
            <a:pPr marL="0" indent="0">
              <a:buNone/>
            </a:pPr>
            <a:r>
              <a:rPr lang="en-AU" sz="8400" b="1" dirty="0"/>
              <a:t>GE14:</a:t>
            </a:r>
            <a:r>
              <a:rPr lang="en-AU" sz="8400" dirty="0"/>
              <a:t> We should conserve biodiversity, and restore ecological functions through:</a:t>
            </a:r>
          </a:p>
          <a:p>
            <a:pPr lvl="0"/>
            <a:r>
              <a:rPr lang="en-AU" sz="8400" b="1" dirty="0"/>
              <a:t>Visioning:</a:t>
            </a:r>
            <a:r>
              <a:rPr lang="en-AU" sz="8400" dirty="0"/>
              <a:t> Prioritise the restoration of degraded natural forests </a:t>
            </a:r>
          </a:p>
          <a:p>
            <a:pPr lvl="0"/>
            <a:r>
              <a:rPr lang="en-AU" sz="8400" b="1" dirty="0"/>
              <a:t>Conceptualising:</a:t>
            </a:r>
            <a:r>
              <a:rPr lang="en-AU" sz="8400" dirty="0"/>
              <a:t> Design FLR interventions that focus on the restoration of ecological functions.</a:t>
            </a:r>
          </a:p>
          <a:p>
            <a:pPr lvl="0"/>
            <a:r>
              <a:rPr lang="en-AU" sz="8400" b="1" dirty="0"/>
              <a:t>Implementing:</a:t>
            </a:r>
            <a:r>
              <a:rPr lang="en-AU" sz="8400" dirty="0"/>
              <a:t> Develop FLR strategies that improve conservation planning and impact monitoring in critical areas.</a:t>
            </a:r>
          </a:p>
          <a:p>
            <a:pPr lvl="0"/>
            <a:r>
              <a:rPr lang="en-AU" sz="8400" b="1" dirty="0"/>
              <a:t>Sustaining:</a:t>
            </a:r>
            <a:r>
              <a:rPr lang="en-AU" sz="8400" dirty="0"/>
              <a:t> Provide incentives for diversified agricultural practices that deliver multiple products and ecological services.</a:t>
            </a:r>
          </a:p>
          <a:p>
            <a:pPr marL="0" lvl="0" indent="0">
              <a:buNone/>
            </a:pPr>
            <a:r>
              <a:rPr lang="en-AU" sz="4800" i="1" dirty="0"/>
              <a:t>Source: ITTO (2020)</a:t>
            </a:r>
          </a:p>
        </p:txBody>
      </p:sp>
      <p:grpSp>
        <p:nvGrpSpPr>
          <p:cNvPr id="4" name="Group 3"/>
          <p:cNvGrpSpPr/>
          <p:nvPr/>
        </p:nvGrpSpPr>
        <p:grpSpPr>
          <a:xfrm>
            <a:off x="6009897" y="1934632"/>
            <a:ext cx="5631310" cy="4011872"/>
            <a:chOff x="6009897" y="1934632"/>
            <a:chExt cx="5631310" cy="401187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059"/>
            <a:stretch/>
          </p:blipFill>
          <p:spPr>
            <a:xfrm>
              <a:off x="6009897" y="1934632"/>
              <a:ext cx="5631310" cy="4011872"/>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6123296" y="4876226"/>
              <a:ext cx="5404513" cy="984885"/>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SUSTAINING:</a:t>
              </a:r>
              <a:r>
                <a:rPr lang="en-AU" sz="2000" dirty="0">
                  <a:solidFill>
                    <a:schemeClr val="bg1"/>
                  </a:solidFill>
                  <a:effectLst>
                    <a:outerShdw blurRad="38100" dist="38100" dir="2700000" algn="tl">
                      <a:srgbClr val="000000">
                        <a:alpha val="43137"/>
                      </a:srgbClr>
                    </a:outerShdw>
                  </a:effectLst>
                </a:rPr>
                <a:t> A healthy forest landscape in the Alto Vale do Itajaí region, Brazil.</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29/3 2020. Photo:</a:t>
              </a:r>
              <a:r>
                <a:rPr lang="en-AU" sz="1300" i="1" dirty="0">
                  <a:solidFill>
                    <a:srgbClr val="FFFF00"/>
                  </a:solidFill>
                  <a:effectLst>
                    <a:outerShdw blurRad="38100" dist="38100" dir="2700000" algn="tl">
                      <a:srgbClr val="000000">
                        <a:alpha val="43137"/>
                      </a:srgbClr>
                    </a:outerShdw>
                  </a:effectLst>
                </a:rPr>
                <a:t> </a:t>
              </a:r>
              <a:r>
                <a:rPr lang="en-AU" sz="1300" i="1" dirty="0">
                  <a:solidFill>
                    <a:schemeClr val="bg1"/>
                  </a:solidFill>
                  <a:effectLst>
                    <a:outerShdw blurRad="38100" dist="38100" dir="2700000" algn="tl">
                      <a:srgbClr val="000000">
                        <a:alpha val="43137"/>
                      </a:srgbClr>
                    </a:outerShdw>
                  </a:effectLst>
                </a:rPr>
                <a:t>© Wigold Schaffer. </a:t>
              </a:r>
              <a:endParaRPr lang="en-US" sz="1300" i="1" dirty="0">
                <a:solidFill>
                  <a:schemeClr val="bg1"/>
                </a:solidFill>
                <a:effectLst>
                  <a:outerShdw blurRad="38100" dist="38100" dir="2700000" algn="tl">
                    <a:srgbClr val="000000">
                      <a:alpha val="43137"/>
                    </a:srgbClr>
                  </a:outerShdw>
                </a:effectLst>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32</a:t>
            </a:fld>
            <a:r>
              <a:rPr lang="en-AU" dirty="0"/>
              <a:t> of 72</a:t>
            </a:r>
          </a:p>
        </p:txBody>
      </p:sp>
    </p:spTree>
    <p:extLst>
      <p:ext uri="{BB962C8B-B14F-4D97-AF65-F5344CB8AC3E}">
        <p14:creationId xmlns:p14="http://schemas.microsoft.com/office/powerpoint/2010/main" val="4227023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40934" y="259710"/>
            <a:ext cx="7946266"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Restore multiple functions for multiple benefits</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3:</a:t>
            </a:r>
          </a:p>
        </p:txBody>
      </p:sp>
      <p:sp>
        <p:nvSpPr>
          <p:cNvPr id="2" name="Content Placeholder 1"/>
          <p:cNvSpPr>
            <a:spLocks noGrp="1"/>
          </p:cNvSpPr>
          <p:nvPr>
            <p:ph idx="1"/>
          </p:nvPr>
        </p:nvSpPr>
        <p:spPr>
          <a:xfrm>
            <a:off x="593451" y="1876202"/>
            <a:ext cx="5692822" cy="4480148"/>
          </a:xfrm>
        </p:spPr>
        <p:txBody>
          <a:bodyPr>
            <a:normAutofit lnSpcReduction="10000"/>
          </a:bodyPr>
          <a:lstStyle/>
          <a:p>
            <a:pPr marL="0" indent="0">
              <a:buNone/>
            </a:pPr>
            <a:r>
              <a:rPr lang="en-AU" sz="2300" b="1" dirty="0"/>
              <a:t>HOW should we focus on multiple outcomes?</a:t>
            </a:r>
          </a:p>
          <a:p>
            <a:pPr marL="0" indent="0">
              <a:buNone/>
            </a:pPr>
            <a:r>
              <a:rPr lang="en-AU" sz="2100" b="1" dirty="0"/>
              <a:t>GE15:</a:t>
            </a:r>
            <a:r>
              <a:rPr lang="en-AU" sz="2100" dirty="0"/>
              <a:t> We should improve livelihoods through:</a:t>
            </a:r>
          </a:p>
          <a:p>
            <a:pPr lvl="0"/>
            <a:r>
              <a:rPr lang="en-AU" sz="2100" b="1" dirty="0"/>
              <a:t>Visioning:</a:t>
            </a:r>
            <a:r>
              <a:rPr lang="en-AU" sz="2100" dirty="0"/>
              <a:t> Determine and prioritise feasible strategies for improving livelihoods.</a:t>
            </a:r>
          </a:p>
          <a:p>
            <a:pPr lvl="0"/>
            <a:r>
              <a:rPr lang="en-AU" sz="2100" b="1" dirty="0"/>
              <a:t>Conceptualising:</a:t>
            </a:r>
            <a:r>
              <a:rPr lang="en-AU" sz="2100" dirty="0"/>
              <a:t> Design FLR interventions that have the potential to meet local needs.</a:t>
            </a:r>
          </a:p>
          <a:p>
            <a:pPr lvl="0"/>
            <a:r>
              <a:rPr lang="en-AU" sz="2100" b="1" dirty="0"/>
              <a:t>Implementing:</a:t>
            </a:r>
            <a:r>
              <a:rPr lang="en-AU" sz="2100" dirty="0"/>
              <a:t> Engage stakeholders in FLR interventions through incentive mechanisms, capacity building programs and institutional development.</a:t>
            </a:r>
          </a:p>
          <a:p>
            <a:pPr lvl="0"/>
            <a:r>
              <a:rPr lang="en-AU" sz="2100" b="1" dirty="0"/>
              <a:t>Sustaining:</a:t>
            </a:r>
            <a:r>
              <a:rPr lang="en-AU" sz="2100" dirty="0"/>
              <a:t> Diversify FLR strategies for improving livelihoods and long-term resource security. </a:t>
            </a:r>
          </a:p>
          <a:p>
            <a:pPr marL="0" lvl="0" indent="0">
              <a:buNone/>
            </a:pPr>
            <a:r>
              <a:rPr lang="en-AU" sz="1300" i="1" dirty="0"/>
              <a:t>Source: ITTO (2020)</a:t>
            </a:r>
          </a:p>
        </p:txBody>
      </p:sp>
      <p:grpSp>
        <p:nvGrpSpPr>
          <p:cNvPr id="4" name="Group 3"/>
          <p:cNvGrpSpPr/>
          <p:nvPr/>
        </p:nvGrpSpPr>
        <p:grpSpPr>
          <a:xfrm>
            <a:off x="6509114" y="2003863"/>
            <a:ext cx="5033190" cy="4255277"/>
            <a:chOff x="6553760" y="1919448"/>
            <a:chExt cx="5033190" cy="425527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1313"/>
            <a:stretch/>
          </p:blipFill>
          <p:spPr>
            <a:xfrm>
              <a:off x="6553760" y="1919448"/>
              <a:ext cx="5033190" cy="4072715"/>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6607140" y="4451176"/>
              <a:ext cx="4979810" cy="1723549"/>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IMPLEMENTING:</a:t>
              </a:r>
              <a:r>
                <a:rPr lang="en-AU" sz="2000" dirty="0">
                  <a:solidFill>
                    <a:schemeClr val="bg1"/>
                  </a:solidFill>
                  <a:effectLst>
                    <a:outerShdw blurRad="38100" dist="38100" dir="2700000" algn="tl">
                      <a:srgbClr val="000000">
                        <a:alpha val="43137"/>
                      </a:srgbClr>
                    </a:outerShdw>
                  </a:effectLst>
                </a:rPr>
                <a:t> Villagers restoring highly fragmented and degraded forest landscape in Nongbua, Lao People’s Democratic Republic.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29/3 2020. </a:t>
              </a:r>
              <a:r>
                <a:rPr lang="en-AU" sz="1400" i="1" dirty="0">
                  <a:solidFill>
                    <a:schemeClr val="bg1"/>
                  </a:solidFill>
                  <a:effectLst>
                    <a:outerShdw blurRad="38100" dist="38100" dir="2700000" algn="tl">
                      <a:srgbClr val="000000">
                        <a:alpha val="43137"/>
                      </a:srgbClr>
                    </a:outerShdw>
                  </a:effectLst>
                </a:rPr>
                <a:t>Photo: Asian Forest Cooperation Organization.</a:t>
              </a:r>
            </a:p>
            <a:p>
              <a:r>
                <a:rPr lang="en-AU" sz="1300" i="1" dirty="0">
                  <a:solidFill>
                    <a:schemeClr val="bg1"/>
                  </a:solidFill>
                  <a:effectLst>
                    <a:outerShdw blurRad="38100" dist="38100" dir="2700000" algn="tl">
                      <a:srgbClr val="000000">
                        <a:alpha val="43137"/>
                      </a:srgbClr>
                    </a:outerShdw>
                  </a:effectLst>
                </a:rPr>
                <a:t>. </a:t>
              </a:r>
              <a:endParaRPr lang="en-US" sz="1300" i="1" dirty="0">
                <a:solidFill>
                  <a:schemeClr val="bg1"/>
                </a:solidFill>
                <a:effectLst>
                  <a:outerShdw blurRad="38100" dist="38100" dir="2700000" algn="tl">
                    <a:srgbClr val="000000">
                      <a:alpha val="43137"/>
                    </a:srgbClr>
                  </a:outerShdw>
                </a:effectLst>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33</a:t>
            </a:fld>
            <a:r>
              <a:rPr lang="en-AU" dirty="0"/>
              <a:t> of 72</a:t>
            </a:r>
          </a:p>
        </p:txBody>
      </p:sp>
    </p:spTree>
    <p:extLst>
      <p:ext uri="{BB962C8B-B14F-4D97-AF65-F5344CB8AC3E}">
        <p14:creationId xmlns:p14="http://schemas.microsoft.com/office/powerpoint/2010/main" val="1171434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3:</a:t>
            </a:r>
          </a:p>
        </p:txBody>
      </p:sp>
      <p:sp>
        <p:nvSpPr>
          <p:cNvPr id="2" name="Content Placeholder 1"/>
          <p:cNvSpPr>
            <a:spLocks noGrp="1"/>
          </p:cNvSpPr>
          <p:nvPr>
            <p:ph idx="1"/>
          </p:nvPr>
        </p:nvSpPr>
        <p:spPr>
          <a:xfrm>
            <a:off x="650601" y="1876010"/>
            <a:ext cx="6848535" cy="4351338"/>
          </a:xfrm>
        </p:spPr>
        <p:txBody>
          <a:bodyPr>
            <a:normAutofit/>
          </a:bodyPr>
          <a:lstStyle/>
          <a:p>
            <a:pPr marL="0" indent="0">
              <a:buNone/>
            </a:pPr>
            <a:r>
              <a:rPr lang="en-AU" sz="2300" b="1" dirty="0"/>
              <a:t>HOW should we focus on multiple outcomes?</a:t>
            </a:r>
          </a:p>
          <a:p>
            <a:pPr marL="0" indent="0">
              <a:buNone/>
            </a:pPr>
            <a:r>
              <a:rPr lang="en-AU" sz="2100" b="1" dirty="0"/>
              <a:t>GE16: </a:t>
            </a:r>
            <a:r>
              <a:rPr lang="en-AU" sz="2100" dirty="0"/>
              <a:t>We should make full use of locally based knowledge through:</a:t>
            </a:r>
          </a:p>
          <a:p>
            <a:pPr lvl="0"/>
            <a:r>
              <a:rPr lang="en-AU" sz="2100" b="1" dirty="0"/>
              <a:t>Visioning:</a:t>
            </a:r>
            <a:r>
              <a:rPr lang="en-AU" sz="2100" dirty="0"/>
              <a:t> Give equal weight to local knowledge when defining FLR outcomes and strategies. </a:t>
            </a:r>
          </a:p>
          <a:p>
            <a:pPr lvl="0"/>
            <a:r>
              <a:rPr lang="en-AU" sz="2100" b="1" dirty="0"/>
              <a:t>Conceptualising:</a:t>
            </a:r>
            <a:r>
              <a:rPr lang="en-AU" sz="2100" dirty="0"/>
              <a:t> Design FLR interventions that combine local knowledge with technological advances.</a:t>
            </a:r>
          </a:p>
          <a:p>
            <a:pPr lvl="0"/>
            <a:r>
              <a:rPr lang="en-AU" sz="2100" b="1" dirty="0"/>
              <a:t>Implementing:</a:t>
            </a:r>
            <a:r>
              <a:rPr lang="en-AU" sz="2100" dirty="0"/>
              <a:t> Document traditional land-use practices that enable local communities to obtain multiple benefits.</a:t>
            </a:r>
          </a:p>
          <a:p>
            <a:pPr lvl="0"/>
            <a:r>
              <a:rPr lang="en-AU" sz="2100" b="1" dirty="0"/>
              <a:t>Sustaining:</a:t>
            </a:r>
            <a:r>
              <a:rPr lang="en-AU" sz="2100" dirty="0"/>
              <a:t> Ensure FLR interventions enhance and sustain local cultural values associated with natural resources.</a:t>
            </a:r>
          </a:p>
          <a:p>
            <a:pPr marL="0" lvl="0" indent="0">
              <a:buNone/>
            </a:pPr>
            <a:r>
              <a:rPr lang="en-AU" sz="1300" i="1" dirty="0"/>
              <a:t>Source: ITTO (2020)</a:t>
            </a:r>
          </a:p>
        </p:txBody>
      </p:sp>
      <p:grpSp>
        <p:nvGrpSpPr>
          <p:cNvPr id="4" name="Group 3"/>
          <p:cNvGrpSpPr/>
          <p:nvPr/>
        </p:nvGrpSpPr>
        <p:grpSpPr>
          <a:xfrm>
            <a:off x="7366714" y="1493468"/>
            <a:ext cx="4307106" cy="4859491"/>
            <a:chOff x="7366714" y="1493468"/>
            <a:chExt cx="4307106" cy="48594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714" y="1493468"/>
              <a:ext cx="4307106" cy="4520463"/>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7366714" y="6060571"/>
              <a:ext cx="4115446" cy="292388"/>
            </a:xfrm>
            <a:prstGeom prst="rect">
              <a:avLst/>
            </a:prstGeom>
          </p:spPr>
          <p:txBody>
            <a:bodyPr wrap="square">
              <a:spAutoFit/>
            </a:bodyPr>
            <a:lstStyle/>
            <a:p>
              <a:r>
                <a:rPr lang="en-AU" sz="1300" i="1" dirty="0">
                  <a:solidFill>
                    <a:schemeClr val="accent5">
                      <a:lumMod val="75000"/>
                    </a:schemeClr>
                  </a:solidFill>
                </a:rPr>
                <a:t>Source: IUCN &amp; WRI (2014)</a:t>
              </a:r>
              <a:endParaRPr lang="en-US" sz="1300" i="1" dirty="0">
                <a:solidFill>
                  <a:schemeClr val="accent5">
                    <a:lumMod val="75000"/>
                  </a:schemeClr>
                </a:solidFill>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34</a:t>
            </a:fld>
            <a:r>
              <a:rPr lang="en-AU" dirty="0"/>
              <a:t> of 72</a:t>
            </a:r>
          </a:p>
        </p:txBody>
      </p:sp>
      <p:sp>
        <p:nvSpPr>
          <p:cNvPr id="9" name="TextBox 8"/>
          <p:cNvSpPr txBox="1"/>
          <p:nvPr/>
        </p:nvSpPr>
        <p:spPr>
          <a:xfrm>
            <a:off x="3940934" y="259710"/>
            <a:ext cx="7946266"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Restore multiple functions for multiple benefits</a:t>
            </a:r>
          </a:p>
        </p:txBody>
      </p:sp>
    </p:spTree>
    <p:extLst>
      <p:ext uri="{BB962C8B-B14F-4D97-AF65-F5344CB8AC3E}">
        <p14:creationId xmlns:p14="http://schemas.microsoft.com/office/powerpoint/2010/main" val="3120378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4658" y="1877140"/>
            <a:ext cx="9871342" cy="4343356"/>
          </a:xfrm>
        </p:spPr>
        <p:txBody>
          <a:bodyPr>
            <a:noAutofit/>
          </a:bodyPr>
          <a:lstStyle/>
          <a:p>
            <a:pPr marL="0" indent="0">
              <a:buNone/>
            </a:pPr>
            <a:r>
              <a:rPr lang="en-AU" sz="2100" dirty="0"/>
              <a:t>These </a:t>
            </a:r>
            <a:r>
              <a:rPr lang="en-AU" sz="2100" b="1" dirty="0"/>
              <a:t>helpful guidelines</a:t>
            </a:r>
            <a:r>
              <a:rPr lang="en-AU" sz="2100" dirty="0"/>
              <a:t> are freely available online:</a:t>
            </a:r>
          </a:p>
          <a:p>
            <a:pPr lvl="0"/>
            <a:r>
              <a:rPr lang="en-AU" sz="2100" dirty="0"/>
              <a:t>ITTO. 2020.</a:t>
            </a:r>
            <a:r>
              <a:rPr lang="en-AU" sz="2100" i="1" dirty="0"/>
              <a:t> Guidelines for forest landscape restoration in the tropics. </a:t>
            </a:r>
            <a:r>
              <a:rPr lang="en-AU" sz="2100" dirty="0"/>
              <a:t>Yokohama, Japan.</a:t>
            </a:r>
          </a:p>
          <a:p>
            <a:pPr marL="0" indent="0">
              <a:spcBef>
                <a:spcPts val="3000"/>
              </a:spcBef>
              <a:buNone/>
            </a:pPr>
            <a:r>
              <a:rPr lang="en-AU" sz="2100" dirty="0"/>
              <a:t>These </a:t>
            </a:r>
            <a:r>
              <a:rPr lang="en-AU" sz="2100" b="1" dirty="0"/>
              <a:t>interesting</a:t>
            </a:r>
            <a:r>
              <a:rPr lang="en-AU" sz="2100" dirty="0"/>
              <a:t> </a:t>
            </a:r>
            <a:r>
              <a:rPr lang="en-AU" sz="2100" b="1" dirty="0"/>
              <a:t>reports</a:t>
            </a:r>
            <a:r>
              <a:rPr lang="en-AU" sz="2100" dirty="0"/>
              <a:t> are freely available online:</a:t>
            </a:r>
          </a:p>
          <a:p>
            <a:pPr lvl="0"/>
            <a:r>
              <a:rPr lang="en-AU" sz="2100" dirty="0"/>
              <a:t>FAO. 2015. </a:t>
            </a:r>
            <a:r>
              <a:rPr lang="en-AU" sz="2100" i="1" dirty="0"/>
              <a:t>Global guidelines for the restoration of degraded forests and landscapes in drylands: building resilience and benefiting livelihoods</a:t>
            </a:r>
            <a:r>
              <a:rPr lang="en-AU" sz="2100" dirty="0"/>
              <a:t>. Rome</a:t>
            </a:r>
          </a:p>
          <a:p>
            <a:pPr lvl="0"/>
            <a:r>
              <a:rPr lang="en-AU" sz="2100" dirty="0"/>
              <a:t>FAO. 2017. </a:t>
            </a:r>
            <a:r>
              <a:rPr lang="en-AU" sz="2100" i="1" dirty="0"/>
              <a:t>Smallholder forest producer organizations in a changing climate. </a:t>
            </a:r>
            <a:r>
              <a:rPr lang="en-AU" sz="2100" dirty="0"/>
              <a:t>Rome. </a:t>
            </a:r>
          </a:p>
          <a:p>
            <a:pPr lvl="0"/>
            <a:r>
              <a:rPr lang="en-AU" sz="2100" dirty="0"/>
              <a:t>Gann et al. 2019.</a:t>
            </a:r>
            <a:r>
              <a:rPr lang="en-AU" sz="2100" i="1" dirty="0"/>
              <a:t> International principles and standards for the practice of ecological restoration</a:t>
            </a:r>
            <a:r>
              <a:rPr lang="en-AU" sz="2100" dirty="0"/>
              <a:t>.</a:t>
            </a:r>
            <a:r>
              <a:rPr lang="en-AU" sz="2100" i="1" dirty="0"/>
              <a:t> </a:t>
            </a:r>
            <a:r>
              <a:rPr lang="en-AU" sz="2100" dirty="0"/>
              <a:t>In Restoration Ecology 27(S1).</a:t>
            </a:r>
          </a:p>
          <a:p>
            <a:pPr lvl="0"/>
            <a:r>
              <a:rPr lang="de-DE" sz="2100" dirty="0"/>
              <a:t>IUCN 2018. </a:t>
            </a:r>
            <a:r>
              <a:rPr lang="de-DE" sz="2100" i="1" dirty="0"/>
              <a:t>The Bonn Challenge</a:t>
            </a:r>
            <a:r>
              <a:rPr lang="de-DE" sz="2100" dirty="0"/>
              <a:t>. Gland, Switzerland</a:t>
            </a:r>
            <a:endParaRPr lang="en-AU" sz="2100" dirty="0"/>
          </a:p>
          <a:p>
            <a:r>
              <a:rPr lang="en-AU" sz="2100" dirty="0"/>
              <a:t>Verdone, M. 2015.</a:t>
            </a:r>
            <a:r>
              <a:rPr lang="en-AU" sz="2100" i="1" dirty="0"/>
              <a:t> A cost-benefit framework for analyzing forest                                   landscape restoration decisions. </a:t>
            </a:r>
            <a:r>
              <a:rPr lang="en-AU" sz="2100" dirty="0"/>
              <a:t>IUCN, Gland, Switzerland.</a:t>
            </a:r>
            <a:endParaRPr lang="en-AU" sz="2100" dirty="0">
              <a:solidFill>
                <a:schemeClr val="accent5">
                  <a:lumMod val="75000"/>
                </a:schemeClr>
              </a:solidFill>
            </a:endParaRP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3:</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sp>
        <p:nvSpPr>
          <p:cNvPr id="7" name="Slide Number Placeholder 6"/>
          <p:cNvSpPr>
            <a:spLocks noGrp="1"/>
          </p:cNvSpPr>
          <p:nvPr>
            <p:ph type="sldNum" sz="quarter" idx="4"/>
          </p:nvPr>
        </p:nvSpPr>
        <p:spPr/>
        <p:txBody>
          <a:bodyPr/>
          <a:lstStyle/>
          <a:p>
            <a:fld id="{95741571-E85D-4266-ADAB-4C9BA1847898}" type="slidenum">
              <a:rPr lang="en-AU" smtClean="0"/>
              <a:pPr/>
              <a:t>35</a:t>
            </a:fld>
            <a:r>
              <a:rPr lang="en-AU" dirty="0"/>
              <a:t> of 72</a:t>
            </a:r>
          </a:p>
        </p:txBody>
      </p:sp>
    </p:spTree>
    <p:extLst>
      <p:ext uri="{BB962C8B-B14F-4D97-AF65-F5344CB8AC3E}">
        <p14:creationId xmlns:p14="http://schemas.microsoft.com/office/powerpoint/2010/main" val="778022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33500" y="1877140"/>
            <a:ext cx="9768089" cy="4351338"/>
          </a:xfrm>
        </p:spPr>
        <p:txBody>
          <a:bodyPr>
            <a:normAutofit/>
          </a:bodyPr>
          <a:lstStyle/>
          <a:p>
            <a:pPr marL="0" indent="0">
              <a:buNone/>
            </a:pPr>
            <a:r>
              <a:rPr lang="en-AU" sz="2100" dirty="0"/>
              <a:t>Watch this </a:t>
            </a:r>
            <a:r>
              <a:rPr lang="en-AU" sz="2100" b="1" dirty="0"/>
              <a:t>6 minute video </a:t>
            </a:r>
            <a:r>
              <a:rPr lang="en-AU" sz="2100" dirty="0"/>
              <a:t>about forest landscape restoration in the Chimbo river basin, Ecuador:</a:t>
            </a:r>
          </a:p>
          <a:p>
            <a:r>
              <a:rPr lang="en-AU" sz="2100" dirty="0">
                <a:hlinkClick r:id="rId3"/>
              </a:rPr>
              <a:t>https://youtu.be/dEEDBDw9DAU</a:t>
            </a:r>
            <a:r>
              <a:rPr lang="en-AU" sz="2100" dirty="0"/>
              <a:t> </a:t>
            </a:r>
          </a:p>
          <a:p>
            <a:endParaRPr lang="en-AU" sz="2200" dirty="0"/>
          </a:p>
        </p:txBody>
      </p:sp>
      <p:sp>
        <p:nvSpPr>
          <p:cNvPr id="10" name="Footer Placeholder 9"/>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1" name="Title 10"/>
          <p:cNvSpPr>
            <a:spLocks noGrp="1"/>
          </p:cNvSpPr>
          <p:nvPr>
            <p:ph type="title"/>
          </p:nvPr>
        </p:nvSpPr>
        <p:spPr/>
        <p:txBody>
          <a:bodyPr/>
          <a:lstStyle/>
          <a:p>
            <a:r>
              <a:rPr lang="en-AU" dirty="0"/>
              <a:t>Topic 3:</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683646"/>
            <a:ext cx="1439646" cy="1445498"/>
          </a:xfrm>
          <a:prstGeom prst="rect">
            <a:avLst/>
          </a:prstGeom>
        </p:spPr>
      </p:pic>
      <p:sp>
        <p:nvSpPr>
          <p:cNvPr id="7" name="Slide Number Placeholder 6"/>
          <p:cNvSpPr>
            <a:spLocks noGrp="1"/>
          </p:cNvSpPr>
          <p:nvPr>
            <p:ph type="sldNum" sz="quarter" idx="4"/>
          </p:nvPr>
        </p:nvSpPr>
        <p:spPr/>
        <p:txBody>
          <a:bodyPr/>
          <a:lstStyle/>
          <a:p>
            <a:fld id="{95741571-E85D-4266-ADAB-4C9BA1847898}" type="slidenum">
              <a:rPr lang="en-AU" smtClean="0"/>
              <a:pPr/>
              <a:t>36</a:t>
            </a:fld>
            <a:r>
              <a:rPr lang="en-AU" dirty="0"/>
              <a:t> of 72</a:t>
            </a:r>
          </a:p>
        </p:txBody>
      </p:sp>
    </p:spTree>
    <p:extLst>
      <p:ext uri="{BB962C8B-B14F-4D97-AF65-F5344CB8AC3E}">
        <p14:creationId xmlns:p14="http://schemas.microsoft.com/office/powerpoint/2010/main" val="3767606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6624" y="1877140"/>
            <a:ext cx="9794965" cy="4351338"/>
          </a:xfrm>
        </p:spPr>
        <p:txBody>
          <a:bodyPr>
            <a:normAutofit/>
          </a:bodyPr>
          <a:lstStyle/>
          <a:p>
            <a:pPr marL="0" indent="0">
              <a:buNone/>
            </a:pPr>
            <a:r>
              <a:rPr lang="en-AU" sz="2100" dirty="0"/>
              <a:t>Each group should </a:t>
            </a:r>
            <a:r>
              <a:rPr lang="en-AU" sz="2100" b="1" dirty="0"/>
              <a:t>discuss</a:t>
            </a:r>
            <a:r>
              <a:rPr lang="en-AU" sz="2100" dirty="0"/>
              <a:t> </a:t>
            </a:r>
            <a:r>
              <a:rPr lang="en-AU" sz="2100" b="1" dirty="0"/>
              <a:t>one of the questions </a:t>
            </a:r>
            <a:r>
              <a:rPr lang="en-AU" sz="2100" dirty="0"/>
              <a:t>below</a:t>
            </a:r>
            <a:r>
              <a:rPr lang="en-AU" sz="2100" b="1" dirty="0"/>
              <a:t> </a:t>
            </a:r>
            <a:r>
              <a:rPr lang="en-AU" sz="2100" dirty="0"/>
              <a:t>with reference to their local context, and then </a:t>
            </a:r>
            <a:r>
              <a:rPr lang="en-AU" sz="2100" b="1" dirty="0"/>
              <a:t>present their findings </a:t>
            </a:r>
            <a:r>
              <a:rPr lang="en-AU" sz="2100" dirty="0"/>
              <a:t>to the class:</a:t>
            </a:r>
          </a:p>
          <a:p>
            <a:pPr marL="457200" indent="-457200">
              <a:buFont typeface="+mj-lt"/>
              <a:buAutoNum type="arabicPeriod"/>
            </a:pPr>
            <a:r>
              <a:rPr lang="en-AU" sz="2100" dirty="0"/>
              <a:t>Why should we adopt a multi-purpose approach to FLR?</a:t>
            </a:r>
          </a:p>
          <a:p>
            <a:pPr marL="457200" indent="-457200">
              <a:buFont typeface="+mj-lt"/>
              <a:buAutoNum type="arabicPeriod"/>
            </a:pPr>
            <a:r>
              <a:rPr lang="en-AU" sz="2100" dirty="0"/>
              <a:t>How should we deliver environmental, social and economic outcomes?</a:t>
            </a:r>
          </a:p>
          <a:p>
            <a:pPr marL="457200" indent="-457200">
              <a:buFont typeface="+mj-lt"/>
              <a:buAutoNum type="arabicPeriod"/>
            </a:pPr>
            <a:r>
              <a:rPr lang="en-AU" sz="2100" dirty="0"/>
              <a:t>How should we create biodiverse landscapes?</a:t>
            </a:r>
          </a:p>
          <a:p>
            <a:pPr marL="457200" indent="-457200">
              <a:buFont typeface="+mj-lt"/>
              <a:buAutoNum type="arabicPeriod"/>
            </a:pPr>
            <a:r>
              <a:rPr lang="en-AU" sz="2100" dirty="0"/>
              <a:t>How should we improve livelihoods and resource security? </a:t>
            </a:r>
          </a:p>
          <a:p>
            <a:pPr marL="457200" indent="-457200">
              <a:buFont typeface="+mj-lt"/>
              <a:buAutoNum type="arabicPeriod"/>
            </a:pPr>
            <a:r>
              <a:rPr lang="en-AU" sz="2100" dirty="0"/>
              <a:t>How should we utilise the social capital in landscapes?</a:t>
            </a: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3:</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Small group questions</a:t>
            </a:r>
          </a:p>
        </p:txBody>
      </p:sp>
      <p:sp>
        <p:nvSpPr>
          <p:cNvPr id="6" name="Slide Number Placeholder 5"/>
          <p:cNvSpPr>
            <a:spLocks noGrp="1"/>
          </p:cNvSpPr>
          <p:nvPr>
            <p:ph type="sldNum" sz="quarter" idx="4"/>
          </p:nvPr>
        </p:nvSpPr>
        <p:spPr/>
        <p:txBody>
          <a:bodyPr/>
          <a:lstStyle/>
          <a:p>
            <a:fld id="{95741571-E85D-4266-ADAB-4C9BA1847898}" type="slidenum">
              <a:rPr lang="en-AU" smtClean="0"/>
              <a:pPr/>
              <a:t>37</a:t>
            </a:fld>
            <a:r>
              <a:rPr lang="en-AU" dirty="0"/>
              <a:t> of 72</a:t>
            </a:r>
          </a:p>
        </p:txBody>
      </p:sp>
    </p:spTree>
    <p:extLst>
      <p:ext uri="{BB962C8B-B14F-4D97-AF65-F5344CB8AC3E}">
        <p14:creationId xmlns:p14="http://schemas.microsoft.com/office/powerpoint/2010/main" val="1954745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1877140"/>
            <a:ext cx="9806189" cy="2390060"/>
          </a:xfrm>
        </p:spPr>
        <p:txBody>
          <a:bodyPr>
            <a:normAutofit/>
          </a:bodyPr>
          <a:lstStyle/>
          <a:p>
            <a:pPr marL="0" indent="0">
              <a:buNone/>
            </a:pPr>
            <a:r>
              <a:rPr lang="en-AU" sz="2100" dirty="0"/>
              <a:t>Each student should </a:t>
            </a:r>
            <a:r>
              <a:rPr lang="en-AU" sz="2100" b="1" dirty="0"/>
              <a:t>research</a:t>
            </a:r>
            <a:r>
              <a:rPr lang="en-AU" sz="2100" dirty="0"/>
              <a:t> </a:t>
            </a:r>
            <a:r>
              <a:rPr lang="en-AU" sz="2100" b="1" dirty="0"/>
              <a:t>one of the questions </a:t>
            </a:r>
            <a:r>
              <a:rPr lang="en-AU" sz="2100" dirty="0"/>
              <a:t>below</a:t>
            </a:r>
            <a:r>
              <a:rPr lang="en-AU" sz="2100" b="1" dirty="0"/>
              <a:t> </a:t>
            </a:r>
            <a:r>
              <a:rPr lang="en-AU" sz="2100" dirty="0"/>
              <a:t>with reference to local case-studies, and then </a:t>
            </a:r>
            <a:r>
              <a:rPr lang="en-AU" sz="2100" b="1" dirty="0"/>
              <a:t>present their findings </a:t>
            </a:r>
            <a:r>
              <a:rPr lang="en-AU" sz="2100" dirty="0"/>
              <a:t>in a written report.</a:t>
            </a:r>
          </a:p>
          <a:p>
            <a:pPr marL="457200" lvl="0" indent="-457200">
              <a:buFont typeface="+mj-lt"/>
              <a:buAutoNum type="arabicPeriod"/>
            </a:pPr>
            <a:r>
              <a:rPr lang="en-AU" sz="2100" dirty="0"/>
              <a:t>Explain why many forest-dependent communities adopt multi-purpose forest management strategies.</a:t>
            </a:r>
          </a:p>
          <a:p>
            <a:pPr marL="457200" lvl="0" indent="-457200">
              <a:buFont typeface="+mj-lt"/>
              <a:buAutoNum type="arabicPeriod"/>
            </a:pPr>
            <a:r>
              <a:rPr lang="en-AU" sz="2100" dirty="0"/>
              <a:t>Explain which important ecological functions are protected by FLR.</a:t>
            </a:r>
          </a:p>
          <a:p>
            <a:pPr marL="457200" indent="-457200">
              <a:buFont typeface="+mj-lt"/>
              <a:buAutoNum type="arabicPeriod"/>
            </a:pPr>
            <a:r>
              <a:rPr lang="en-AU" sz="2100" dirty="0"/>
              <a:t>Explain how FLR differs from conventional forest management.</a:t>
            </a:r>
            <a:endParaRPr lang="en-AU" sz="2100" dirty="0">
              <a:solidFill>
                <a:schemeClr val="accent5">
                  <a:lumMod val="75000"/>
                </a:schemeClr>
              </a:solidFill>
            </a:endParaRP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8" name="Footer Placeholder 7"/>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3:</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Student assignments</a:t>
            </a:r>
          </a:p>
        </p:txBody>
      </p:sp>
      <p:sp>
        <p:nvSpPr>
          <p:cNvPr id="6" name="Slide Number Placeholder 5"/>
          <p:cNvSpPr>
            <a:spLocks noGrp="1"/>
          </p:cNvSpPr>
          <p:nvPr>
            <p:ph type="sldNum" sz="quarter" idx="4"/>
          </p:nvPr>
        </p:nvSpPr>
        <p:spPr/>
        <p:txBody>
          <a:bodyPr/>
          <a:lstStyle/>
          <a:p>
            <a:fld id="{95741571-E85D-4266-ADAB-4C9BA1847898}" type="slidenum">
              <a:rPr lang="en-AU" smtClean="0"/>
              <a:pPr/>
              <a:t>38</a:t>
            </a:fld>
            <a:r>
              <a:rPr lang="en-AU" dirty="0"/>
              <a:t> of 72</a:t>
            </a:r>
          </a:p>
        </p:txBody>
      </p:sp>
    </p:spTree>
    <p:extLst>
      <p:ext uri="{BB962C8B-B14F-4D97-AF65-F5344CB8AC3E}">
        <p14:creationId xmlns:p14="http://schemas.microsoft.com/office/powerpoint/2010/main" val="1728374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45752" y="4143783"/>
            <a:ext cx="9263618" cy="1888527"/>
            <a:chOff x="1345752" y="4143783"/>
            <a:chExt cx="9263618" cy="188852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446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By the end of Topic 4, students will be able to describe the conceptual basis for maintaining and enhancing natural forest ecosystems within landscapes, as well as the 4 essential conditions for a successful FLR project.</a:t>
              </a:r>
              <a:endParaRPr lang="en-US" sz="2100"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3"/>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Class presentation, small group questions and student assignments.</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4"/>
            <a:stretch>
              <a:fillRect/>
            </a:stretch>
          </p:blipFill>
          <p:spPr>
            <a:xfrm>
              <a:off x="1345752" y="2409947"/>
              <a:ext cx="975808" cy="975808"/>
            </a:xfrm>
            <a:prstGeom prst="rect">
              <a:avLst/>
            </a:prstGeom>
          </p:spPr>
        </p:pic>
      </p:grpSp>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9" name="Title 18"/>
          <p:cNvSpPr>
            <a:spLocks noGrp="1"/>
          </p:cNvSpPr>
          <p:nvPr>
            <p:ph type="title"/>
          </p:nvPr>
        </p:nvSpPr>
        <p:spPr/>
        <p:txBody>
          <a:bodyPr/>
          <a:lstStyle/>
          <a:p>
            <a:r>
              <a:rPr lang="en-AU" dirty="0"/>
              <a:t>Topic 4:</a:t>
            </a:r>
          </a:p>
        </p:txBody>
      </p:sp>
      <p:sp>
        <p:nvSpPr>
          <p:cNvPr id="21" name="TextBox 20"/>
          <p:cNvSpPr txBox="1"/>
          <p:nvPr/>
        </p:nvSpPr>
        <p:spPr>
          <a:xfrm>
            <a:off x="3940934" y="259710"/>
            <a:ext cx="7891675" cy="1323439"/>
          </a:xfrm>
          <a:prstGeom prst="rect">
            <a:avLst/>
          </a:prstGeom>
          <a:noFill/>
        </p:spPr>
        <p:txBody>
          <a:bodyPr wrap="square" rtlCol="0">
            <a:spAutoFit/>
          </a:bodyPr>
          <a:lstStyle/>
          <a:p>
            <a:r>
              <a:rPr lang="en-AU" sz="4000" dirty="0">
                <a:solidFill>
                  <a:schemeClr val="accent5">
                    <a:lumMod val="75000"/>
                  </a:schemeClr>
                </a:solidFill>
                <a:latin typeface="Calibri" panose="020F0502020204030204" pitchFamily="34" charset="0"/>
                <a:cs typeface="Calibri" panose="020F0502020204030204" pitchFamily="34" charset="0"/>
              </a:rPr>
              <a:t>Maintain and enhance natural forest ecosystems within landscapes</a:t>
            </a:r>
          </a:p>
        </p:txBody>
      </p:sp>
      <p:sp>
        <p:nvSpPr>
          <p:cNvPr id="5" name="Slide Number Placeholder 4"/>
          <p:cNvSpPr>
            <a:spLocks noGrp="1"/>
          </p:cNvSpPr>
          <p:nvPr>
            <p:ph type="sldNum" sz="quarter" idx="4"/>
          </p:nvPr>
        </p:nvSpPr>
        <p:spPr/>
        <p:txBody>
          <a:bodyPr/>
          <a:lstStyle/>
          <a:p>
            <a:fld id="{95741571-E85D-4266-ADAB-4C9BA1847898}" type="slidenum">
              <a:rPr lang="en-AU" smtClean="0"/>
              <a:pPr/>
              <a:t>39</a:t>
            </a:fld>
            <a:r>
              <a:rPr lang="en-AU" dirty="0"/>
              <a:t> of 72</a:t>
            </a:r>
          </a:p>
        </p:txBody>
      </p:sp>
      <p:pic>
        <p:nvPicPr>
          <p:cNvPr id="18" name="Picture 17">
            <a:extLst>
              <a:ext uri="{FF2B5EF4-FFF2-40B4-BE49-F238E27FC236}">
                <a16:creationId xmlns:a16="http://schemas.microsoft.com/office/drawing/2014/main" id="{5C90B731-DB81-7A4B-BBD2-5E58685A5D33}"/>
              </a:ext>
            </a:extLst>
          </p:cNvPr>
          <p:cNvPicPr>
            <a:picLocks noChangeAspect="1"/>
          </p:cNvPicPr>
          <p:nvPr/>
        </p:nvPicPr>
        <p:blipFill>
          <a:blip r:embed="rId5"/>
          <a:srcRect/>
          <a:stretch/>
        </p:blipFill>
        <p:spPr>
          <a:xfrm>
            <a:off x="1162050" y="3751988"/>
            <a:ext cx="9867900" cy="152400"/>
          </a:xfrm>
          <a:prstGeom prst="rect">
            <a:avLst/>
          </a:prstGeom>
        </p:spPr>
      </p:pic>
    </p:spTree>
    <p:extLst>
      <p:ext uri="{BB962C8B-B14F-4D97-AF65-F5344CB8AC3E}">
        <p14:creationId xmlns:p14="http://schemas.microsoft.com/office/powerpoint/2010/main" val="3277120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4229" y="2078328"/>
            <a:ext cx="4241439" cy="4072973"/>
          </a:xfrm>
        </p:spPr>
        <p:txBody>
          <a:bodyPr>
            <a:normAutofit fontScale="92500"/>
          </a:bodyPr>
          <a:lstStyle/>
          <a:p>
            <a:pPr marL="0" indent="0">
              <a:buNone/>
            </a:pPr>
            <a:r>
              <a:rPr lang="en-AU" sz="2200" b="1" dirty="0"/>
              <a:t>The Guidelines for Forest Landscape Restoration (FLR) in the Tropics </a:t>
            </a:r>
            <a:r>
              <a:rPr lang="en-AU" sz="2200" dirty="0"/>
              <a:t>(ITTO, 2020):</a:t>
            </a:r>
          </a:p>
          <a:p>
            <a:r>
              <a:rPr lang="en-AU" sz="2200" dirty="0"/>
              <a:t>Support FLR interventions. </a:t>
            </a:r>
          </a:p>
          <a:p>
            <a:r>
              <a:rPr lang="en-AU" sz="2200" dirty="0"/>
              <a:t>Contain </a:t>
            </a:r>
            <a:r>
              <a:rPr lang="en-AU" sz="2200" b="1" dirty="0"/>
              <a:t>6 principles and 32 guiding elements </a:t>
            </a:r>
            <a:r>
              <a:rPr lang="en-AU" sz="2200" dirty="0"/>
              <a:t>(GEs) with recommended actions for each phase of FLR (from visioning to sustaining).</a:t>
            </a:r>
          </a:p>
          <a:p>
            <a:r>
              <a:rPr lang="en-AU" sz="2200" dirty="0"/>
              <a:t>Define FLR as </a:t>
            </a:r>
            <a:r>
              <a:rPr lang="en-AU" sz="2200" b="1" dirty="0"/>
              <a:t>an ongoing process </a:t>
            </a:r>
            <a:r>
              <a:rPr lang="en-AU" sz="2200" dirty="0"/>
              <a:t>that requires participation, adaptive management, and monitoring &amp; learning.</a:t>
            </a:r>
          </a:p>
          <a:p>
            <a:pPr marL="0" indent="0">
              <a:buNone/>
            </a:pPr>
            <a:r>
              <a:rPr lang="en-AU" sz="1400" i="1" dirty="0"/>
              <a:t>Source: ITTO (2020)</a:t>
            </a:r>
          </a:p>
          <a:p>
            <a:pPr marL="0" indent="0">
              <a:buNone/>
            </a:pPr>
            <a:endParaRPr lang="en-AU" sz="2200" dirty="0">
              <a:solidFill>
                <a:schemeClr val="accent5">
                  <a:lumMod val="75000"/>
                </a:schemeClr>
              </a:solidFill>
            </a:endParaRPr>
          </a:p>
        </p:txBody>
      </p:sp>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Module 1:</a:t>
            </a:r>
          </a:p>
        </p:txBody>
      </p:sp>
      <p:sp>
        <p:nvSpPr>
          <p:cNvPr id="11" name="TextBox 10"/>
          <p:cNvSpPr txBox="1"/>
          <p:nvPr/>
        </p:nvSpPr>
        <p:spPr>
          <a:xfrm>
            <a:off x="3940935" y="259710"/>
            <a:ext cx="3374265"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Overview</a:t>
            </a:r>
          </a:p>
        </p:txBody>
      </p:sp>
      <p:grpSp>
        <p:nvGrpSpPr>
          <p:cNvPr id="4" name="Group 3"/>
          <p:cNvGrpSpPr/>
          <p:nvPr/>
        </p:nvGrpSpPr>
        <p:grpSpPr>
          <a:xfrm>
            <a:off x="4696797" y="1727920"/>
            <a:ext cx="6834466" cy="4619750"/>
            <a:chOff x="4696797" y="1727920"/>
            <a:chExt cx="6834466" cy="461975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326" b="8181"/>
            <a:stretch/>
          </p:blipFill>
          <p:spPr>
            <a:xfrm>
              <a:off x="4696797" y="1727920"/>
              <a:ext cx="6834466" cy="4227012"/>
            </a:xfrm>
            <a:prstGeom prst="rect">
              <a:avLst/>
            </a:prstGeom>
          </p:spPr>
        </p:pic>
        <p:sp>
          <p:nvSpPr>
            <p:cNvPr id="12" name="Rectangle 11">
              <a:extLst>
                <a:ext uri="{FF2B5EF4-FFF2-40B4-BE49-F238E27FC236}">
                  <a16:creationId xmlns:a16="http://schemas.microsoft.com/office/drawing/2014/main" id="{FEFFA299-FB8D-704A-A9ED-2454B227DAC1}"/>
                </a:ext>
              </a:extLst>
            </p:cNvPr>
            <p:cNvSpPr/>
            <p:nvPr/>
          </p:nvSpPr>
          <p:spPr>
            <a:xfrm>
              <a:off x="4785668" y="5855227"/>
              <a:ext cx="1571328" cy="492443"/>
            </a:xfrm>
            <a:prstGeom prst="rect">
              <a:avLst/>
            </a:prstGeom>
          </p:spPr>
          <p:txBody>
            <a:bodyPr wrap="square">
              <a:spAutoFit/>
            </a:bodyPr>
            <a:lstStyle/>
            <a:p>
              <a:r>
                <a:rPr lang="en-AU" sz="1300" i="1" dirty="0">
                  <a:solidFill>
                    <a:schemeClr val="accent5">
                      <a:lumMod val="75000"/>
                    </a:schemeClr>
                  </a:solidFill>
                </a:rPr>
                <a:t>Source: ITTO (2020)</a:t>
              </a:r>
            </a:p>
            <a:p>
              <a:endParaRPr lang="en-US" sz="1300" i="1" dirty="0">
                <a:solidFill>
                  <a:schemeClr val="accent5">
                    <a:lumMod val="75000"/>
                  </a:schemeClr>
                </a:solidFill>
              </a:endParaRPr>
            </a:p>
          </p:txBody>
        </p:sp>
      </p:grpSp>
      <p:sp>
        <p:nvSpPr>
          <p:cNvPr id="8" name="Slide Number Placeholder 7"/>
          <p:cNvSpPr>
            <a:spLocks noGrp="1"/>
          </p:cNvSpPr>
          <p:nvPr>
            <p:ph type="sldNum" sz="quarter" idx="4"/>
          </p:nvPr>
        </p:nvSpPr>
        <p:spPr/>
        <p:txBody>
          <a:bodyPr/>
          <a:lstStyle/>
          <a:p>
            <a:fld id="{95741571-E85D-4266-ADAB-4C9BA1847898}" type="slidenum">
              <a:rPr lang="en-AU" smtClean="0"/>
              <a:pPr/>
              <a:t>4</a:t>
            </a:fld>
            <a:r>
              <a:rPr lang="en-AU" dirty="0"/>
              <a:t> of 72</a:t>
            </a:r>
          </a:p>
        </p:txBody>
      </p:sp>
    </p:spTree>
    <p:extLst>
      <p:ext uri="{BB962C8B-B14F-4D97-AF65-F5344CB8AC3E}">
        <p14:creationId xmlns:p14="http://schemas.microsoft.com/office/powerpoint/2010/main" val="155399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1899" y="1877140"/>
            <a:ext cx="4241439" cy="4032040"/>
          </a:xfrm>
        </p:spPr>
        <p:txBody>
          <a:bodyPr>
            <a:normAutofit fontScale="85000" lnSpcReduction="20000"/>
          </a:bodyPr>
          <a:lstStyle/>
          <a:p>
            <a:pPr marL="0" indent="0">
              <a:buNone/>
            </a:pPr>
            <a:r>
              <a:rPr lang="en-AU" sz="2700" b="1" dirty="0"/>
              <a:t>WHY should we maintain and enhance natural forest ecosystems? </a:t>
            </a:r>
          </a:p>
          <a:p>
            <a:pPr marL="0" indent="0">
              <a:buNone/>
            </a:pPr>
            <a:r>
              <a:rPr lang="en-AU" sz="2500" dirty="0"/>
              <a:t>Natural forest ecosystem processes are related to:</a:t>
            </a:r>
          </a:p>
          <a:p>
            <a:pPr lvl="0"/>
            <a:r>
              <a:rPr lang="en-AU" sz="2500" dirty="0"/>
              <a:t>Species composition</a:t>
            </a:r>
          </a:p>
          <a:p>
            <a:pPr lvl="0"/>
            <a:r>
              <a:rPr lang="en-AU" sz="2500" dirty="0"/>
              <a:t>Forest structure</a:t>
            </a:r>
          </a:p>
          <a:p>
            <a:pPr lvl="0"/>
            <a:r>
              <a:rPr lang="en-AU" sz="2500" dirty="0"/>
              <a:t>Forest productivity</a:t>
            </a:r>
          </a:p>
          <a:p>
            <a:pPr lvl="0"/>
            <a:r>
              <a:rPr lang="en-AU" sz="2500" dirty="0"/>
              <a:t>Biodiversity</a:t>
            </a:r>
          </a:p>
          <a:p>
            <a:pPr lvl="0"/>
            <a:r>
              <a:rPr lang="en-AU" sz="2500" dirty="0"/>
              <a:t>Pollination </a:t>
            </a:r>
          </a:p>
          <a:p>
            <a:pPr lvl="0"/>
            <a:r>
              <a:rPr lang="en-AU" sz="2500" dirty="0"/>
              <a:t>Floral and faunal genetic diversity. </a:t>
            </a:r>
          </a:p>
          <a:p>
            <a:pPr marL="0" indent="0">
              <a:buNone/>
            </a:pPr>
            <a:r>
              <a:rPr lang="en-AU" sz="1500" i="1" dirty="0"/>
              <a:t>Source: ITTO (2020)</a:t>
            </a:r>
            <a:endParaRPr lang="en-AU" sz="1500" i="1" dirty="0">
              <a:solidFill>
                <a:schemeClr val="accent5">
                  <a:lumMod val="75000"/>
                </a:schemeClr>
              </a:solidFill>
            </a:endParaRP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4" y="259710"/>
            <a:ext cx="7987209" cy="1323439"/>
          </a:xfrm>
          <a:prstGeom prst="rect">
            <a:avLst/>
          </a:prstGeom>
          <a:noFill/>
        </p:spPr>
        <p:txBody>
          <a:bodyPr wrap="square" rtlCol="0">
            <a:spAutoFit/>
          </a:bodyPr>
          <a:lstStyle/>
          <a:p>
            <a:r>
              <a:rPr lang="en-AU" sz="4000" dirty="0">
                <a:solidFill>
                  <a:schemeClr val="accent5">
                    <a:lumMod val="75000"/>
                  </a:schemeClr>
                </a:solidFill>
                <a:latin typeface="Calibri" panose="020F0502020204030204" pitchFamily="34" charset="0"/>
                <a:cs typeface="Calibri" panose="020F0502020204030204" pitchFamily="34" charset="0"/>
              </a:rPr>
              <a:t>Maintain and enhance natural forest ecosystems within landscapes</a:t>
            </a:r>
          </a:p>
        </p:txBody>
      </p:sp>
      <p:grpSp>
        <p:nvGrpSpPr>
          <p:cNvPr id="4" name="Group 3"/>
          <p:cNvGrpSpPr/>
          <p:nvPr/>
        </p:nvGrpSpPr>
        <p:grpSpPr>
          <a:xfrm>
            <a:off x="5702967" y="1928607"/>
            <a:ext cx="5850533" cy="3980573"/>
            <a:chOff x="5702967" y="1928607"/>
            <a:chExt cx="5850533" cy="398057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404"/>
            <a:stretch/>
          </p:blipFill>
          <p:spPr>
            <a:xfrm>
              <a:off x="5702967" y="1928607"/>
              <a:ext cx="5850533" cy="3980573"/>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5789704" y="4532109"/>
              <a:ext cx="5763796" cy="1292662"/>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PRISTINE: </a:t>
              </a:r>
              <a:r>
                <a:rPr lang="en-AU" sz="2000" dirty="0">
                  <a:solidFill>
                    <a:schemeClr val="bg1"/>
                  </a:solidFill>
                  <a:effectLst>
                    <a:outerShdw blurRad="38100" dist="38100" dir="2700000" algn="tl">
                      <a:srgbClr val="000000">
                        <a:alpha val="43137"/>
                      </a:srgbClr>
                    </a:outerShdw>
                  </a:effectLst>
                </a:rPr>
                <a:t>Guyana’s vast tropical forests are attracting increasing numbers of tourists, and many Guyanese women are providing ecotourism services.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29/2 2020. Photo: GFC.</a:t>
              </a:r>
              <a:endParaRPr lang="en-US" sz="1300" i="1" dirty="0">
                <a:solidFill>
                  <a:schemeClr val="bg1"/>
                </a:solidFill>
                <a:effectLst>
                  <a:outerShdw blurRad="38100" dist="38100" dir="2700000" algn="tl">
                    <a:srgbClr val="000000">
                      <a:alpha val="43137"/>
                    </a:srgbClr>
                  </a:outerShdw>
                </a:effectLst>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40</a:t>
            </a:fld>
            <a:r>
              <a:rPr lang="en-AU" dirty="0"/>
              <a:t> of 72</a:t>
            </a:r>
          </a:p>
        </p:txBody>
      </p:sp>
    </p:spTree>
    <p:extLst>
      <p:ext uri="{BB962C8B-B14F-4D97-AF65-F5344CB8AC3E}">
        <p14:creationId xmlns:p14="http://schemas.microsoft.com/office/powerpoint/2010/main" val="150664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2923" y="1876202"/>
            <a:ext cx="5631335" cy="4480148"/>
          </a:xfrm>
        </p:spPr>
        <p:txBody>
          <a:bodyPr>
            <a:normAutofit fontScale="92500" lnSpcReduction="20000"/>
          </a:bodyPr>
          <a:lstStyle/>
          <a:p>
            <a:pPr marL="0" indent="0">
              <a:buNone/>
            </a:pPr>
            <a:r>
              <a:rPr lang="en-AU" sz="2500" b="1" dirty="0"/>
              <a:t>HOW should we maintain and enhance natural forest ecosystems? </a:t>
            </a:r>
          </a:p>
          <a:p>
            <a:pPr marL="0" indent="0">
              <a:buNone/>
            </a:pPr>
            <a:r>
              <a:rPr lang="en-AU" sz="2300" b="1" dirty="0"/>
              <a:t>GE17:</a:t>
            </a:r>
            <a:r>
              <a:rPr lang="en-AU" sz="2300" dirty="0"/>
              <a:t> We should avoid the conversion of natural forests through:</a:t>
            </a:r>
          </a:p>
          <a:p>
            <a:pPr lvl="0"/>
            <a:r>
              <a:rPr lang="en-AU" sz="2300" b="1" dirty="0"/>
              <a:t>Visioning: </a:t>
            </a:r>
            <a:r>
              <a:rPr lang="en-AU" sz="2300" dirty="0"/>
              <a:t>Define the drivers of land-use change and forest degradation.</a:t>
            </a:r>
          </a:p>
          <a:p>
            <a:pPr lvl="0"/>
            <a:r>
              <a:rPr lang="en-AU" sz="2300" b="1" dirty="0"/>
              <a:t>Conceptualising: </a:t>
            </a:r>
            <a:r>
              <a:rPr lang="en-AU" sz="2300" dirty="0"/>
              <a:t>Develop strategies for addressing the causes of conversion using a cross-sectoral approach.</a:t>
            </a:r>
          </a:p>
          <a:p>
            <a:pPr lvl="0"/>
            <a:r>
              <a:rPr lang="en-AU" sz="2300" b="1" dirty="0"/>
              <a:t>Implementing:</a:t>
            </a:r>
            <a:r>
              <a:rPr lang="en-AU" sz="2300" dirty="0"/>
              <a:t> Define the permanent forest estate, and create incentives for local stakeholders to stabilise nearby landscapes.</a:t>
            </a:r>
          </a:p>
          <a:p>
            <a:pPr lvl="0"/>
            <a:r>
              <a:rPr lang="en-AU" sz="2300" b="1" dirty="0"/>
              <a:t>Sustaining:</a:t>
            </a:r>
            <a:r>
              <a:rPr lang="en-AU" sz="2300" dirty="0"/>
              <a:t> Prioritise sustainable forest management above other non-forest land-uses.  </a:t>
            </a:r>
          </a:p>
          <a:p>
            <a:pPr marL="0" indent="0">
              <a:buNone/>
            </a:pPr>
            <a:r>
              <a:rPr lang="en-AU" sz="1500" i="1" dirty="0"/>
              <a:t>Source: ITTO (2020)</a:t>
            </a:r>
            <a:endParaRPr lang="en-AU" sz="1500" i="1" dirty="0">
              <a:solidFill>
                <a:schemeClr val="accent5">
                  <a:lumMod val="75000"/>
                </a:schemeClr>
              </a:solidFill>
            </a:endParaRP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4" y="259710"/>
            <a:ext cx="7987209" cy="1323439"/>
          </a:xfrm>
          <a:prstGeom prst="rect">
            <a:avLst/>
          </a:prstGeom>
          <a:noFill/>
        </p:spPr>
        <p:txBody>
          <a:bodyPr wrap="square" rtlCol="0">
            <a:spAutoFit/>
          </a:bodyPr>
          <a:lstStyle/>
          <a:p>
            <a:r>
              <a:rPr lang="en-AU" sz="4000" dirty="0">
                <a:solidFill>
                  <a:schemeClr val="accent5">
                    <a:lumMod val="75000"/>
                  </a:schemeClr>
                </a:solidFill>
                <a:latin typeface="Calibri" panose="020F0502020204030204" pitchFamily="34" charset="0"/>
                <a:cs typeface="Calibri" panose="020F0502020204030204" pitchFamily="34" charset="0"/>
              </a:rPr>
              <a:t>Maintain and enhance natural forest ecosystems within landscapes</a:t>
            </a:r>
          </a:p>
        </p:txBody>
      </p:sp>
      <p:grpSp>
        <p:nvGrpSpPr>
          <p:cNvPr id="5" name="Group 4"/>
          <p:cNvGrpSpPr/>
          <p:nvPr/>
        </p:nvGrpSpPr>
        <p:grpSpPr>
          <a:xfrm>
            <a:off x="6354258" y="1779360"/>
            <a:ext cx="5664788" cy="4283937"/>
            <a:chOff x="6354258" y="1699356"/>
            <a:chExt cx="5664788" cy="428393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250" b="6260"/>
            <a:stretch/>
          </p:blipFill>
          <p:spPr>
            <a:xfrm>
              <a:off x="6354258" y="1699356"/>
              <a:ext cx="5664788" cy="3997512"/>
            </a:xfrm>
            <a:prstGeom prst="rect">
              <a:avLst/>
            </a:prstGeom>
          </p:spPr>
        </p:pic>
        <p:sp>
          <p:nvSpPr>
            <p:cNvPr id="10" name="Rectangle 9">
              <a:extLst>
                <a:ext uri="{FF2B5EF4-FFF2-40B4-BE49-F238E27FC236}">
                  <a16:creationId xmlns:a16="http://schemas.microsoft.com/office/drawing/2014/main" id="{FEFFA299-FB8D-704A-A9ED-2454B227DAC1}"/>
                </a:ext>
              </a:extLst>
            </p:cNvPr>
            <p:cNvSpPr/>
            <p:nvPr/>
          </p:nvSpPr>
          <p:spPr>
            <a:xfrm>
              <a:off x="6354258" y="5675516"/>
              <a:ext cx="2137894" cy="307777"/>
            </a:xfrm>
            <a:prstGeom prst="rect">
              <a:avLst/>
            </a:prstGeom>
          </p:spPr>
          <p:txBody>
            <a:bodyPr wrap="square">
              <a:spAutoFit/>
            </a:bodyPr>
            <a:lstStyle/>
            <a:p>
              <a:r>
                <a:rPr lang="en-AU" sz="1300" i="1" dirty="0">
                  <a:solidFill>
                    <a:schemeClr val="accent5">
                      <a:lumMod val="75000"/>
                    </a:schemeClr>
                  </a:solidFill>
                </a:rPr>
                <a:t>Source: Gann et al. (2019</a:t>
              </a:r>
              <a:r>
                <a:rPr lang="en-AU" sz="1400" i="1" dirty="0">
                  <a:solidFill>
                    <a:schemeClr val="accent5">
                      <a:lumMod val="75000"/>
                    </a:schemeClr>
                  </a:solidFill>
                </a:rPr>
                <a:t>) </a:t>
              </a:r>
              <a:endParaRPr lang="en-US" sz="1400" i="1" dirty="0">
                <a:solidFill>
                  <a:schemeClr val="accent5">
                    <a:lumMod val="75000"/>
                  </a:schemeClr>
                </a:solidFill>
              </a:endParaRPr>
            </a:p>
          </p:txBody>
        </p:sp>
      </p:grpSp>
      <p:sp>
        <p:nvSpPr>
          <p:cNvPr id="8" name="Slide Number Placeholder 7"/>
          <p:cNvSpPr>
            <a:spLocks noGrp="1"/>
          </p:cNvSpPr>
          <p:nvPr>
            <p:ph type="sldNum" sz="quarter" idx="4"/>
          </p:nvPr>
        </p:nvSpPr>
        <p:spPr/>
        <p:txBody>
          <a:bodyPr/>
          <a:lstStyle/>
          <a:p>
            <a:fld id="{95741571-E85D-4266-ADAB-4C9BA1847898}" type="slidenum">
              <a:rPr lang="en-AU" smtClean="0"/>
              <a:pPr/>
              <a:t>41</a:t>
            </a:fld>
            <a:r>
              <a:rPr lang="en-AU" dirty="0"/>
              <a:t> of 72</a:t>
            </a:r>
          </a:p>
        </p:txBody>
      </p:sp>
    </p:spTree>
    <p:extLst>
      <p:ext uri="{BB962C8B-B14F-4D97-AF65-F5344CB8AC3E}">
        <p14:creationId xmlns:p14="http://schemas.microsoft.com/office/powerpoint/2010/main" val="2992359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6973" y="1877140"/>
            <a:ext cx="5964071" cy="4588106"/>
          </a:xfrm>
        </p:spPr>
        <p:txBody>
          <a:bodyPr>
            <a:normAutofit lnSpcReduction="10000"/>
          </a:bodyPr>
          <a:lstStyle/>
          <a:p>
            <a:pPr marL="0" indent="0">
              <a:buNone/>
            </a:pPr>
            <a:r>
              <a:rPr lang="en-AU" sz="2300" b="1" dirty="0"/>
              <a:t>HOW should we maintain and enhance natural forest ecosystems? </a:t>
            </a:r>
          </a:p>
          <a:p>
            <a:pPr marL="0" indent="0">
              <a:buNone/>
            </a:pPr>
            <a:r>
              <a:rPr lang="en-AU" sz="2100" b="1" dirty="0"/>
              <a:t>GE18:</a:t>
            </a:r>
            <a:r>
              <a:rPr lang="en-AU" sz="2100" dirty="0"/>
              <a:t> We should restore degraded forests, and rehabilitate degraded forest land through:</a:t>
            </a:r>
          </a:p>
          <a:p>
            <a:pPr lvl="0"/>
            <a:r>
              <a:rPr lang="en-AU" sz="2100" b="1" dirty="0"/>
              <a:t>Visioning:</a:t>
            </a:r>
            <a:r>
              <a:rPr lang="en-AU" sz="2100" dirty="0"/>
              <a:t> Identify and prioritise degraded forest areas for FLR.</a:t>
            </a:r>
          </a:p>
          <a:p>
            <a:pPr lvl="0"/>
            <a:r>
              <a:rPr lang="en-AU" sz="2100" b="1" dirty="0"/>
              <a:t>Conceptualising: </a:t>
            </a:r>
            <a:r>
              <a:rPr lang="en-AU" sz="2100" dirty="0"/>
              <a:t>Develop cost-effective strategies for achieving desired outcomes.</a:t>
            </a:r>
          </a:p>
          <a:p>
            <a:pPr lvl="0"/>
            <a:r>
              <a:rPr lang="en-AU" sz="2100" b="1" dirty="0"/>
              <a:t>Implementing</a:t>
            </a:r>
            <a:r>
              <a:rPr lang="en-AU" sz="2100" dirty="0"/>
              <a:t>: Plan FLR interventions that address the drivers of forest degradation, and recognise the potential to restore full functionality.</a:t>
            </a:r>
          </a:p>
          <a:p>
            <a:pPr lvl="0"/>
            <a:r>
              <a:rPr lang="en-AU" sz="2100" b="1" dirty="0"/>
              <a:t>Sustaining:</a:t>
            </a:r>
            <a:r>
              <a:rPr lang="en-AU" sz="2100" dirty="0"/>
              <a:t> Encourage economic activities to increase the economic viability of FLR.</a:t>
            </a:r>
          </a:p>
          <a:p>
            <a:pPr marL="0" indent="0">
              <a:buNone/>
            </a:pPr>
            <a:r>
              <a:rPr lang="en-AU" sz="1400" i="1" dirty="0"/>
              <a:t>Source: ITTO (2020)</a:t>
            </a:r>
            <a:endParaRPr lang="en-AU" sz="1400" i="1" dirty="0">
              <a:solidFill>
                <a:schemeClr val="accent5">
                  <a:lumMod val="75000"/>
                </a:schemeClr>
              </a:solidFill>
            </a:endParaRP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4" y="259710"/>
            <a:ext cx="7987209" cy="1323439"/>
          </a:xfrm>
          <a:prstGeom prst="rect">
            <a:avLst/>
          </a:prstGeom>
          <a:noFill/>
        </p:spPr>
        <p:txBody>
          <a:bodyPr wrap="square" rtlCol="0">
            <a:spAutoFit/>
          </a:bodyPr>
          <a:lstStyle/>
          <a:p>
            <a:r>
              <a:rPr lang="en-AU" sz="4000" dirty="0">
                <a:solidFill>
                  <a:schemeClr val="accent5">
                    <a:lumMod val="75000"/>
                  </a:schemeClr>
                </a:solidFill>
                <a:latin typeface="Calibri" panose="020F0502020204030204" pitchFamily="34" charset="0"/>
                <a:cs typeface="Calibri" panose="020F0502020204030204" pitchFamily="34" charset="0"/>
              </a:rPr>
              <a:t>Maintain and enhance natural forest ecosystems within landscapes</a:t>
            </a:r>
          </a:p>
        </p:txBody>
      </p:sp>
      <p:grpSp>
        <p:nvGrpSpPr>
          <p:cNvPr id="4" name="Group 3"/>
          <p:cNvGrpSpPr/>
          <p:nvPr/>
        </p:nvGrpSpPr>
        <p:grpSpPr>
          <a:xfrm>
            <a:off x="6711044" y="1877140"/>
            <a:ext cx="5106851" cy="4159353"/>
            <a:chOff x="6711044" y="1877140"/>
            <a:chExt cx="5106851" cy="4159353"/>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47" y="1877140"/>
              <a:ext cx="5068748" cy="3838559"/>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6711044" y="5744105"/>
              <a:ext cx="2446987" cy="292388"/>
            </a:xfrm>
            <a:prstGeom prst="rect">
              <a:avLst/>
            </a:prstGeom>
          </p:spPr>
          <p:txBody>
            <a:bodyPr wrap="square">
              <a:spAutoFit/>
            </a:bodyPr>
            <a:lstStyle/>
            <a:p>
              <a:r>
                <a:rPr lang="en-AU" sz="1300" i="1" dirty="0">
                  <a:solidFill>
                    <a:schemeClr val="accent5">
                      <a:lumMod val="75000"/>
                    </a:schemeClr>
                  </a:solidFill>
                </a:rPr>
                <a:t>Source: McDonald et al. 2016</a:t>
              </a:r>
              <a:endParaRPr lang="en-US" sz="1300" i="1" dirty="0">
                <a:solidFill>
                  <a:schemeClr val="accent5">
                    <a:lumMod val="75000"/>
                  </a:schemeClr>
                </a:solidFill>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42</a:t>
            </a:fld>
            <a:r>
              <a:rPr lang="en-AU" dirty="0"/>
              <a:t> of 72</a:t>
            </a:r>
          </a:p>
        </p:txBody>
      </p:sp>
    </p:spTree>
    <p:extLst>
      <p:ext uri="{BB962C8B-B14F-4D97-AF65-F5344CB8AC3E}">
        <p14:creationId xmlns:p14="http://schemas.microsoft.com/office/powerpoint/2010/main" val="1780571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0533" y="1876202"/>
            <a:ext cx="6400801" cy="4480148"/>
          </a:xfrm>
        </p:spPr>
        <p:txBody>
          <a:bodyPr>
            <a:normAutofit lnSpcReduction="10000"/>
          </a:bodyPr>
          <a:lstStyle/>
          <a:p>
            <a:pPr marL="0" indent="0">
              <a:buNone/>
            </a:pPr>
            <a:r>
              <a:rPr lang="en-AU" sz="2300" b="1" dirty="0"/>
              <a:t>HOW should we maintain and enhance natural forest ecosystems? </a:t>
            </a:r>
          </a:p>
          <a:p>
            <a:pPr marL="0" indent="0">
              <a:buNone/>
            </a:pPr>
            <a:r>
              <a:rPr lang="en-AU" sz="2100" b="1" dirty="0"/>
              <a:t>GE19:</a:t>
            </a:r>
            <a:r>
              <a:rPr lang="en-AU" sz="2100" dirty="0"/>
              <a:t> We should avoid forest fragmentation through:</a:t>
            </a:r>
          </a:p>
          <a:p>
            <a:pPr lvl="0"/>
            <a:r>
              <a:rPr lang="en-AU" sz="2100" b="1" dirty="0"/>
              <a:t>Visioning:</a:t>
            </a:r>
            <a:r>
              <a:rPr lang="en-AU" sz="2100" dirty="0"/>
              <a:t> Assess the extent of forest fragmentation, and formulate strategies to increase connectivity.</a:t>
            </a:r>
          </a:p>
          <a:p>
            <a:pPr lvl="0"/>
            <a:r>
              <a:rPr lang="en-AU" sz="2100" b="1" dirty="0"/>
              <a:t>Conceptualising:</a:t>
            </a:r>
            <a:r>
              <a:rPr lang="en-AU" sz="2100" dirty="0"/>
              <a:t> Prepare/update thematic maps for cross-sectoral landscape planning.</a:t>
            </a:r>
          </a:p>
          <a:p>
            <a:pPr lvl="0"/>
            <a:r>
              <a:rPr lang="en-AU" sz="2100" b="1" dirty="0"/>
              <a:t>Implementing:</a:t>
            </a:r>
            <a:r>
              <a:rPr lang="en-AU" sz="2100" dirty="0"/>
              <a:t> Establish agreements with stakeholders that support forest landscape maintenance and connectivity. </a:t>
            </a:r>
          </a:p>
          <a:p>
            <a:pPr lvl="0"/>
            <a:r>
              <a:rPr lang="en-AU" sz="2100" b="1" dirty="0"/>
              <a:t>Sustaining:</a:t>
            </a:r>
            <a:r>
              <a:rPr lang="en-AU" sz="2100" dirty="0"/>
              <a:t> Monitor and</a:t>
            </a:r>
            <a:r>
              <a:rPr lang="en-AU" sz="2100" b="1" dirty="0"/>
              <a:t> </a:t>
            </a:r>
            <a:r>
              <a:rPr lang="en-AU" sz="2100" dirty="0"/>
              <a:t>adaptively manage forest fragmentation.</a:t>
            </a:r>
          </a:p>
          <a:p>
            <a:pPr marL="0" indent="0">
              <a:buNone/>
            </a:pPr>
            <a:r>
              <a:rPr lang="en-AU" sz="1400" dirty="0"/>
              <a:t>Source: ITTO (2020)</a:t>
            </a:r>
            <a:endParaRPr lang="en-AU" sz="1400" dirty="0">
              <a:solidFill>
                <a:schemeClr val="accent5">
                  <a:lumMod val="75000"/>
                </a:schemeClr>
              </a:solidFill>
            </a:endParaRP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4" y="259710"/>
            <a:ext cx="7987209" cy="1323439"/>
          </a:xfrm>
          <a:prstGeom prst="rect">
            <a:avLst/>
          </a:prstGeom>
          <a:noFill/>
        </p:spPr>
        <p:txBody>
          <a:bodyPr wrap="square" rtlCol="0">
            <a:spAutoFit/>
          </a:bodyPr>
          <a:lstStyle/>
          <a:p>
            <a:r>
              <a:rPr lang="en-AU" sz="4000" dirty="0">
                <a:solidFill>
                  <a:schemeClr val="accent5">
                    <a:lumMod val="75000"/>
                  </a:schemeClr>
                </a:solidFill>
                <a:latin typeface="Calibri" panose="020F0502020204030204" pitchFamily="34" charset="0"/>
                <a:cs typeface="Calibri" panose="020F0502020204030204" pitchFamily="34" charset="0"/>
              </a:rPr>
              <a:t>Maintain and enhance natural forest ecosystems within landscapes</a:t>
            </a:r>
          </a:p>
        </p:txBody>
      </p:sp>
      <p:grpSp>
        <p:nvGrpSpPr>
          <p:cNvPr id="3" name="Group 2"/>
          <p:cNvGrpSpPr/>
          <p:nvPr/>
        </p:nvGrpSpPr>
        <p:grpSpPr>
          <a:xfrm>
            <a:off x="7028598" y="1928607"/>
            <a:ext cx="4732732" cy="4375611"/>
            <a:chOff x="7028598" y="1928607"/>
            <a:chExt cx="4732732" cy="437561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136" y="1928607"/>
              <a:ext cx="4689194" cy="4083223"/>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7028598" y="6011830"/>
              <a:ext cx="2514647" cy="292388"/>
            </a:xfrm>
            <a:prstGeom prst="rect">
              <a:avLst/>
            </a:prstGeom>
          </p:spPr>
          <p:txBody>
            <a:bodyPr wrap="square">
              <a:spAutoFit/>
            </a:bodyPr>
            <a:lstStyle/>
            <a:p>
              <a:r>
                <a:rPr lang="en-AU" sz="1300" i="1" dirty="0">
                  <a:solidFill>
                    <a:schemeClr val="accent5">
                      <a:lumMod val="75000"/>
                    </a:schemeClr>
                  </a:solidFill>
                </a:rPr>
                <a:t>Source: IUCN &amp; WRI (2014)</a:t>
              </a:r>
              <a:endParaRPr lang="en-US" sz="1300" i="1" dirty="0">
                <a:solidFill>
                  <a:schemeClr val="accent5">
                    <a:lumMod val="75000"/>
                  </a:schemeClr>
                </a:solidFill>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43</a:t>
            </a:fld>
            <a:r>
              <a:rPr lang="en-AU" dirty="0"/>
              <a:t> of 72</a:t>
            </a:r>
          </a:p>
        </p:txBody>
      </p:sp>
    </p:spTree>
    <p:extLst>
      <p:ext uri="{BB962C8B-B14F-4D97-AF65-F5344CB8AC3E}">
        <p14:creationId xmlns:p14="http://schemas.microsoft.com/office/powerpoint/2010/main" val="4119063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1458" y="1876202"/>
            <a:ext cx="5617687" cy="4480148"/>
          </a:xfrm>
        </p:spPr>
        <p:txBody>
          <a:bodyPr>
            <a:normAutofit fontScale="92500" lnSpcReduction="20000"/>
          </a:bodyPr>
          <a:lstStyle/>
          <a:p>
            <a:pPr marL="0" indent="0">
              <a:buNone/>
            </a:pPr>
            <a:r>
              <a:rPr lang="en-AU" sz="2500" b="1" dirty="0"/>
              <a:t>HOW should we maintain and enhance natural forest ecosystems? </a:t>
            </a:r>
          </a:p>
          <a:p>
            <a:pPr marL="0" indent="0">
              <a:buNone/>
            </a:pPr>
            <a:r>
              <a:rPr lang="en-AU" sz="2300" b="1" dirty="0"/>
              <a:t>GE20:</a:t>
            </a:r>
            <a:r>
              <a:rPr lang="en-AU" sz="2300" dirty="0"/>
              <a:t> We should conserve natural grasslands, savannas and wetlands through:</a:t>
            </a:r>
          </a:p>
          <a:p>
            <a:pPr lvl="0"/>
            <a:r>
              <a:rPr lang="en-AU" sz="2300" b="1" dirty="0"/>
              <a:t>Visioning:</a:t>
            </a:r>
            <a:r>
              <a:rPr lang="en-AU" sz="2300" dirty="0"/>
              <a:t> Identify areas that should be conserved (planted forests should not replace existing native ecosystems).</a:t>
            </a:r>
          </a:p>
          <a:p>
            <a:pPr lvl="0"/>
            <a:r>
              <a:rPr lang="en-AU" sz="2300" b="1" dirty="0"/>
              <a:t>Conceptualising:</a:t>
            </a:r>
            <a:r>
              <a:rPr lang="en-AU" sz="2300" dirty="0"/>
              <a:t> Assess the risks of natural areas being converted, and formulate mitigation measures.</a:t>
            </a:r>
          </a:p>
          <a:p>
            <a:pPr lvl="0"/>
            <a:r>
              <a:rPr lang="en-AU" sz="2300" b="1" dirty="0"/>
              <a:t>Implementing:</a:t>
            </a:r>
            <a:r>
              <a:rPr lang="en-AU" sz="2300" dirty="0"/>
              <a:t> Undertake conservation and management measures in natural areas.</a:t>
            </a:r>
          </a:p>
          <a:p>
            <a:pPr lvl="0"/>
            <a:r>
              <a:rPr lang="en-AU" sz="2300" b="1" dirty="0"/>
              <a:t>Sustaining:</a:t>
            </a:r>
            <a:r>
              <a:rPr lang="en-AU" sz="2300" dirty="0"/>
              <a:t> Monitor and</a:t>
            </a:r>
            <a:r>
              <a:rPr lang="en-AU" sz="2300" b="1" dirty="0"/>
              <a:t> </a:t>
            </a:r>
            <a:r>
              <a:rPr lang="en-AU" sz="2300" dirty="0"/>
              <a:t>adaptively manage the conservation of natural areas.</a:t>
            </a:r>
          </a:p>
          <a:p>
            <a:pPr marL="0" indent="0">
              <a:buNone/>
            </a:pPr>
            <a:r>
              <a:rPr lang="en-AU" sz="1400" dirty="0"/>
              <a:t>Source: ITTO (2020)</a:t>
            </a:r>
            <a:endParaRPr lang="en-AU" sz="1400" dirty="0">
              <a:solidFill>
                <a:schemeClr val="accent5">
                  <a:lumMod val="75000"/>
                </a:schemeClr>
              </a:solidFill>
            </a:endParaRP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4" y="259710"/>
            <a:ext cx="7987209" cy="1323439"/>
          </a:xfrm>
          <a:prstGeom prst="rect">
            <a:avLst/>
          </a:prstGeom>
          <a:noFill/>
        </p:spPr>
        <p:txBody>
          <a:bodyPr wrap="square" rtlCol="0">
            <a:spAutoFit/>
          </a:bodyPr>
          <a:lstStyle/>
          <a:p>
            <a:r>
              <a:rPr lang="en-AU" sz="4000" dirty="0">
                <a:solidFill>
                  <a:schemeClr val="accent5">
                    <a:lumMod val="75000"/>
                  </a:schemeClr>
                </a:solidFill>
                <a:latin typeface="Calibri" panose="020F0502020204030204" pitchFamily="34" charset="0"/>
                <a:cs typeface="Calibri" panose="020F0502020204030204" pitchFamily="34" charset="0"/>
              </a:rPr>
              <a:t>Maintain and enhance natural forest ecosystems within landscapes</a:t>
            </a:r>
          </a:p>
        </p:txBody>
      </p:sp>
      <p:grpSp>
        <p:nvGrpSpPr>
          <p:cNvPr id="4" name="Group 3"/>
          <p:cNvGrpSpPr/>
          <p:nvPr/>
        </p:nvGrpSpPr>
        <p:grpSpPr>
          <a:xfrm>
            <a:off x="6523630" y="1928607"/>
            <a:ext cx="4973854" cy="4083223"/>
            <a:chOff x="6523630" y="1928607"/>
            <a:chExt cx="4973854" cy="408322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548" r="10374"/>
            <a:stretch/>
          </p:blipFill>
          <p:spPr>
            <a:xfrm>
              <a:off x="6523630" y="1928607"/>
              <a:ext cx="4973854" cy="4083223"/>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6523630" y="4411392"/>
              <a:ext cx="4973854" cy="1600438"/>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IMPLEMENTING: </a:t>
              </a:r>
              <a:r>
                <a:rPr lang="en-AU" sz="2000" dirty="0">
                  <a:solidFill>
                    <a:schemeClr val="bg1"/>
                  </a:solidFill>
                  <a:effectLst>
                    <a:outerShdw blurRad="38100" dist="38100" dir="2700000" algn="tl">
                      <a:srgbClr val="000000">
                        <a:alpha val="43137"/>
                      </a:srgbClr>
                    </a:outerShdw>
                  </a:effectLst>
                </a:rPr>
                <a:t>A communication campaign in Peru implemented close to the dry forest habitat of the white-winged guan helped reduce the threatened status of the species.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29/2 2020. Photo: CORBIDI</a:t>
              </a:r>
              <a:endParaRPr lang="en-US" sz="1300" i="1" dirty="0">
                <a:solidFill>
                  <a:schemeClr val="bg1"/>
                </a:solidFill>
                <a:effectLst>
                  <a:outerShdw blurRad="38100" dist="38100" dir="2700000" algn="tl">
                    <a:srgbClr val="000000">
                      <a:alpha val="43137"/>
                    </a:srgbClr>
                  </a:outerShdw>
                </a:effectLst>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44</a:t>
            </a:fld>
            <a:r>
              <a:rPr lang="en-AU" dirty="0"/>
              <a:t> of 72</a:t>
            </a:r>
          </a:p>
        </p:txBody>
      </p:sp>
    </p:spTree>
    <p:extLst>
      <p:ext uri="{BB962C8B-B14F-4D97-AF65-F5344CB8AC3E}">
        <p14:creationId xmlns:p14="http://schemas.microsoft.com/office/powerpoint/2010/main" val="3538797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4658" y="1877140"/>
            <a:ext cx="9582684" cy="4715004"/>
          </a:xfrm>
        </p:spPr>
        <p:txBody>
          <a:bodyPr>
            <a:normAutofit lnSpcReduction="10000"/>
          </a:bodyPr>
          <a:lstStyle/>
          <a:p>
            <a:pPr marL="0" indent="0">
              <a:buNone/>
            </a:pPr>
            <a:r>
              <a:rPr lang="en-AU" sz="2100" dirty="0"/>
              <a:t>These </a:t>
            </a:r>
            <a:r>
              <a:rPr lang="en-AU" sz="2100" b="1" dirty="0"/>
              <a:t>helpful guidelines</a:t>
            </a:r>
            <a:r>
              <a:rPr lang="en-AU" sz="2100" dirty="0"/>
              <a:t> are freely available online:</a:t>
            </a:r>
          </a:p>
          <a:p>
            <a:pPr lvl="0"/>
            <a:r>
              <a:rPr lang="en-AU" sz="2100" dirty="0"/>
              <a:t>ITTO. 2015. </a:t>
            </a:r>
            <a:r>
              <a:rPr lang="en-AU" sz="2100" i="1" dirty="0"/>
              <a:t>Voluntary guidelines for the sustainable management of natural tropical forests.</a:t>
            </a:r>
            <a:r>
              <a:rPr lang="en-AU" sz="2100" dirty="0"/>
              <a:t> Yokohama, Japan.</a:t>
            </a:r>
          </a:p>
          <a:p>
            <a:pPr lvl="0"/>
            <a:r>
              <a:rPr lang="en-AU" sz="2100" dirty="0"/>
              <a:t>ITTO. 2020.</a:t>
            </a:r>
            <a:r>
              <a:rPr lang="en-AU" sz="2100" i="1" dirty="0"/>
              <a:t> Guidelines for forest landscape restoration in the tropics. </a:t>
            </a:r>
            <a:r>
              <a:rPr lang="en-AU" sz="2100" dirty="0"/>
              <a:t>Yokohama, Japan.</a:t>
            </a:r>
          </a:p>
          <a:p>
            <a:pPr lvl="0"/>
            <a:r>
              <a:rPr lang="en-AU" sz="2100" dirty="0"/>
              <a:t>ITTO &amp; IUCN. 2008.</a:t>
            </a:r>
            <a:r>
              <a:rPr lang="en-AU" sz="2100" i="1" dirty="0"/>
              <a:t> Guidelines for the conservation and sustainable use of biodiversity in tropical timber production forests. </a:t>
            </a:r>
            <a:r>
              <a:rPr lang="en-AU" sz="2100" dirty="0"/>
              <a:t>Yokohama, Japan.</a:t>
            </a:r>
          </a:p>
          <a:p>
            <a:pPr lvl="0"/>
            <a:r>
              <a:rPr lang="en-AU" sz="2100" dirty="0"/>
              <a:t>Willemen et al. 2014.</a:t>
            </a:r>
            <a:r>
              <a:rPr lang="en-AU" sz="2100" i="1" dirty="0"/>
              <a:t> Spatial planning and monitoring of landscape interventions. </a:t>
            </a:r>
            <a:r>
              <a:rPr lang="en-AU" sz="2100" dirty="0"/>
              <a:t>EcoAgriculture Partners, Washington, DC.</a:t>
            </a:r>
          </a:p>
          <a:p>
            <a:pPr marL="0" indent="0">
              <a:spcBef>
                <a:spcPts val="3000"/>
              </a:spcBef>
              <a:buNone/>
            </a:pPr>
            <a:r>
              <a:rPr lang="en-AU" sz="2100" dirty="0"/>
              <a:t>This </a:t>
            </a:r>
            <a:r>
              <a:rPr lang="en-AU" sz="2100" b="1" dirty="0"/>
              <a:t>interesting</a:t>
            </a:r>
            <a:r>
              <a:rPr lang="en-AU" sz="2100" dirty="0"/>
              <a:t> </a:t>
            </a:r>
            <a:r>
              <a:rPr lang="en-AU" sz="2100" b="1" dirty="0"/>
              <a:t>report</a:t>
            </a:r>
            <a:r>
              <a:rPr lang="en-AU" sz="2100" dirty="0"/>
              <a:t> is freely available online:</a:t>
            </a:r>
          </a:p>
          <a:p>
            <a:r>
              <a:rPr lang="en-AU" sz="2100" dirty="0"/>
              <a:t>McDonald et al. 2016.</a:t>
            </a:r>
            <a:r>
              <a:rPr lang="en-AU" sz="2100" i="1" dirty="0"/>
              <a:t> International standards for the practice of                                   ecological restoration. </a:t>
            </a:r>
            <a:r>
              <a:rPr lang="en-AU" sz="2100" dirty="0"/>
              <a:t>Society for Ecological Restoration,</a:t>
            </a:r>
            <a:br>
              <a:rPr lang="en-AU" sz="2100" dirty="0"/>
            </a:br>
            <a:r>
              <a:rPr lang="en-AU" sz="2100" dirty="0"/>
              <a:t>Washington, DC.</a:t>
            </a:r>
            <a:endParaRPr lang="en-AU" sz="2100" dirty="0">
              <a:solidFill>
                <a:schemeClr val="accent5">
                  <a:lumMod val="75000"/>
                </a:schemeClr>
              </a:solidFill>
            </a:endParaRP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4:</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sp>
        <p:nvSpPr>
          <p:cNvPr id="7" name="Slide Number Placeholder 6"/>
          <p:cNvSpPr>
            <a:spLocks noGrp="1"/>
          </p:cNvSpPr>
          <p:nvPr>
            <p:ph type="sldNum" sz="quarter" idx="4"/>
          </p:nvPr>
        </p:nvSpPr>
        <p:spPr/>
        <p:txBody>
          <a:bodyPr/>
          <a:lstStyle/>
          <a:p>
            <a:fld id="{95741571-E85D-4266-ADAB-4C9BA1847898}" type="slidenum">
              <a:rPr lang="en-AU" smtClean="0"/>
              <a:pPr/>
              <a:t>45</a:t>
            </a:fld>
            <a:r>
              <a:rPr lang="en-AU" dirty="0"/>
              <a:t> of 72</a:t>
            </a:r>
          </a:p>
        </p:txBody>
      </p:sp>
    </p:spTree>
    <p:extLst>
      <p:ext uri="{BB962C8B-B14F-4D97-AF65-F5344CB8AC3E}">
        <p14:creationId xmlns:p14="http://schemas.microsoft.com/office/powerpoint/2010/main" val="3125471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6200" y="1975757"/>
            <a:ext cx="9755389" cy="4252721"/>
          </a:xfrm>
        </p:spPr>
        <p:txBody>
          <a:bodyPr>
            <a:normAutofit/>
          </a:bodyPr>
          <a:lstStyle/>
          <a:p>
            <a:pPr marL="0" indent="0">
              <a:buNone/>
            </a:pPr>
            <a:r>
              <a:rPr lang="en-AU" sz="2100" dirty="0"/>
              <a:t>Watch this </a:t>
            </a:r>
            <a:r>
              <a:rPr lang="en-AU" sz="2100" b="1" dirty="0"/>
              <a:t>14 minute video </a:t>
            </a:r>
            <a:r>
              <a:rPr lang="en-AU" sz="2100" dirty="0"/>
              <a:t>about restoring ecosystem service in the Gulf of Mexico:</a:t>
            </a:r>
          </a:p>
          <a:p>
            <a:r>
              <a:rPr lang="en-AU" sz="2100" dirty="0">
                <a:hlinkClick r:id="rId3"/>
              </a:rPr>
              <a:t>https://youtu.be/CxH5_-L83I4</a:t>
            </a:r>
            <a:r>
              <a:rPr lang="en-AU" sz="2100" dirty="0"/>
              <a:t> </a:t>
            </a:r>
          </a:p>
        </p:txBody>
      </p:sp>
      <p:sp>
        <p:nvSpPr>
          <p:cNvPr id="10" name="Footer Placeholder 9"/>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1" name="Title 10"/>
          <p:cNvSpPr>
            <a:spLocks noGrp="1"/>
          </p:cNvSpPr>
          <p:nvPr>
            <p:ph type="title"/>
          </p:nvPr>
        </p:nvSpPr>
        <p:spPr/>
        <p:txBody>
          <a:bodyPr/>
          <a:lstStyle/>
          <a:p>
            <a:r>
              <a:rPr lang="en-AU" dirty="0"/>
              <a:t>Topic 4:</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683646"/>
            <a:ext cx="1439646" cy="1445498"/>
          </a:xfrm>
          <a:prstGeom prst="rect">
            <a:avLst/>
          </a:prstGeom>
        </p:spPr>
      </p:pic>
      <p:sp>
        <p:nvSpPr>
          <p:cNvPr id="7" name="Slide Number Placeholder 6"/>
          <p:cNvSpPr>
            <a:spLocks noGrp="1"/>
          </p:cNvSpPr>
          <p:nvPr>
            <p:ph type="sldNum" sz="quarter" idx="4"/>
          </p:nvPr>
        </p:nvSpPr>
        <p:spPr/>
        <p:txBody>
          <a:bodyPr/>
          <a:lstStyle/>
          <a:p>
            <a:fld id="{95741571-E85D-4266-ADAB-4C9BA1847898}" type="slidenum">
              <a:rPr lang="en-AU" smtClean="0"/>
              <a:pPr/>
              <a:t>46</a:t>
            </a:fld>
            <a:r>
              <a:rPr lang="en-AU" dirty="0"/>
              <a:t> of 72</a:t>
            </a:r>
          </a:p>
        </p:txBody>
      </p:sp>
    </p:spTree>
    <p:extLst>
      <p:ext uri="{BB962C8B-B14F-4D97-AF65-F5344CB8AC3E}">
        <p14:creationId xmlns:p14="http://schemas.microsoft.com/office/powerpoint/2010/main" val="399522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6624" y="1877140"/>
            <a:ext cx="9794965" cy="3685460"/>
          </a:xfrm>
        </p:spPr>
        <p:txBody>
          <a:bodyPr>
            <a:normAutofit/>
          </a:bodyPr>
          <a:lstStyle/>
          <a:p>
            <a:pPr marL="0" indent="0">
              <a:buNone/>
            </a:pPr>
            <a:r>
              <a:rPr lang="en-AU" sz="2100" dirty="0"/>
              <a:t>Each group should </a:t>
            </a:r>
            <a:r>
              <a:rPr lang="en-AU" sz="2100" b="1" dirty="0"/>
              <a:t>discuss</a:t>
            </a:r>
            <a:r>
              <a:rPr lang="en-AU" sz="2100" dirty="0"/>
              <a:t> </a:t>
            </a:r>
            <a:r>
              <a:rPr lang="en-AU" sz="2100" b="1" dirty="0"/>
              <a:t>one of the questions </a:t>
            </a:r>
            <a:r>
              <a:rPr lang="en-AU" sz="2100" dirty="0"/>
              <a:t>below</a:t>
            </a:r>
            <a:r>
              <a:rPr lang="en-AU" sz="2100" b="1" dirty="0"/>
              <a:t> </a:t>
            </a:r>
            <a:r>
              <a:rPr lang="en-AU" sz="2100" dirty="0"/>
              <a:t>with reference to their local context, and then </a:t>
            </a:r>
            <a:r>
              <a:rPr lang="en-AU" sz="2100" b="1" dirty="0"/>
              <a:t>present their findings </a:t>
            </a:r>
            <a:r>
              <a:rPr lang="en-AU" sz="2100" dirty="0"/>
              <a:t>to the class:</a:t>
            </a:r>
          </a:p>
          <a:p>
            <a:pPr marL="457200" indent="-457200">
              <a:buFont typeface="+mj-lt"/>
              <a:buAutoNum type="arabicPeriod"/>
            </a:pPr>
            <a:r>
              <a:rPr lang="en-AU" sz="2100" dirty="0"/>
              <a:t>Why are natural forest ecosystems important?</a:t>
            </a:r>
          </a:p>
          <a:p>
            <a:pPr marL="457200" indent="-457200">
              <a:buFont typeface="+mj-lt"/>
              <a:buAutoNum type="arabicPeriod"/>
            </a:pPr>
            <a:r>
              <a:rPr lang="en-AU" sz="2100" dirty="0"/>
              <a:t>How should we address the drivers of land-use change and forest degradation?</a:t>
            </a:r>
          </a:p>
          <a:p>
            <a:pPr marL="457200" indent="-457200">
              <a:buFont typeface="+mj-lt"/>
              <a:buAutoNum type="arabicPeriod"/>
            </a:pPr>
            <a:r>
              <a:rPr lang="en-AU" sz="2100" dirty="0"/>
              <a:t>How should we go about restoring degraded forests?</a:t>
            </a:r>
          </a:p>
          <a:p>
            <a:pPr marL="457200" indent="-457200">
              <a:buFont typeface="+mj-lt"/>
              <a:buAutoNum type="arabicPeriod"/>
            </a:pPr>
            <a:r>
              <a:rPr lang="en-AU" sz="2100" dirty="0"/>
              <a:t>How should improve forest structure and dynamics in fragmented landscapes? </a:t>
            </a:r>
          </a:p>
          <a:p>
            <a:pPr marL="457200" indent="-457200">
              <a:buFont typeface="+mj-lt"/>
              <a:buAutoNum type="arabicPeriod"/>
            </a:pPr>
            <a:r>
              <a:rPr lang="en-AU" sz="2100" dirty="0"/>
              <a:t>How should we conserve natural grasslands, savannas and wetlands?</a:t>
            </a: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4:</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Small group questions</a:t>
            </a:r>
          </a:p>
        </p:txBody>
      </p:sp>
      <p:sp>
        <p:nvSpPr>
          <p:cNvPr id="6" name="Slide Number Placeholder 5"/>
          <p:cNvSpPr>
            <a:spLocks noGrp="1"/>
          </p:cNvSpPr>
          <p:nvPr>
            <p:ph type="sldNum" sz="quarter" idx="4"/>
          </p:nvPr>
        </p:nvSpPr>
        <p:spPr/>
        <p:txBody>
          <a:bodyPr/>
          <a:lstStyle/>
          <a:p>
            <a:fld id="{95741571-E85D-4266-ADAB-4C9BA1847898}" type="slidenum">
              <a:rPr lang="en-AU" smtClean="0"/>
              <a:pPr/>
              <a:t>47</a:t>
            </a:fld>
            <a:r>
              <a:rPr lang="en-AU" dirty="0"/>
              <a:t> of 72</a:t>
            </a:r>
          </a:p>
        </p:txBody>
      </p:sp>
    </p:spTree>
    <p:extLst>
      <p:ext uri="{BB962C8B-B14F-4D97-AF65-F5344CB8AC3E}">
        <p14:creationId xmlns:p14="http://schemas.microsoft.com/office/powerpoint/2010/main" val="635802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1877140"/>
            <a:ext cx="9806189" cy="2089553"/>
          </a:xfrm>
        </p:spPr>
        <p:txBody>
          <a:bodyPr>
            <a:normAutofit/>
          </a:bodyPr>
          <a:lstStyle/>
          <a:p>
            <a:pPr marL="0" indent="0">
              <a:buNone/>
            </a:pPr>
            <a:r>
              <a:rPr lang="en-AU" sz="2100" dirty="0"/>
              <a:t>Each student should </a:t>
            </a:r>
            <a:r>
              <a:rPr lang="en-AU" sz="2100" b="1" dirty="0"/>
              <a:t>research</a:t>
            </a:r>
            <a:r>
              <a:rPr lang="en-AU" sz="2100" dirty="0"/>
              <a:t> </a:t>
            </a:r>
            <a:r>
              <a:rPr lang="en-AU" sz="2100" b="1" dirty="0"/>
              <a:t>one of the questions </a:t>
            </a:r>
            <a:r>
              <a:rPr lang="en-AU" sz="2100" dirty="0"/>
              <a:t>below</a:t>
            </a:r>
            <a:r>
              <a:rPr lang="en-AU" sz="2100" b="1" dirty="0"/>
              <a:t> </a:t>
            </a:r>
            <a:r>
              <a:rPr lang="en-AU" sz="2100" dirty="0"/>
              <a:t>with reference to local case-studies, and then </a:t>
            </a:r>
            <a:r>
              <a:rPr lang="en-AU" sz="2100" b="1" dirty="0"/>
              <a:t>present their findings </a:t>
            </a:r>
            <a:r>
              <a:rPr lang="en-AU" sz="2100" dirty="0"/>
              <a:t>in a written report.</a:t>
            </a:r>
          </a:p>
          <a:p>
            <a:pPr marL="457200" indent="-457200">
              <a:buFont typeface="+mj-lt"/>
              <a:buAutoNum type="arabicPeriod"/>
            </a:pPr>
            <a:r>
              <a:rPr lang="en-AU" sz="2100" dirty="0"/>
              <a:t>Explain why natural forest ecosystems are degraded.</a:t>
            </a:r>
          </a:p>
          <a:p>
            <a:pPr marL="457200" indent="-457200">
              <a:buFont typeface="+mj-lt"/>
              <a:buAutoNum type="arabicPeriod"/>
            </a:pPr>
            <a:r>
              <a:rPr lang="en-AU" sz="2100" dirty="0"/>
              <a:t>Explain which dynamic forest processes benefit from FLR.</a:t>
            </a:r>
          </a:p>
          <a:p>
            <a:pPr marL="457200" indent="-457200">
              <a:buFont typeface="+mj-lt"/>
              <a:buAutoNum type="arabicPeriod"/>
            </a:pPr>
            <a:r>
              <a:rPr lang="en-AU" sz="2100" dirty="0"/>
              <a:t>Explain how natural forest ecosystems are restored.</a:t>
            </a: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8" name="Footer Placeholder 7"/>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4:</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Student assignments</a:t>
            </a:r>
          </a:p>
        </p:txBody>
      </p:sp>
      <p:sp>
        <p:nvSpPr>
          <p:cNvPr id="6" name="Slide Number Placeholder 5"/>
          <p:cNvSpPr>
            <a:spLocks noGrp="1"/>
          </p:cNvSpPr>
          <p:nvPr>
            <p:ph type="sldNum" sz="quarter" idx="4"/>
          </p:nvPr>
        </p:nvSpPr>
        <p:spPr/>
        <p:txBody>
          <a:bodyPr/>
          <a:lstStyle/>
          <a:p>
            <a:fld id="{95741571-E85D-4266-ADAB-4C9BA1847898}" type="slidenum">
              <a:rPr lang="en-AU" smtClean="0"/>
              <a:pPr/>
              <a:t>48</a:t>
            </a:fld>
            <a:r>
              <a:rPr lang="en-AU" dirty="0"/>
              <a:t> of 72</a:t>
            </a:r>
          </a:p>
        </p:txBody>
      </p:sp>
    </p:spTree>
    <p:extLst>
      <p:ext uri="{BB962C8B-B14F-4D97-AF65-F5344CB8AC3E}">
        <p14:creationId xmlns:p14="http://schemas.microsoft.com/office/powerpoint/2010/main" val="962705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45752" y="4143783"/>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By the end of Topic 5, students will be able to describe the conceptual basis for tailoring FLR interventions to the local context, as well as the 6 essential conditions for a successful FLR project.</a:t>
              </a:r>
              <a:endParaRPr lang="en-US" sz="2100"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3"/>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Class presentation, small group questions and student assignments.</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4"/>
            <a:stretch>
              <a:fillRect/>
            </a:stretch>
          </p:blipFill>
          <p:spPr>
            <a:xfrm>
              <a:off x="1345752" y="2409947"/>
              <a:ext cx="975808" cy="975808"/>
            </a:xfrm>
            <a:prstGeom prst="rect">
              <a:avLst/>
            </a:prstGeom>
          </p:spPr>
        </p:pic>
      </p:grpSp>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9" name="Title 18"/>
          <p:cNvSpPr>
            <a:spLocks noGrp="1"/>
          </p:cNvSpPr>
          <p:nvPr>
            <p:ph type="title"/>
          </p:nvPr>
        </p:nvSpPr>
        <p:spPr/>
        <p:txBody>
          <a:bodyPr/>
          <a:lstStyle/>
          <a:p>
            <a:r>
              <a:rPr lang="en-AU" dirty="0"/>
              <a:t>Topic 5:</a:t>
            </a:r>
          </a:p>
        </p:txBody>
      </p:sp>
      <p:sp>
        <p:nvSpPr>
          <p:cNvPr id="21" name="TextBox 20"/>
          <p:cNvSpPr txBox="1"/>
          <p:nvPr/>
        </p:nvSpPr>
        <p:spPr>
          <a:xfrm>
            <a:off x="3940934" y="259710"/>
            <a:ext cx="7918970"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Tailor to the local context using a variety of approaches</a:t>
            </a:r>
          </a:p>
        </p:txBody>
      </p:sp>
      <p:sp>
        <p:nvSpPr>
          <p:cNvPr id="5" name="Slide Number Placeholder 4"/>
          <p:cNvSpPr>
            <a:spLocks noGrp="1"/>
          </p:cNvSpPr>
          <p:nvPr>
            <p:ph type="sldNum" sz="quarter" idx="4"/>
          </p:nvPr>
        </p:nvSpPr>
        <p:spPr/>
        <p:txBody>
          <a:bodyPr/>
          <a:lstStyle/>
          <a:p>
            <a:fld id="{95741571-E85D-4266-ADAB-4C9BA1847898}" type="slidenum">
              <a:rPr lang="en-AU" smtClean="0"/>
              <a:pPr/>
              <a:t>49</a:t>
            </a:fld>
            <a:r>
              <a:rPr lang="en-AU" dirty="0"/>
              <a:t> of 72</a:t>
            </a:r>
          </a:p>
        </p:txBody>
      </p:sp>
      <p:pic>
        <p:nvPicPr>
          <p:cNvPr id="18" name="Picture 17">
            <a:extLst>
              <a:ext uri="{FF2B5EF4-FFF2-40B4-BE49-F238E27FC236}">
                <a16:creationId xmlns:a16="http://schemas.microsoft.com/office/drawing/2014/main" id="{5C90B731-DB81-7A4B-BBD2-5E58685A5D33}"/>
              </a:ext>
            </a:extLst>
          </p:cNvPr>
          <p:cNvPicPr>
            <a:picLocks noChangeAspect="1"/>
          </p:cNvPicPr>
          <p:nvPr/>
        </p:nvPicPr>
        <p:blipFill>
          <a:blip r:embed="rId5"/>
          <a:srcRect/>
          <a:stretch/>
        </p:blipFill>
        <p:spPr>
          <a:xfrm>
            <a:off x="1162050" y="3751988"/>
            <a:ext cx="9867900" cy="152400"/>
          </a:xfrm>
          <a:prstGeom prst="rect">
            <a:avLst/>
          </a:prstGeom>
        </p:spPr>
      </p:pic>
    </p:spTree>
    <p:extLst>
      <p:ext uri="{BB962C8B-B14F-4D97-AF65-F5344CB8AC3E}">
        <p14:creationId xmlns:p14="http://schemas.microsoft.com/office/powerpoint/2010/main" val="2081305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45752" y="4158071"/>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By the end of Topic 1, students will be able to describe the conceptual basis for focussing on landscapes, as well as the 4 essential conditions for a successful FLR project.</a:t>
              </a:r>
              <a:endParaRPr lang="en-US" sz="2100"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3"/>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Class presentation, small group questions and student assignments.</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4"/>
            <a:stretch>
              <a:fillRect/>
            </a:stretch>
          </p:blipFill>
          <p:spPr>
            <a:xfrm>
              <a:off x="1345752" y="2409947"/>
              <a:ext cx="975808" cy="975808"/>
            </a:xfrm>
            <a:prstGeom prst="rect">
              <a:avLst/>
            </a:prstGeom>
          </p:spPr>
        </p:pic>
      </p:grpSp>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9" name="Title 18"/>
          <p:cNvSpPr>
            <a:spLocks noGrp="1"/>
          </p:cNvSpPr>
          <p:nvPr>
            <p:ph type="title"/>
          </p:nvPr>
        </p:nvSpPr>
        <p:spPr/>
        <p:txBody>
          <a:bodyPr/>
          <a:lstStyle/>
          <a:p>
            <a:r>
              <a:rPr lang="en-AU" dirty="0"/>
              <a:t>Topic 1:</a:t>
            </a:r>
          </a:p>
        </p:txBody>
      </p:sp>
      <p:sp>
        <p:nvSpPr>
          <p:cNvPr id="21" name="TextBox 20"/>
          <p:cNvSpPr txBox="1"/>
          <p:nvPr/>
        </p:nvSpPr>
        <p:spPr>
          <a:xfrm>
            <a:off x="3940934" y="259710"/>
            <a:ext cx="5789919"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Focus on landscapes</a:t>
            </a:r>
          </a:p>
        </p:txBody>
      </p:sp>
      <p:sp>
        <p:nvSpPr>
          <p:cNvPr id="5" name="Slide Number Placeholder 4"/>
          <p:cNvSpPr>
            <a:spLocks noGrp="1"/>
          </p:cNvSpPr>
          <p:nvPr>
            <p:ph type="sldNum" sz="quarter" idx="4"/>
          </p:nvPr>
        </p:nvSpPr>
        <p:spPr/>
        <p:txBody>
          <a:bodyPr/>
          <a:lstStyle/>
          <a:p>
            <a:fld id="{95741571-E85D-4266-ADAB-4C9BA1847898}" type="slidenum">
              <a:rPr lang="en-AU" smtClean="0"/>
              <a:pPr/>
              <a:t>5</a:t>
            </a:fld>
            <a:r>
              <a:rPr lang="en-AU" dirty="0"/>
              <a:t> of 72</a:t>
            </a:r>
          </a:p>
        </p:txBody>
      </p:sp>
      <p:pic>
        <p:nvPicPr>
          <p:cNvPr id="18" name="Picture 17">
            <a:extLst>
              <a:ext uri="{FF2B5EF4-FFF2-40B4-BE49-F238E27FC236}">
                <a16:creationId xmlns:a16="http://schemas.microsoft.com/office/drawing/2014/main" id="{5C90B731-DB81-7A4B-BBD2-5E58685A5D33}"/>
              </a:ext>
            </a:extLst>
          </p:cNvPr>
          <p:cNvPicPr>
            <a:picLocks noChangeAspect="1"/>
          </p:cNvPicPr>
          <p:nvPr/>
        </p:nvPicPr>
        <p:blipFill>
          <a:blip r:embed="rId5"/>
          <a:srcRect/>
          <a:stretch/>
        </p:blipFill>
        <p:spPr>
          <a:xfrm>
            <a:off x="1162050" y="3751988"/>
            <a:ext cx="9867900" cy="152400"/>
          </a:xfrm>
          <a:prstGeom prst="rect">
            <a:avLst/>
          </a:prstGeom>
        </p:spPr>
      </p:pic>
    </p:spTree>
    <p:extLst>
      <p:ext uri="{BB962C8B-B14F-4D97-AF65-F5344CB8AC3E}">
        <p14:creationId xmlns:p14="http://schemas.microsoft.com/office/powerpoint/2010/main" val="1509011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4961" y="1877140"/>
            <a:ext cx="4393839" cy="4351338"/>
          </a:xfrm>
        </p:spPr>
        <p:txBody>
          <a:bodyPr>
            <a:normAutofit/>
          </a:bodyPr>
          <a:lstStyle/>
          <a:p>
            <a:pPr marL="0" indent="0">
              <a:buNone/>
            </a:pPr>
            <a:r>
              <a:rPr lang="en-AU" sz="2300" b="1" dirty="0"/>
              <a:t>WHY should we tailor interventions to the local context using a variety of approaches?</a:t>
            </a:r>
          </a:p>
          <a:p>
            <a:pPr marL="0" indent="0">
              <a:buNone/>
            </a:pPr>
            <a:r>
              <a:rPr lang="en-AU" sz="2100" dirty="0"/>
              <a:t>A tailor-made approach allows us to:</a:t>
            </a:r>
          </a:p>
          <a:p>
            <a:r>
              <a:rPr lang="en-AU" sz="2100" b="1" dirty="0"/>
              <a:t>Respond </a:t>
            </a:r>
            <a:r>
              <a:rPr lang="en-AU" sz="2100" dirty="0"/>
              <a:t>to the needs of local people and ecosystems when planning and implementing FLR interventions. </a:t>
            </a:r>
          </a:p>
          <a:p>
            <a:r>
              <a:rPr lang="en-AU" sz="2100" b="1" dirty="0"/>
              <a:t>Undertake</a:t>
            </a:r>
            <a:r>
              <a:rPr lang="en-AU" sz="2100" dirty="0"/>
              <a:t> a variety of FLR interventions adapted to different situations (e.g. local values &amp; needs, and historical &amp; legal context).</a:t>
            </a:r>
          </a:p>
          <a:p>
            <a:pPr marL="0" indent="0">
              <a:buNone/>
            </a:pPr>
            <a:r>
              <a:rPr lang="en-AU" sz="1400"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73562"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Tailor to the local context using a variety of approaches</a:t>
            </a:r>
          </a:p>
        </p:txBody>
      </p:sp>
      <p:grpSp>
        <p:nvGrpSpPr>
          <p:cNvPr id="4" name="Group 3"/>
          <p:cNvGrpSpPr/>
          <p:nvPr/>
        </p:nvGrpSpPr>
        <p:grpSpPr>
          <a:xfrm>
            <a:off x="5831199" y="1953647"/>
            <a:ext cx="5806591" cy="4095761"/>
            <a:chOff x="5736073" y="1953646"/>
            <a:chExt cx="5806591" cy="409576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6869"/>
            <a:stretch/>
          </p:blipFill>
          <p:spPr>
            <a:xfrm>
              <a:off x="5736073" y="1953646"/>
              <a:ext cx="5806591" cy="4095761"/>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5854891" y="4353059"/>
              <a:ext cx="5687773" cy="1600438"/>
            </a:xfrm>
            <a:prstGeom prst="rect">
              <a:avLst/>
            </a:prstGeom>
          </p:spPr>
          <p:txBody>
            <a:bodyPr wrap="square">
              <a:spAutoFit/>
            </a:bodyPr>
            <a:lstStyle/>
            <a:p>
              <a:r>
                <a:rPr lang="en-AU" sz="2000" dirty="0">
                  <a:solidFill>
                    <a:schemeClr val="bg1"/>
                  </a:solidFill>
                  <a:effectLst>
                    <a:outerShdw blurRad="38100" dist="38100" dir="2700000" algn="tl">
                      <a:srgbClr val="000000">
                        <a:alpha val="43137"/>
                      </a:srgbClr>
                    </a:outerShdw>
                  </a:effectLst>
                </a:rPr>
                <a:t>The women's association - MALEBI - in Dimbokro,</a:t>
              </a:r>
            </a:p>
            <a:p>
              <a:r>
                <a:rPr lang="en-AU" sz="2000" dirty="0">
                  <a:solidFill>
                    <a:schemeClr val="bg1"/>
                  </a:solidFill>
                  <a:effectLst>
                    <a:outerShdw blurRad="38100" dist="38100" dir="2700000" algn="tl">
                      <a:srgbClr val="000000">
                        <a:alpha val="43137"/>
                      </a:srgbClr>
                    </a:outerShdw>
                  </a:effectLst>
                </a:rPr>
                <a:t>Côte d’Ivoire realized they needed to restore the forest to ensure a sustainable supply of wood for their charcoal business.</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28/1 2019. Photo: SODEFOR. </a:t>
              </a:r>
              <a:endParaRPr lang="en-US" sz="1300" i="1" dirty="0">
                <a:solidFill>
                  <a:schemeClr val="bg1"/>
                </a:solidFill>
                <a:effectLst>
                  <a:outerShdw blurRad="38100" dist="38100" dir="2700000" algn="tl">
                    <a:srgbClr val="000000">
                      <a:alpha val="43137"/>
                    </a:srgbClr>
                  </a:outerShdw>
                </a:effectLst>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50</a:t>
            </a:fld>
            <a:r>
              <a:rPr lang="en-AU" dirty="0"/>
              <a:t> of 72</a:t>
            </a:r>
          </a:p>
        </p:txBody>
      </p:sp>
    </p:spTree>
    <p:extLst>
      <p:ext uri="{BB962C8B-B14F-4D97-AF65-F5344CB8AC3E}">
        <p14:creationId xmlns:p14="http://schemas.microsoft.com/office/powerpoint/2010/main" val="799729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4682" y="1877140"/>
            <a:ext cx="7795093" cy="4479210"/>
          </a:xfrm>
        </p:spPr>
        <p:txBody>
          <a:bodyPr>
            <a:noAutofit/>
          </a:bodyPr>
          <a:lstStyle/>
          <a:p>
            <a:pPr marL="0" indent="0">
              <a:buNone/>
            </a:pPr>
            <a:r>
              <a:rPr lang="en-AU" sz="2300" b="1" dirty="0"/>
              <a:t>HOW should we tailor interventions to the local context?</a:t>
            </a:r>
          </a:p>
          <a:p>
            <a:pPr marL="0" indent="0">
              <a:buNone/>
            </a:pPr>
            <a:r>
              <a:rPr lang="en-AU" sz="2100" b="1" dirty="0"/>
              <a:t>GE 21:</a:t>
            </a:r>
            <a:r>
              <a:rPr lang="en-AU" sz="2100" dirty="0"/>
              <a:t> We should assess local context and restrictions through:</a:t>
            </a:r>
          </a:p>
          <a:p>
            <a:pPr lvl="0"/>
            <a:r>
              <a:rPr lang="en-AU" sz="2100" b="1" dirty="0"/>
              <a:t>Visioning &amp; conceptualising: </a:t>
            </a:r>
            <a:r>
              <a:rPr lang="en-AU" sz="2100" dirty="0"/>
              <a:t>Assess the local environmental conditions driving change in the landscape.</a:t>
            </a:r>
          </a:p>
          <a:p>
            <a:pPr lvl="0"/>
            <a:r>
              <a:rPr lang="en-AU" sz="2100" b="1" dirty="0"/>
              <a:t>Implementing &amp; sustaining: </a:t>
            </a:r>
            <a:r>
              <a:rPr lang="en-AU" sz="2100" dirty="0"/>
              <a:t>Tailor FLR interventions for specific sites in response to local opportunities and threats.</a:t>
            </a:r>
          </a:p>
          <a:p>
            <a:pPr lvl="0"/>
            <a:r>
              <a:rPr lang="en-AU" sz="2100" b="1" dirty="0"/>
              <a:t>GE 22:</a:t>
            </a:r>
            <a:r>
              <a:rPr lang="en-AU" sz="2100" dirty="0"/>
              <a:t> We should allow for future changes in conditions through:</a:t>
            </a:r>
          </a:p>
          <a:p>
            <a:pPr lvl="0"/>
            <a:r>
              <a:rPr lang="en-AU" sz="2100" b="1" dirty="0"/>
              <a:t>Visioning &amp; conceptualising: </a:t>
            </a:r>
            <a:r>
              <a:rPr lang="en-AU" sz="2100" dirty="0"/>
              <a:t>Assess future opportunities and emerging threats.</a:t>
            </a:r>
          </a:p>
          <a:p>
            <a:pPr lvl="0"/>
            <a:r>
              <a:rPr lang="en-AU" sz="2100" b="1" dirty="0"/>
              <a:t>Implementing &amp; sustaining: </a:t>
            </a:r>
            <a:r>
              <a:rPr lang="en-AU" sz="2100" dirty="0"/>
              <a:t>Provide incentives for climate-smart technologies and land-uses adapted to climate change forecasts.</a:t>
            </a:r>
          </a:p>
          <a:p>
            <a:pPr marL="0" indent="0">
              <a:buNone/>
            </a:pPr>
            <a:r>
              <a:rPr lang="en-AU" sz="1400"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73562"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Tailor to the local context using a variety of approaches</a:t>
            </a:r>
          </a:p>
        </p:txBody>
      </p:sp>
      <p:grpSp>
        <p:nvGrpSpPr>
          <p:cNvPr id="4" name="Group 3"/>
          <p:cNvGrpSpPr/>
          <p:nvPr/>
        </p:nvGrpSpPr>
        <p:grpSpPr>
          <a:xfrm>
            <a:off x="8217094" y="1942984"/>
            <a:ext cx="3818978" cy="4317544"/>
            <a:chOff x="8217094" y="2269530"/>
            <a:chExt cx="3347259" cy="378424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301" y="2269530"/>
              <a:ext cx="3298847" cy="2405409"/>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8217094" y="4758924"/>
              <a:ext cx="3347259" cy="1294849"/>
            </a:xfrm>
            <a:prstGeom prst="rect">
              <a:avLst/>
            </a:prstGeom>
          </p:spPr>
          <p:txBody>
            <a:bodyPr wrap="square">
              <a:spAutoFit/>
            </a:bodyPr>
            <a:lstStyle/>
            <a:p>
              <a:r>
                <a:rPr lang="en-AU" b="1" dirty="0">
                  <a:solidFill>
                    <a:schemeClr val="bg1">
                      <a:lumMod val="50000"/>
                    </a:schemeClr>
                  </a:solidFill>
                </a:rPr>
                <a:t>IMPLEMENTING</a:t>
              </a:r>
              <a:r>
                <a:rPr lang="en-AU" dirty="0">
                  <a:solidFill>
                    <a:schemeClr val="bg1">
                      <a:lumMod val="50000"/>
                    </a:schemeClr>
                  </a:solidFill>
                </a:rPr>
                <a:t>: MALEBI now produces significant quantities of charcoal for sale in Abidjan, Côte d’Ivoire. </a:t>
              </a:r>
            </a:p>
            <a:p>
              <a:pPr>
                <a:spcBef>
                  <a:spcPts val="600"/>
                </a:spcBef>
              </a:pPr>
              <a:r>
                <a:rPr lang="en-AU" sz="1300" i="1" dirty="0">
                  <a:solidFill>
                    <a:schemeClr val="bg1">
                      <a:lumMod val="50000"/>
                    </a:schemeClr>
                  </a:solidFill>
                </a:rPr>
                <a:t>Source: ITTO, TFU 28/1 2019. Photo: R. Carrillo. </a:t>
              </a:r>
              <a:endParaRPr lang="en-US" sz="1300" i="1" dirty="0">
                <a:solidFill>
                  <a:schemeClr val="bg1">
                    <a:lumMod val="50000"/>
                  </a:schemeClr>
                </a:solidFill>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51</a:t>
            </a:fld>
            <a:r>
              <a:rPr lang="en-AU" dirty="0"/>
              <a:t> of 72</a:t>
            </a:r>
          </a:p>
        </p:txBody>
      </p:sp>
    </p:spTree>
    <p:extLst>
      <p:ext uri="{BB962C8B-B14F-4D97-AF65-F5344CB8AC3E}">
        <p14:creationId xmlns:p14="http://schemas.microsoft.com/office/powerpoint/2010/main" val="3312827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444" y="1877139"/>
            <a:ext cx="7438032" cy="4578251"/>
          </a:xfrm>
        </p:spPr>
        <p:txBody>
          <a:bodyPr>
            <a:normAutofit fontScale="85000" lnSpcReduction="20000"/>
          </a:bodyPr>
          <a:lstStyle/>
          <a:p>
            <a:pPr marL="0" indent="0">
              <a:lnSpc>
                <a:spcPct val="100000"/>
              </a:lnSpc>
              <a:buNone/>
            </a:pPr>
            <a:r>
              <a:rPr lang="en-AU" sz="2600" b="1" dirty="0"/>
              <a:t>HOW should we tailor interventions to the local context?</a:t>
            </a:r>
          </a:p>
          <a:p>
            <a:pPr marL="0" indent="0">
              <a:lnSpc>
                <a:spcPct val="100000"/>
              </a:lnSpc>
              <a:buNone/>
            </a:pPr>
            <a:r>
              <a:rPr lang="en-AU" sz="2300" b="1" dirty="0"/>
              <a:t>GE 23:</a:t>
            </a:r>
            <a:r>
              <a:rPr lang="en-AU" sz="2300" dirty="0"/>
              <a:t> We should generate local benefits through:</a:t>
            </a:r>
          </a:p>
          <a:p>
            <a:pPr lvl="0">
              <a:lnSpc>
                <a:spcPct val="100000"/>
              </a:lnSpc>
            </a:pPr>
            <a:r>
              <a:rPr lang="en-AU" sz="2300" b="1" dirty="0"/>
              <a:t>Visioning &amp; conceptualising: </a:t>
            </a:r>
            <a:r>
              <a:rPr lang="en-AU" sz="2300" dirty="0"/>
              <a:t>Define a vision for the future that benefits local stakeholders without compromising ecological stability. </a:t>
            </a:r>
          </a:p>
          <a:p>
            <a:pPr lvl="0">
              <a:lnSpc>
                <a:spcPct val="100000"/>
              </a:lnSpc>
            </a:pPr>
            <a:r>
              <a:rPr lang="en-AU" sz="2300" b="1" dirty="0"/>
              <a:t>Implementing &amp; sustaining:  </a:t>
            </a:r>
            <a:r>
              <a:rPr lang="en-AU" sz="2300" dirty="0"/>
              <a:t>Maintain ongoing dialogue with local stakeholders to strive for the equitable sharing of benefits.</a:t>
            </a:r>
          </a:p>
          <a:p>
            <a:pPr marL="0" lvl="0" indent="0">
              <a:lnSpc>
                <a:spcPct val="100000"/>
              </a:lnSpc>
              <a:buNone/>
            </a:pPr>
            <a:r>
              <a:rPr lang="en-AU" sz="2300" b="1" dirty="0"/>
              <a:t>GE 24:</a:t>
            </a:r>
            <a:r>
              <a:rPr lang="en-AU" sz="2300" dirty="0"/>
              <a:t> We should achieve the financial and economic viability of FLR investments through:</a:t>
            </a:r>
          </a:p>
          <a:p>
            <a:pPr lvl="0">
              <a:lnSpc>
                <a:spcPct val="100000"/>
              </a:lnSpc>
            </a:pPr>
            <a:r>
              <a:rPr lang="en-AU" sz="2300" b="1" dirty="0"/>
              <a:t>Visioning &amp; conceptualising: </a:t>
            </a:r>
            <a:r>
              <a:rPr lang="en-AU" sz="2300" dirty="0"/>
              <a:t>Analyse the costs and benefits of FLR interventions, and develop attractive strategies for FLR investments.</a:t>
            </a:r>
          </a:p>
          <a:p>
            <a:pPr lvl="0">
              <a:lnSpc>
                <a:spcPct val="100000"/>
              </a:lnSpc>
            </a:pPr>
            <a:r>
              <a:rPr lang="en-AU" sz="2300" b="1" dirty="0"/>
              <a:t>Implementing &amp; sustaining: </a:t>
            </a:r>
            <a:r>
              <a:rPr lang="en-AU" sz="2300" dirty="0"/>
              <a:t>Explore opportunities for market-based incentives and adding value to goods and ecosystem services.</a:t>
            </a:r>
          </a:p>
          <a:p>
            <a:pPr marL="0" indent="0">
              <a:lnSpc>
                <a:spcPct val="100000"/>
              </a:lnSpc>
              <a:buNone/>
            </a:pPr>
            <a:r>
              <a:rPr lang="en-AU" sz="15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73562"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Tailor to the local context using a variety of approaches</a:t>
            </a:r>
          </a:p>
        </p:txBody>
      </p:sp>
      <p:grpSp>
        <p:nvGrpSpPr>
          <p:cNvPr id="4" name="Group 3"/>
          <p:cNvGrpSpPr/>
          <p:nvPr/>
        </p:nvGrpSpPr>
        <p:grpSpPr>
          <a:xfrm>
            <a:off x="8293994" y="1877140"/>
            <a:ext cx="3509372" cy="4306486"/>
            <a:chOff x="8293994" y="1877140"/>
            <a:chExt cx="3509372" cy="430648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3994" y="1877140"/>
              <a:ext cx="3509372" cy="3973385"/>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8604160" y="5891238"/>
              <a:ext cx="2137894" cy="292388"/>
            </a:xfrm>
            <a:prstGeom prst="rect">
              <a:avLst/>
            </a:prstGeom>
          </p:spPr>
          <p:txBody>
            <a:bodyPr wrap="square">
              <a:spAutoFit/>
            </a:bodyPr>
            <a:lstStyle/>
            <a:p>
              <a:r>
                <a:rPr lang="en-AU" sz="1300" i="1" dirty="0">
                  <a:solidFill>
                    <a:schemeClr val="accent5">
                      <a:lumMod val="75000"/>
                    </a:schemeClr>
                  </a:solidFill>
                </a:rPr>
                <a:t>Source: IUCN &amp; WRI (2014)</a:t>
              </a:r>
              <a:endParaRPr lang="en-US" sz="1300" i="1" dirty="0">
                <a:solidFill>
                  <a:schemeClr val="accent5">
                    <a:lumMod val="75000"/>
                  </a:schemeClr>
                </a:solidFill>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52</a:t>
            </a:fld>
            <a:r>
              <a:rPr lang="en-AU" dirty="0"/>
              <a:t> of 72</a:t>
            </a:r>
          </a:p>
        </p:txBody>
      </p:sp>
    </p:spTree>
    <p:extLst>
      <p:ext uri="{BB962C8B-B14F-4D97-AF65-F5344CB8AC3E}">
        <p14:creationId xmlns:p14="http://schemas.microsoft.com/office/powerpoint/2010/main" val="2878496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446" y="1877140"/>
            <a:ext cx="6068448" cy="4480148"/>
          </a:xfrm>
        </p:spPr>
        <p:txBody>
          <a:bodyPr>
            <a:normAutofit lnSpcReduction="10000"/>
          </a:bodyPr>
          <a:lstStyle/>
          <a:p>
            <a:pPr marL="0" indent="0">
              <a:buNone/>
            </a:pPr>
            <a:r>
              <a:rPr lang="en-AU" sz="2300" b="1" dirty="0"/>
              <a:t>HOW should we tailor interventions to the local context?</a:t>
            </a:r>
          </a:p>
          <a:p>
            <a:pPr marL="0" indent="0">
              <a:buNone/>
            </a:pPr>
            <a:r>
              <a:rPr lang="en-AU" sz="2100" b="1" dirty="0"/>
              <a:t>GE25:</a:t>
            </a:r>
            <a:r>
              <a:rPr lang="en-AU" sz="2100" dirty="0"/>
              <a:t> We should identify opportunities to increase local incomes through:</a:t>
            </a:r>
          </a:p>
          <a:p>
            <a:pPr lvl="0"/>
            <a:r>
              <a:rPr lang="en-AU" sz="2100" b="1" dirty="0"/>
              <a:t>Visioning:</a:t>
            </a:r>
            <a:r>
              <a:rPr lang="en-AU" sz="2100" dirty="0"/>
              <a:t> Strengthen forest producer organizations and locally based enterprises.</a:t>
            </a:r>
          </a:p>
          <a:p>
            <a:pPr lvl="0"/>
            <a:r>
              <a:rPr lang="en-AU" sz="2100" b="1" dirty="0"/>
              <a:t>Conceptualising:</a:t>
            </a:r>
            <a:r>
              <a:rPr lang="en-AU" sz="2100" dirty="0"/>
              <a:t> Promote local value-adding and involvement of women. </a:t>
            </a:r>
          </a:p>
          <a:p>
            <a:pPr lvl="0"/>
            <a:r>
              <a:rPr lang="en-AU" sz="2100" b="1" dirty="0"/>
              <a:t>Implementing:</a:t>
            </a:r>
            <a:r>
              <a:rPr lang="en-AU" sz="2100" dirty="0"/>
              <a:t> Partner with public and private sector networks and explore options for community based forest management schemes.</a:t>
            </a:r>
          </a:p>
          <a:p>
            <a:pPr lvl="0"/>
            <a:r>
              <a:rPr lang="en-AU" sz="2100" b="1" dirty="0"/>
              <a:t>Sustaining:</a:t>
            </a:r>
            <a:r>
              <a:rPr lang="en-AU" sz="2100" dirty="0"/>
              <a:t> Monitor and</a:t>
            </a:r>
            <a:r>
              <a:rPr lang="en-AU" sz="2100" b="1" dirty="0"/>
              <a:t> </a:t>
            </a:r>
            <a:r>
              <a:rPr lang="en-AU" sz="2100" dirty="0"/>
              <a:t>adaptively manage interventions to increase local incomes.</a:t>
            </a:r>
          </a:p>
          <a:p>
            <a:pPr marL="0" indent="0">
              <a:buNone/>
            </a:pPr>
            <a:r>
              <a:rPr lang="en-AU" sz="1600"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73562"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Tailor to the local context using a variety of approaches</a:t>
            </a:r>
          </a:p>
        </p:txBody>
      </p:sp>
      <p:grpSp>
        <p:nvGrpSpPr>
          <p:cNvPr id="4" name="Group 3"/>
          <p:cNvGrpSpPr/>
          <p:nvPr/>
        </p:nvGrpSpPr>
        <p:grpSpPr>
          <a:xfrm>
            <a:off x="6903076" y="1965787"/>
            <a:ext cx="4687910" cy="4033456"/>
            <a:chOff x="6903076" y="1965787"/>
            <a:chExt cx="4687910" cy="403345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826" r="10362"/>
            <a:stretch/>
          </p:blipFill>
          <p:spPr>
            <a:xfrm>
              <a:off x="6903076" y="1965787"/>
              <a:ext cx="4687910" cy="4033456"/>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7014949" y="4906872"/>
              <a:ext cx="4576037" cy="984885"/>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CONCEPTUALISING: </a:t>
              </a:r>
              <a:r>
                <a:rPr lang="en-AU" sz="2000" dirty="0">
                  <a:solidFill>
                    <a:schemeClr val="bg1"/>
                  </a:solidFill>
                  <a:effectLst>
                    <a:outerShdw blurRad="38100" dist="38100" dir="2700000" algn="tl">
                      <a:srgbClr val="000000">
                        <a:alpha val="43137"/>
                      </a:srgbClr>
                    </a:outerShdw>
                  </a:effectLst>
                </a:rPr>
                <a:t>Gender equality is an issue that concerns both men &amp; women.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28/1 2019. Photo: SODEFOR. </a:t>
              </a:r>
              <a:endParaRPr lang="en-US" sz="1300" i="1" dirty="0">
                <a:solidFill>
                  <a:schemeClr val="bg1"/>
                </a:solidFill>
                <a:effectLst>
                  <a:outerShdw blurRad="38100" dist="38100" dir="2700000" algn="tl">
                    <a:srgbClr val="000000">
                      <a:alpha val="43137"/>
                    </a:srgbClr>
                  </a:outerShdw>
                </a:effectLst>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53</a:t>
            </a:fld>
            <a:r>
              <a:rPr lang="en-AU" dirty="0"/>
              <a:t> of 72</a:t>
            </a:r>
          </a:p>
        </p:txBody>
      </p:sp>
    </p:spTree>
    <p:extLst>
      <p:ext uri="{BB962C8B-B14F-4D97-AF65-F5344CB8AC3E}">
        <p14:creationId xmlns:p14="http://schemas.microsoft.com/office/powerpoint/2010/main" val="1101700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535" y="1876202"/>
            <a:ext cx="7044770" cy="4480148"/>
          </a:xfrm>
        </p:spPr>
        <p:txBody>
          <a:bodyPr>
            <a:normAutofit lnSpcReduction="10000"/>
          </a:bodyPr>
          <a:lstStyle/>
          <a:p>
            <a:pPr marL="0" indent="0">
              <a:buNone/>
            </a:pPr>
            <a:r>
              <a:rPr lang="en-AU" sz="2300" b="1" dirty="0"/>
              <a:t>HOW should we tailor interventions to the local context?</a:t>
            </a:r>
          </a:p>
          <a:p>
            <a:pPr marL="0" indent="0">
              <a:buNone/>
            </a:pPr>
            <a:r>
              <a:rPr lang="en-AU" sz="2100" b="1" dirty="0"/>
              <a:t>GE26:</a:t>
            </a:r>
            <a:r>
              <a:rPr lang="en-AU" sz="2100" dirty="0"/>
              <a:t> We should develop sustainable supply chains through:</a:t>
            </a:r>
          </a:p>
          <a:p>
            <a:pPr lvl="0"/>
            <a:r>
              <a:rPr lang="en-AU" sz="2100" b="1" dirty="0"/>
              <a:t>Visioning:</a:t>
            </a:r>
            <a:r>
              <a:rPr lang="en-AU" sz="2100" dirty="0"/>
              <a:t> Identify the potential to develop legal and sustainable supply chains for goods produced in restored forest landscapes.</a:t>
            </a:r>
          </a:p>
          <a:p>
            <a:pPr lvl="0"/>
            <a:r>
              <a:rPr lang="en-AU" sz="2100" b="1" dirty="0"/>
              <a:t>Conceptualising: </a:t>
            </a:r>
            <a:r>
              <a:rPr lang="en-AU" sz="2100" dirty="0"/>
              <a:t>Develop legal and sustainable supply chains in restored forest landscapes that are accessible to local communities.</a:t>
            </a:r>
          </a:p>
          <a:p>
            <a:pPr lvl="0"/>
            <a:r>
              <a:rPr lang="en-AU" sz="2100" b="1" dirty="0"/>
              <a:t>Implementing:</a:t>
            </a:r>
            <a:r>
              <a:rPr lang="en-AU" sz="2100" dirty="0"/>
              <a:t> Create enabling conditions for the supply of products from restored forests and agroforestry systems.</a:t>
            </a:r>
          </a:p>
          <a:p>
            <a:pPr lvl="0"/>
            <a:r>
              <a:rPr lang="en-AU" sz="2100" b="1" dirty="0"/>
              <a:t>Sustaining:</a:t>
            </a:r>
            <a:r>
              <a:rPr lang="en-AU" sz="2100" dirty="0"/>
              <a:t> Develop marketing opportunities and value chains for forest products and ecosystem services.</a:t>
            </a:r>
          </a:p>
          <a:p>
            <a:pPr marL="0" indent="0">
              <a:buNone/>
            </a:pPr>
            <a:r>
              <a:rPr lang="en-AU" sz="1600"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73562" cy="1446550"/>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Tailor to the local context using a variety of approaches</a:t>
            </a:r>
          </a:p>
        </p:txBody>
      </p:sp>
      <p:grpSp>
        <p:nvGrpSpPr>
          <p:cNvPr id="4" name="Group 3"/>
          <p:cNvGrpSpPr/>
          <p:nvPr/>
        </p:nvGrpSpPr>
        <p:grpSpPr>
          <a:xfrm>
            <a:off x="8114030" y="1877140"/>
            <a:ext cx="3554806" cy="3971041"/>
            <a:chOff x="8114030" y="1877140"/>
            <a:chExt cx="3554806" cy="397104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990" r="32783"/>
            <a:stretch/>
          </p:blipFill>
          <p:spPr>
            <a:xfrm>
              <a:off x="8114030" y="1877140"/>
              <a:ext cx="3554806" cy="3971041"/>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8152955" y="3939966"/>
              <a:ext cx="3476956" cy="1908215"/>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IMPLEMENTING: </a:t>
              </a:r>
              <a:r>
                <a:rPr lang="en-AU" sz="2000" dirty="0">
                  <a:solidFill>
                    <a:schemeClr val="bg1"/>
                  </a:solidFill>
                  <a:effectLst>
                    <a:outerShdw blurRad="38100" dist="38100" dir="2700000" algn="tl">
                      <a:srgbClr val="000000">
                        <a:alpha val="43137"/>
                      </a:srgbClr>
                    </a:outerShdw>
                  </a:effectLst>
                </a:rPr>
                <a:t> Members of MALEBI tend cuttings that will later be out planted as part of forest restoration efforts in Côte d’Ivoire.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28/1 2019. Photo: R. Carrillo. </a:t>
              </a:r>
              <a:endParaRPr lang="en-US" sz="1300" i="1" dirty="0">
                <a:solidFill>
                  <a:schemeClr val="bg1"/>
                </a:solidFill>
                <a:effectLst>
                  <a:outerShdw blurRad="38100" dist="38100" dir="2700000" algn="tl">
                    <a:srgbClr val="000000">
                      <a:alpha val="43137"/>
                    </a:srgbClr>
                  </a:outerShdw>
                </a:effectLst>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54</a:t>
            </a:fld>
            <a:r>
              <a:rPr lang="en-AU" dirty="0"/>
              <a:t> of 72</a:t>
            </a:r>
          </a:p>
        </p:txBody>
      </p:sp>
    </p:spTree>
    <p:extLst>
      <p:ext uri="{BB962C8B-B14F-4D97-AF65-F5344CB8AC3E}">
        <p14:creationId xmlns:p14="http://schemas.microsoft.com/office/powerpoint/2010/main" val="695656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fontScale="92500"/>
          </a:bodyPr>
          <a:lstStyle/>
          <a:p>
            <a:pPr marL="0" indent="0">
              <a:buNone/>
            </a:pPr>
            <a:r>
              <a:rPr lang="en-AU" sz="2100" dirty="0"/>
              <a:t>These </a:t>
            </a:r>
            <a:r>
              <a:rPr lang="en-AU" sz="2100" b="1" dirty="0"/>
              <a:t>helpful guidelines </a:t>
            </a:r>
            <a:r>
              <a:rPr lang="en-AU" sz="2100" dirty="0"/>
              <a:t>are freely available online:</a:t>
            </a:r>
          </a:p>
          <a:p>
            <a:r>
              <a:rPr lang="en-AU" sz="2100" dirty="0"/>
              <a:t>Barnett et al. 2017. </a:t>
            </a:r>
            <a:r>
              <a:rPr lang="en-AU" sz="2100" i="1" dirty="0"/>
              <a:t>Gender matters in forest landscape restoration. </a:t>
            </a:r>
            <a:r>
              <a:rPr lang="en-AU" sz="2100" dirty="0"/>
              <a:t>CIFOR, Bogor, Indonesia.</a:t>
            </a:r>
          </a:p>
          <a:p>
            <a:r>
              <a:rPr lang="en-AU" sz="2100" dirty="0"/>
              <a:t>FAO. 2011. </a:t>
            </a:r>
            <a:r>
              <a:rPr lang="en-AU" sz="2100" i="1" dirty="0"/>
              <a:t>Community-based tree and forest product enterprises: Market analysis and development. </a:t>
            </a:r>
            <a:r>
              <a:rPr lang="en-AU" sz="2100" dirty="0"/>
              <a:t>Rome. </a:t>
            </a:r>
          </a:p>
          <a:p>
            <a:r>
              <a:rPr lang="en-AU" sz="2100" dirty="0"/>
              <a:t>ITTO. 2020. </a:t>
            </a:r>
            <a:r>
              <a:rPr lang="en-AU" sz="2100" i="1" dirty="0"/>
              <a:t>Guidelines for forest landscape restoration in the tropics</a:t>
            </a:r>
            <a:r>
              <a:rPr lang="en-AU" sz="2100" dirty="0"/>
              <a:t>. Yokohama, Japan.</a:t>
            </a:r>
          </a:p>
          <a:p>
            <a:r>
              <a:rPr lang="en-AU" sz="2100" dirty="0"/>
              <a:t>RECOFTC. 2020. </a:t>
            </a:r>
            <a:r>
              <a:rPr lang="en-AU" sz="2100" i="1" dirty="0"/>
              <a:t>Introduction to forest landscape restoration in Southeast Asia</a:t>
            </a:r>
            <a:r>
              <a:rPr lang="en-AU" sz="2100" dirty="0"/>
              <a:t>. Bangkok.</a:t>
            </a:r>
          </a:p>
          <a:p>
            <a:pPr marL="0" indent="0">
              <a:spcBef>
                <a:spcPts val="3000"/>
              </a:spcBef>
              <a:buNone/>
            </a:pPr>
            <a:r>
              <a:rPr lang="en-AU" sz="2100" dirty="0"/>
              <a:t>These </a:t>
            </a:r>
            <a:r>
              <a:rPr lang="en-AU" sz="2100" b="1" dirty="0"/>
              <a:t>interesting reports </a:t>
            </a:r>
            <a:r>
              <a:rPr lang="en-AU" sz="2100" dirty="0"/>
              <a:t>are freely available online:</a:t>
            </a:r>
          </a:p>
          <a:p>
            <a:r>
              <a:rPr lang="en-AU" sz="2100" dirty="0"/>
              <a:t>Chazdon, R.L. &amp; Guariguata, M.R. 2018. </a:t>
            </a:r>
            <a:r>
              <a:rPr lang="en-AU" sz="2100" i="1" dirty="0"/>
              <a:t>Decision support tools for forest landscape                         restoration. </a:t>
            </a:r>
            <a:r>
              <a:rPr lang="en-AU" sz="2100" dirty="0"/>
              <a:t>CIFOR, Bogor, Indonesia.</a:t>
            </a:r>
          </a:p>
          <a:p>
            <a:r>
              <a:rPr lang="en-AU" sz="2100" dirty="0"/>
              <a:t>Greijmans &amp; Gritten. 2015. </a:t>
            </a:r>
            <a:r>
              <a:rPr lang="en-AU" sz="2100" i="1" dirty="0"/>
              <a:t>Is community forestry open for                                           business? </a:t>
            </a:r>
            <a:r>
              <a:rPr lang="en-AU" sz="2100" dirty="0"/>
              <a:t>RECOFTC, Bangkok, Thailand.</a:t>
            </a: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9" name="Footer Placeholder 8"/>
          <p:cNvSpPr>
            <a:spLocks noGrp="1"/>
          </p:cNvSpPr>
          <p:nvPr>
            <p:ph type="ftr" sz="quarter" idx="11"/>
          </p:nvPr>
        </p:nvSpPr>
        <p:spPr>
          <a:xfrm>
            <a:off x="422001" y="6370936"/>
            <a:ext cx="5572399" cy="365125"/>
          </a:xfrm>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5:</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sp>
        <p:nvSpPr>
          <p:cNvPr id="7" name="Slide Number Placeholder 6"/>
          <p:cNvSpPr>
            <a:spLocks noGrp="1"/>
          </p:cNvSpPr>
          <p:nvPr>
            <p:ph type="sldNum" sz="quarter" idx="4"/>
          </p:nvPr>
        </p:nvSpPr>
        <p:spPr/>
        <p:txBody>
          <a:bodyPr/>
          <a:lstStyle/>
          <a:p>
            <a:fld id="{95741571-E85D-4266-ADAB-4C9BA1847898}" type="slidenum">
              <a:rPr lang="en-AU" smtClean="0"/>
              <a:pPr/>
              <a:t>55</a:t>
            </a:fld>
            <a:r>
              <a:rPr lang="en-AU" dirty="0"/>
              <a:t> of 72</a:t>
            </a:r>
          </a:p>
        </p:txBody>
      </p:sp>
    </p:spTree>
    <p:extLst>
      <p:ext uri="{BB962C8B-B14F-4D97-AF65-F5344CB8AC3E}">
        <p14:creationId xmlns:p14="http://schemas.microsoft.com/office/powerpoint/2010/main" val="445880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100" dirty="0"/>
              <a:t>Watch this </a:t>
            </a:r>
            <a:r>
              <a:rPr lang="en-AU" sz="2100" b="1" dirty="0"/>
              <a:t>5 minute video </a:t>
            </a:r>
            <a:r>
              <a:rPr lang="en-AU" sz="2100" dirty="0"/>
              <a:t>about the charcoal women from Côte d’Ivoire:</a:t>
            </a:r>
          </a:p>
          <a:p>
            <a:r>
              <a:rPr lang="en-AU" sz="2100" dirty="0">
                <a:hlinkClick r:id="rId3"/>
              </a:rPr>
              <a:t>https://youtu.be/Lckxy_jHBUo</a:t>
            </a:r>
            <a:r>
              <a:rPr lang="en-AU" sz="2100" dirty="0"/>
              <a:t> </a:t>
            </a:r>
          </a:p>
          <a:p>
            <a:endParaRPr lang="en-AU" sz="2200" dirty="0"/>
          </a:p>
        </p:txBody>
      </p:sp>
      <p:sp>
        <p:nvSpPr>
          <p:cNvPr id="10" name="Footer Placeholder 9"/>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1" name="Title 10"/>
          <p:cNvSpPr>
            <a:spLocks noGrp="1"/>
          </p:cNvSpPr>
          <p:nvPr>
            <p:ph type="title"/>
          </p:nvPr>
        </p:nvSpPr>
        <p:spPr/>
        <p:txBody>
          <a:bodyPr/>
          <a:lstStyle/>
          <a:p>
            <a:r>
              <a:rPr lang="en-AU" dirty="0"/>
              <a:t>Topic 5:</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683646"/>
            <a:ext cx="1439646" cy="1445498"/>
          </a:xfrm>
          <a:prstGeom prst="rect">
            <a:avLst/>
          </a:prstGeom>
        </p:spPr>
      </p:pic>
      <p:sp>
        <p:nvSpPr>
          <p:cNvPr id="7" name="Slide Number Placeholder 6"/>
          <p:cNvSpPr>
            <a:spLocks noGrp="1"/>
          </p:cNvSpPr>
          <p:nvPr>
            <p:ph type="sldNum" sz="quarter" idx="4"/>
          </p:nvPr>
        </p:nvSpPr>
        <p:spPr/>
        <p:txBody>
          <a:bodyPr/>
          <a:lstStyle/>
          <a:p>
            <a:fld id="{95741571-E85D-4266-ADAB-4C9BA1847898}" type="slidenum">
              <a:rPr lang="en-AU" smtClean="0"/>
              <a:pPr/>
              <a:t>56</a:t>
            </a:fld>
            <a:r>
              <a:rPr lang="en-AU" dirty="0"/>
              <a:t> of 72</a:t>
            </a:r>
          </a:p>
        </p:txBody>
      </p:sp>
    </p:spTree>
    <p:extLst>
      <p:ext uri="{BB962C8B-B14F-4D97-AF65-F5344CB8AC3E}">
        <p14:creationId xmlns:p14="http://schemas.microsoft.com/office/powerpoint/2010/main" val="2549197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3233523"/>
          </a:xfrm>
        </p:spPr>
        <p:txBody>
          <a:bodyPr>
            <a:normAutofit/>
          </a:bodyPr>
          <a:lstStyle/>
          <a:p>
            <a:pPr marL="0" indent="0">
              <a:buNone/>
            </a:pPr>
            <a:r>
              <a:rPr lang="en-AU" sz="2100" dirty="0"/>
              <a:t>Each group should </a:t>
            </a:r>
            <a:r>
              <a:rPr lang="en-AU" sz="2100" b="1" dirty="0"/>
              <a:t>discuss</a:t>
            </a:r>
            <a:r>
              <a:rPr lang="en-AU" sz="2100" dirty="0"/>
              <a:t> </a:t>
            </a:r>
            <a:r>
              <a:rPr lang="en-AU" sz="2100" b="1" dirty="0"/>
              <a:t>one of the questions </a:t>
            </a:r>
            <a:r>
              <a:rPr lang="en-AU" sz="2100" dirty="0"/>
              <a:t>below</a:t>
            </a:r>
            <a:r>
              <a:rPr lang="en-AU" sz="2100" b="1" dirty="0"/>
              <a:t> </a:t>
            </a:r>
            <a:r>
              <a:rPr lang="en-AU" sz="2100" dirty="0"/>
              <a:t>with reference to their local context, and then </a:t>
            </a:r>
            <a:r>
              <a:rPr lang="en-AU" sz="2100" b="1" dirty="0"/>
              <a:t>present their findings </a:t>
            </a:r>
            <a:r>
              <a:rPr lang="en-AU" sz="2100" dirty="0"/>
              <a:t>to the class:</a:t>
            </a:r>
          </a:p>
          <a:p>
            <a:pPr marL="457200" indent="-457200">
              <a:buFont typeface="+mj-lt"/>
              <a:buAutoNum type="arabicPeriod"/>
            </a:pPr>
            <a:r>
              <a:rPr lang="en-AU" sz="2100" dirty="0"/>
              <a:t>Why should we adopt a tailor-made approach?</a:t>
            </a:r>
          </a:p>
          <a:p>
            <a:pPr marL="457200" indent="-457200">
              <a:buFont typeface="+mj-lt"/>
              <a:buAutoNum type="arabicPeriod"/>
            </a:pPr>
            <a:r>
              <a:rPr lang="en-AU" sz="2100" dirty="0"/>
              <a:t>How should we respond to external opportunities and threats?</a:t>
            </a:r>
          </a:p>
          <a:p>
            <a:pPr marL="457200" indent="-457200">
              <a:buFont typeface="+mj-lt"/>
              <a:buAutoNum type="arabicPeriod"/>
            </a:pPr>
            <a:r>
              <a:rPr lang="en-AU" sz="2100" dirty="0"/>
              <a:t>How should we generate local benefits and long-term viability?</a:t>
            </a:r>
          </a:p>
          <a:p>
            <a:pPr marL="457200" indent="-457200">
              <a:buFont typeface="+mj-lt"/>
              <a:buAutoNum type="arabicPeriod"/>
            </a:pPr>
            <a:r>
              <a:rPr lang="en-AU" sz="2100" dirty="0"/>
              <a:t>How should we increase local incomes? </a:t>
            </a:r>
          </a:p>
          <a:p>
            <a:pPr marL="457200" indent="-457200">
              <a:buFont typeface="+mj-lt"/>
              <a:buAutoNum type="arabicPeriod"/>
            </a:pPr>
            <a:r>
              <a:rPr lang="en-AU" sz="2100" dirty="0"/>
              <a:t>How should we develop sustainable supply chains for goods produced in restored forests and landscapes?</a:t>
            </a: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5:</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Small group questions</a:t>
            </a:r>
          </a:p>
        </p:txBody>
      </p:sp>
      <p:sp>
        <p:nvSpPr>
          <p:cNvPr id="6" name="Slide Number Placeholder 5"/>
          <p:cNvSpPr>
            <a:spLocks noGrp="1"/>
          </p:cNvSpPr>
          <p:nvPr>
            <p:ph type="sldNum" sz="quarter" idx="4"/>
          </p:nvPr>
        </p:nvSpPr>
        <p:spPr/>
        <p:txBody>
          <a:bodyPr/>
          <a:lstStyle/>
          <a:p>
            <a:fld id="{95741571-E85D-4266-ADAB-4C9BA1847898}" type="slidenum">
              <a:rPr lang="en-AU" smtClean="0"/>
              <a:pPr/>
              <a:t>57</a:t>
            </a:fld>
            <a:r>
              <a:rPr lang="en-AU" dirty="0"/>
              <a:t> of 72</a:t>
            </a:r>
          </a:p>
        </p:txBody>
      </p:sp>
    </p:spTree>
    <p:extLst>
      <p:ext uri="{BB962C8B-B14F-4D97-AF65-F5344CB8AC3E}">
        <p14:creationId xmlns:p14="http://schemas.microsoft.com/office/powerpoint/2010/main" val="2926476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1985962"/>
          </a:xfrm>
        </p:spPr>
        <p:txBody>
          <a:bodyPr>
            <a:normAutofit/>
          </a:bodyPr>
          <a:lstStyle/>
          <a:p>
            <a:pPr marL="0" indent="0">
              <a:buNone/>
            </a:pPr>
            <a:r>
              <a:rPr lang="en-AU" sz="2100" dirty="0"/>
              <a:t>Each student should </a:t>
            </a:r>
            <a:r>
              <a:rPr lang="en-AU" sz="2100" b="1" dirty="0"/>
              <a:t>research</a:t>
            </a:r>
            <a:r>
              <a:rPr lang="en-AU" sz="2100" dirty="0"/>
              <a:t> </a:t>
            </a:r>
            <a:r>
              <a:rPr lang="en-AU" sz="2100" b="1" dirty="0"/>
              <a:t>one of the questions </a:t>
            </a:r>
            <a:r>
              <a:rPr lang="en-AU" sz="2100" dirty="0"/>
              <a:t>below</a:t>
            </a:r>
            <a:r>
              <a:rPr lang="en-AU" sz="2100" b="1" dirty="0"/>
              <a:t> </a:t>
            </a:r>
            <a:r>
              <a:rPr lang="en-AU" sz="2100" dirty="0"/>
              <a:t>with reference to local case-studies, and then </a:t>
            </a:r>
            <a:r>
              <a:rPr lang="en-AU" sz="2100" b="1" dirty="0"/>
              <a:t>present their findings </a:t>
            </a:r>
            <a:r>
              <a:rPr lang="en-AU" sz="2100" dirty="0"/>
              <a:t>in a written report.</a:t>
            </a:r>
          </a:p>
          <a:p>
            <a:pPr marL="457200" indent="-457200">
              <a:buFont typeface="+mj-lt"/>
              <a:buAutoNum type="arabicPeriod"/>
            </a:pPr>
            <a:r>
              <a:rPr lang="en-AU" sz="2100" dirty="0"/>
              <a:t>Explain why some landscapes contain a variety of FLR interventions.</a:t>
            </a:r>
          </a:p>
          <a:p>
            <a:pPr marL="457200" indent="-457200">
              <a:buFont typeface="+mj-lt"/>
              <a:buAutoNum type="arabicPeriod"/>
            </a:pPr>
            <a:r>
              <a:rPr lang="en-AU" sz="2100" dirty="0"/>
              <a:t>Explain which FLR investments are more likely to be financed.</a:t>
            </a:r>
          </a:p>
          <a:p>
            <a:pPr marL="457200" indent="-457200">
              <a:buFont typeface="+mj-lt"/>
              <a:buAutoNum type="arabicPeriod"/>
            </a:pPr>
            <a:r>
              <a:rPr lang="en-AU" sz="2100" dirty="0"/>
              <a:t>Explain how FLR responds to the needs of local people and ecosystems.</a:t>
            </a: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8" name="Footer Placeholder 7"/>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5:</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Student assignments</a:t>
            </a:r>
          </a:p>
        </p:txBody>
      </p:sp>
      <p:sp>
        <p:nvSpPr>
          <p:cNvPr id="6" name="Slide Number Placeholder 5"/>
          <p:cNvSpPr>
            <a:spLocks noGrp="1"/>
          </p:cNvSpPr>
          <p:nvPr>
            <p:ph type="sldNum" sz="quarter" idx="4"/>
          </p:nvPr>
        </p:nvSpPr>
        <p:spPr/>
        <p:txBody>
          <a:bodyPr/>
          <a:lstStyle/>
          <a:p>
            <a:fld id="{95741571-E85D-4266-ADAB-4C9BA1847898}" type="slidenum">
              <a:rPr lang="en-AU" smtClean="0"/>
              <a:pPr/>
              <a:t>58</a:t>
            </a:fld>
            <a:r>
              <a:rPr lang="en-AU" dirty="0"/>
              <a:t> of 72</a:t>
            </a:r>
          </a:p>
        </p:txBody>
      </p:sp>
    </p:spTree>
    <p:extLst>
      <p:ext uri="{BB962C8B-B14F-4D97-AF65-F5344CB8AC3E}">
        <p14:creationId xmlns:p14="http://schemas.microsoft.com/office/powerpoint/2010/main" val="3213338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45752" y="4143783"/>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By the end of Topic 6, students will be able to describe the conceptual basis for the adaptive management of FLR interventions, as well as the 6 essential conditions for a successful FLR project. </a:t>
              </a:r>
              <a:endParaRPr lang="en-US" sz="2100"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3"/>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100" dirty="0">
                  <a:solidFill>
                    <a:schemeClr val="accent5">
                      <a:lumMod val="75000"/>
                    </a:schemeClr>
                  </a:solidFill>
                </a:rPr>
                <a:t>Class presentation, small group questions and student assignments.</a:t>
              </a:r>
            </a:p>
            <a:p>
              <a:pPr lvl="1"/>
              <a:endParaRPr lang="en-AU" sz="2100" dirty="0">
                <a:solidFill>
                  <a:schemeClr val="accent5">
                    <a:lumMod val="75000"/>
                  </a:schemeClr>
                </a:solidFill>
              </a:endParaRPr>
            </a:p>
            <a:p>
              <a:pPr lvl="2"/>
              <a:endParaRPr lang="en-US" sz="2100"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4"/>
            <a:stretch>
              <a:fillRect/>
            </a:stretch>
          </p:blipFill>
          <p:spPr>
            <a:xfrm>
              <a:off x="1345752" y="2409947"/>
              <a:ext cx="975808" cy="975808"/>
            </a:xfrm>
            <a:prstGeom prst="rect">
              <a:avLst/>
            </a:prstGeom>
          </p:spPr>
        </p:pic>
      </p:grpSp>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9" name="Title 18"/>
          <p:cNvSpPr>
            <a:spLocks noGrp="1"/>
          </p:cNvSpPr>
          <p:nvPr>
            <p:ph type="title"/>
          </p:nvPr>
        </p:nvSpPr>
        <p:spPr/>
        <p:txBody>
          <a:bodyPr/>
          <a:lstStyle/>
          <a:p>
            <a:r>
              <a:rPr lang="en-AU" dirty="0"/>
              <a:t>Topic 6:</a:t>
            </a:r>
          </a:p>
        </p:txBody>
      </p:sp>
      <p:sp>
        <p:nvSpPr>
          <p:cNvPr id="21" name="TextBox 20"/>
          <p:cNvSpPr txBox="1"/>
          <p:nvPr/>
        </p:nvSpPr>
        <p:spPr>
          <a:xfrm>
            <a:off x="3940934" y="259710"/>
            <a:ext cx="7891675"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Manage adaptively for long-term resilience</a:t>
            </a:r>
          </a:p>
        </p:txBody>
      </p:sp>
      <p:sp>
        <p:nvSpPr>
          <p:cNvPr id="5" name="Slide Number Placeholder 4"/>
          <p:cNvSpPr>
            <a:spLocks noGrp="1"/>
          </p:cNvSpPr>
          <p:nvPr>
            <p:ph type="sldNum" sz="quarter" idx="4"/>
          </p:nvPr>
        </p:nvSpPr>
        <p:spPr/>
        <p:txBody>
          <a:bodyPr/>
          <a:lstStyle/>
          <a:p>
            <a:fld id="{95741571-E85D-4266-ADAB-4C9BA1847898}" type="slidenum">
              <a:rPr lang="en-AU" smtClean="0"/>
              <a:pPr/>
              <a:t>59</a:t>
            </a:fld>
            <a:r>
              <a:rPr lang="en-AU" dirty="0"/>
              <a:t> of 72</a:t>
            </a:r>
          </a:p>
        </p:txBody>
      </p:sp>
      <p:pic>
        <p:nvPicPr>
          <p:cNvPr id="18" name="Picture 17">
            <a:extLst>
              <a:ext uri="{FF2B5EF4-FFF2-40B4-BE49-F238E27FC236}">
                <a16:creationId xmlns:a16="http://schemas.microsoft.com/office/drawing/2014/main" id="{5C90B731-DB81-7A4B-BBD2-5E58685A5D33}"/>
              </a:ext>
            </a:extLst>
          </p:cNvPr>
          <p:cNvPicPr>
            <a:picLocks noChangeAspect="1"/>
          </p:cNvPicPr>
          <p:nvPr/>
        </p:nvPicPr>
        <p:blipFill>
          <a:blip r:embed="rId5"/>
          <a:srcRect/>
          <a:stretch/>
        </p:blipFill>
        <p:spPr>
          <a:xfrm>
            <a:off x="1162050" y="3751988"/>
            <a:ext cx="9867900" cy="152400"/>
          </a:xfrm>
          <a:prstGeom prst="rect">
            <a:avLst/>
          </a:prstGeom>
        </p:spPr>
      </p:pic>
    </p:spTree>
    <p:extLst>
      <p:ext uri="{BB962C8B-B14F-4D97-AF65-F5344CB8AC3E}">
        <p14:creationId xmlns:p14="http://schemas.microsoft.com/office/powerpoint/2010/main" val="648381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12644" y="1090707"/>
            <a:ext cx="7226224" cy="4984024"/>
            <a:chOff x="4912644" y="1090707"/>
            <a:chExt cx="7226224" cy="498402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644" y="1090707"/>
              <a:ext cx="7226224" cy="4984024"/>
            </a:xfrm>
            <a:prstGeom prst="rect">
              <a:avLst/>
            </a:prstGeom>
          </p:spPr>
        </p:pic>
        <p:sp>
          <p:nvSpPr>
            <p:cNvPr id="10" name="Rectangle 9">
              <a:extLst>
                <a:ext uri="{FF2B5EF4-FFF2-40B4-BE49-F238E27FC236}">
                  <a16:creationId xmlns:a16="http://schemas.microsoft.com/office/drawing/2014/main" id="{FEFFA299-FB8D-704A-A9ED-2454B227DAC1}"/>
                </a:ext>
              </a:extLst>
            </p:cNvPr>
            <p:cNvSpPr/>
            <p:nvPr/>
          </p:nvSpPr>
          <p:spPr>
            <a:xfrm>
              <a:off x="4912644" y="1950109"/>
              <a:ext cx="4115446" cy="292388"/>
            </a:xfrm>
            <a:prstGeom prst="rect">
              <a:avLst/>
            </a:prstGeom>
          </p:spPr>
          <p:txBody>
            <a:bodyPr wrap="square">
              <a:spAutoFit/>
            </a:bodyPr>
            <a:lstStyle/>
            <a:p>
              <a:r>
                <a:rPr lang="en-AU" sz="1300" i="1" dirty="0">
                  <a:solidFill>
                    <a:schemeClr val="accent5">
                      <a:lumMod val="75000"/>
                    </a:schemeClr>
                  </a:solidFill>
                </a:rPr>
                <a:t>Source: IUCN &amp; WRI (2014)</a:t>
              </a:r>
              <a:endParaRPr lang="en-US" sz="1300" i="1" dirty="0">
                <a:solidFill>
                  <a:schemeClr val="accent5">
                    <a:lumMod val="75000"/>
                  </a:schemeClr>
                </a:solidFill>
              </a:endParaRPr>
            </a:p>
          </p:txBody>
        </p:sp>
      </p:grpSp>
      <p:sp>
        <p:nvSpPr>
          <p:cNvPr id="2" name="Content Placeholder 1"/>
          <p:cNvSpPr>
            <a:spLocks noGrp="1"/>
          </p:cNvSpPr>
          <p:nvPr>
            <p:ph idx="1"/>
          </p:nvPr>
        </p:nvSpPr>
        <p:spPr>
          <a:xfrm>
            <a:off x="675190" y="1957288"/>
            <a:ext cx="4366041" cy="4296145"/>
          </a:xfrm>
        </p:spPr>
        <p:txBody>
          <a:bodyPr>
            <a:normAutofit/>
          </a:bodyPr>
          <a:lstStyle/>
          <a:p>
            <a:pPr marL="0" indent="0">
              <a:buNone/>
            </a:pPr>
            <a:r>
              <a:rPr lang="en-AU" sz="2400" b="1" dirty="0"/>
              <a:t>WHY</a:t>
            </a:r>
            <a:r>
              <a:rPr lang="en-AU" sz="2300" b="1" dirty="0"/>
              <a:t> should we focus on landscapes?</a:t>
            </a:r>
          </a:p>
          <a:p>
            <a:pPr marL="0" indent="0">
              <a:buNone/>
            </a:pPr>
            <a:r>
              <a:rPr lang="en-AU" sz="2100" dirty="0"/>
              <a:t>A landscape scale allows us to:</a:t>
            </a:r>
          </a:p>
          <a:p>
            <a:r>
              <a:rPr lang="en-AU" sz="2100" b="1" dirty="0"/>
              <a:t>Balance</a:t>
            </a:r>
            <a:r>
              <a:rPr lang="en-AU" sz="2100" dirty="0"/>
              <a:t> environmental, social and economic priorities.</a:t>
            </a:r>
          </a:p>
          <a:p>
            <a:r>
              <a:rPr lang="en-AU" sz="2100" b="1" dirty="0"/>
              <a:t>Restore </a:t>
            </a:r>
            <a:r>
              <a:rPr lang="en-AU" sz="2100" dirty="0"/>
              <a:t>functional forest ecosystems within a mosaic of land uses.</a:t>
            </a:r>
          </a:p>
          <a:p>
            <a:r>
              <a:rPr lang="en-AU" sz="2100" b="1" dirty="0"/>
              <a:t>Create</a:t>
            </a:r>
            <a:r>
              <a:rPr lang="en-AU" sz="2100" dirty="0"/>
              <a:t> a mosaic of forest types for different purposes.</a:t>
            </a:r>
          </a:p>
          <a:p>
            <a:r>
              <a:rPr lang="en-AU" sz="2100" b="1" dirty="0"/>
              <a:t>Secure</a:t>
            </a:r>
            <a:r>
              <a:rPr lang="en-AU" sz="2100" dirty="0"/>
              <a:t> international support.</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1:</a:t>
            </a:r>
          </a:p>
        </p:txBody>
      </p:sp>
      <p:sp>
        <p:nvSpPr>
          <p:cNvPr id="7" name="TextBox 6"/>
          <p:cNvSpPr txBox="1"/>
          <p:nvPr/>
        </p:nvSpPr>
        <p:spPr>
          <a:xfrm>
            <a:off x="3940934" y="259710"/>
            <a:ext cx="5789919"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Focus on landscapes</a:t>
            </a:r>
          </a:p>
        </p:txBody>
      </p:sp>
      <p:sp>
        <p:nvSpPr>
          <p:cNvPr id="9" name="Slide Number Placeholder 8"/>
          <p:cNvSpPr>
            <a:spLocks noGrp="1"/>
          </p:cNvSpPr>
          <p:nvPr>
            <p:ph type="sldNum" sz="quarter" idx="4"/>
          </p:nvPr>
        </p:nvSpPr>
        <p:spPr/>
        <p:txBody>
          <a:bodyPr/>
          <a:lstStyle/>
          <a:p>
            <a:fld id="{95741571-E85D-4266-ADAB-4C9BA1847898}" type="slidenum">
              <a:rPr lang="en-AU" smtClean="0"/>
              <a:pPr/>
              <a:t>6</a:t>
            </a:fld>
            <a:r>
              <a:rPr lang="en-AU" dirty="0"/>
              <a:t> of 72</a:t>
            </a:r>
          </a:p>
        </p:txBody>
      </p:sp>
    </p:spTree>
    <p:extLst>
      <p:ext uri="{BB962C8B-B14F-4D97-AF65-F5344CB8AC3E}">
        <p14:creationId xmlns:p14="http://schemas.microsoft.com/office/powerpoint/2010/main" val="84314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40158" y="4013188"/>
            <a:ext cx="10315976" cy="2440788"/>
            <a:chOff x="940158" y="4013188"/>
            <a:chExt cx="10315976" cy="244078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960" y="4013188"/>
              <a:ext cx="9967174" cy="2148400"/>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940158" y="6161588"/>
              <a:ext cx="2807594" cy="292388"/>
            </a:xfrm>
            <a:prstGeom prst="rect">
              <a:avLst/>
            </a:prstGeom>
          </p:spPr>
          <p:txBody>
            <a:bodyPr wrap="square">
              <a:spAutoFit/>
            </a:bodyPr>
            <a:lstStyle/>
            <a:p>
              <a:pPr algn="r"/>
              <a:r>
                <a:rPr lang="en-AU" sz="1300" i="1" dirty="0">
                  <a:solidFill>
                    <a:schemeClr val="accent5">
                      <a:lumMod val="75000"/>
                    </a:schemeClr>
                  </a:solidFill>
                </a:rPr>
                <a:t>Source: Evans &amp; Guariguata (2016)</a:t>
              </a:r>
              <a:endParaRPr lang="en-US" sz="1300" i="1" dirty="0">
                <a:solidFill>
                  <a:schemeClr val="accent5">
                    <a:lumMod val="75000"/>
                  </a:schemeClr>
                </a:solidFill>
              </a:endParaRPr>
            </a:p>
          </p:txBody>
        </p:sp>
      </p:grpSp>
      <p:sp>
        <p:nvSpPr>
          <p:cNvPr id="2" name="Content Placeholder 1"/>
          <p:cNvSpPr>
            <a:spLocks noGrp="1"/>
          </p:cNvSpPr>
          <p:nvPr>
            <p:ph idx="1"/>
          </p:nvPr>
        </p:nvSpPr>
        <p:spPr>
          <a:xfrm>
            <a:off x="1288960" y="1877139"/>
            <a:ext cx="10186115" cy="2449477"/>
          </a:xfrm>
        </p:spPr>
        <p:txBody>
          <a:bodyPr>
            <a:normAutofit fontScale="92500" lnSpcReduction="10000"/>
          </a:bodyPr>
          <a:lstStyle/>
          <a:p>
            <a:pPr marL="0" indent="0">
              <a:buNone/>
            </a:pPr>
            <a:r>
              <a:rPr lang="en-AU" sz="2400" b="1" dirty="0"/>
              <a:t>WHY should we manage adaptively for long-term resilience?</a:t>
            </a:r>
          </a:p>
          <a:p>
            <a:pPr marL="0" indent="0">
              <a:buNone/>
            </a:pPr>
            <a:r>
              <a:rPr lang="en-AU" sz="2200" dirty="0"/>
              <a:t>An adaptive approach allows us to:</a:t>
            </a:r>
          </a:p>
          <a:p>
            <a:r>
              <a:rPr lang="en-AU" sz="2200" b="1" dirty="0"/>
              <a:t>Modify</a:t>
            </a:r>
            <a:r>
              <a:rPr lang="en-AU" sz="2200" dirty="0"/>
              <a:t> FLR interventions over time to reflect changes in the landscape. </a:t>
            </a:r>
          </a:p>
          <a:p>
            <a:r>
              <a:rPr lang="en-AU" sz="2200" b="1" dirty="0"/>
              <a:t>Improve</a:t>
            </a:r>
            <a:r>
              <a:rPr lang="en-AU" sz="2200" dirty="0"/>
              <a:t> FLR management plans using lessons learnt from ongoing monitoring, research and stakeholder feedback.</a:t>
            </a:r>
          </a:p>
          <a:p>
            <a:r>
              <a:rPr lang="en-AU" sz="2200" b="1" dirty="0"/>
              <a:t>Maintain</a:t>
            </a:r>
            <a:r>
              <a:rPr lang="en-AU" sz="2200" dirty="0"/>
              <a:t> resilient and productive forest landscapes that deliver desired environmental, social and economic outcomes.</a:t>
            </a:r>
          </a:p>
        </p:txBody>
      </p:sp>
      <p:sp>
        <p:nvSpPr>
          <p:cNvPr id="12" name="Title 11"/>
          <p:cNvSpPr>
            <a:spLocks noGrp="1"/>
          </p:cNvSpPr>
          <p:nvPr>
            <p:ph type="title"/>
          </p:nvPr>
        </p:nvSpPr>
        <p:spPr/>
        <p:txBody>
          <a:bodyPr/>
          <a:lstStyle/>
          <a:p>
            <a:r>
              <a:rPr lang="en-AU" dirty="0"/>
              <a:t>Topic 6:</a:t>
            </a:r>
          </a:p>
        </p:txBody>
      </p:sp>
      <p:sp>
        <p:nvSpPr>
          <p:cNvPr id="9" name="TextBox 8"/>
          <p:cNvSpPr txBox="1"/>
          <p:nvPr/>
        </p:nvSpPr>
        <p:spPr>
          <a:xfrm>
            <a:off x="3940934" y="259710"/>
            <a:ext cx="7905323"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Manage adaptively for</a:t>
            </a:r>
            <a:br>
              <a:rPr lang="en-AU" sz="4800" dirty="0">
                <a:solidFill>
                  <a:schemeClr val="accent5">
                    <a:lumMod val="75000"/>
                  </a:schemeClr>
                </a:solidFill>
                <a:latin typeface="Calibri" panose="020F0502020204030204" pitchFamily="34" charset="0"/>
                <a:cs typeface="Calibri" panose="020F0502020204030204" pitchFamily="34" charset="0"/>
              </a:rPr>
            </a:br>
            <a:r>
              <a:rPr lang="en-AU" sz="4800" dirty="0">
                <a:solidFill>
                  <a:schemeClr val="accent5">
                    <a:lumMod val="75000"/>
                  </a:schemeClr>
                </a:solidFill>
                <a:latin typeface="Calibri" panose="020F0502020204030204" pitchFamily="34" charset="0"/>
                <a:cs typeface="Calibri" panose="020F0502020204030204" pitchFamily="34" charset="0"/>
              </a:rPr>
              <a:t>long-term resilience</a:t>
            </a:r>
          </a:p>
        </p:txBody>
      </p:sp>
      <p:sp>
        <p:nvSpPr>
          <p:cNvPr id="7" name="Footer Placeholder 6"/>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4" name="Slide Number Placeholder 13"/>
          <p:cNvSpPr>
            <a:spLocks noGrp="1"/>
          </p:cNvSpPr>
          <p:nvPr>
            <p:ph type="sldNum" sz="quarter" idx="4"/>
          </p:nvPr>
        </p:nvSpPr>
        <p:spPr/>
        <p:txBody>
          <a:bodyPr/>
          <a:lstStyle/>
          <a:p>
            <a:fld id="{95741571-E85D-4266-ADAB-4C9BA1847898}" type="slidenum">
              <a:rPr lang="en-AU" smtClean="0"/>
              <a:pPr/>
              <a:t>60</a:t>
            </a:fld>
            <a:r>
              <a:rPr lang="en-AU" dirty="0"/>
              <a:t> of 72</a:t>
            </a:r>
          </a:p>
        </p:txBody>
      </p:sp>
    </p:spTree>
    <p:extLst>
      <p:ext uri="{BB962C8B-B14F-4D97-AF65-F5344CB8AC3E}">
        <p14:creationId xmlns:p14="http://schemas.microsoft.com/office/powerpoint/2010/main" val="266932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59899" y="1625237"/>
            <a:ext cx="4206195" cy="4716662"/>
            <a:chOff x="7559899" y="1625237"/>
            <a:chExt cx="4206195" cy="4716662"/>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899" y="1625237"/>
              <a:ext cx="4206195" cy="4432378"/>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7702404" y="6049511"/>
              <a:ext cx="2137894" cy="292388"/>
            </a:xfrm>
            <a:prstGeom prst="rect">
              <a:avLst/>
            </a:prstGeom>
          </p:spPr>
          <p:txBody>
            <a:bodyPr wrap="square">
              <a:spAutoFit/>
            </a:bodyPr>
            <a:lstStyle/>
            <a:p>
              <a:r>
                <a:rPr lang="en-AU" sz="1300" i="1" dirty="0">
                  <a:solidFill>
                    <a:schemeClr val="accent5">
                      <a:lumMod val="75000"/>
                    </a:schemeClr>
                  </a:solidFill>
                </a:rPr>
                <a:t>Source: Gann et al. (2019) </a:t>
              </a:r>
              <a:endParaRPr lang="en-US" sz="1300" i="1" dirty="0">
                <a:solidFill>
                  <a:schemeClr val="accent5">
                    <a:lumMod val="75000"/>
                  </a:schemeClr>
                </a:solidFill>
              </a:endParaRPr>
            </a:p>
          </p:txBody>
        </p:sp>
      </p:grpSp>
      <p:sp>
        <p:nvSpPr>
          <p:cNvPr id="2" name="Content Placeholder 1"/>
          <p:cNvSpPr>
            <a:spLocks noGrp="1"/>
          </p:cNvSpPr>
          <p:nvPr>
            <p:ph idx="1"/>
          </p:nvPr>
        </p:nvSpPr>
        <p:spPr>
          <a:xfrm>
            <a:off x="600500" y="1877140"/>
            <a:ext cx="6959399" cy="4660138"/>
          </a:xfrm>
        </p:spPr>
        <p:txBody>
          <a:bodyPr>
            <a:normAutofit fontScale="77500" lnSpcReduction="20000"/>
          </a:bodyPr>
          <a:lstStyle/>
          <a:p>
            <a:pPr marL="0" indent="0">
              <a:lnSpc>
                <a:spcPct val="100000"/>
              </a:lnSpc>
              <a:buNone/>
            </a:pPr>
            <a:r>
              <a:rPr lang="en-AU" sz="2700" b="1" dirty="0"/>
              <a:t>HOW should we manage adaptively for long-term resilience?</a:t>
            </a:r>
          </a:p>
          <a:p>
            <a:pPr marL="0" indent="0">
              <a:lnSpc>
                <a:spcPct val="100000"/>
              </a:lnSpc>
              <a:buNone/>
            </a:pPr>
            <a:r>
              <a:rPr lang="en-AU" sz="2600" b="1" dirty="0"/>
              <a:t>GE 27: </a:t>
            </a:r>
            <a:r>
              <a:rPr lang="en-AU" sz="2600" dirty="0"/>
              <a:t>We should take an adaptive management approach through:</a:t>
            </a:r>
          </a:p>
          <a:p>
            <a:pPr>
              <a:lnSpc>
                <a:spcPct val="100000"/>
              </a:lnSpc>
            </a:pPr>
            <a:r>
              <a:rPr lang="en-AU" sz="2600" b="1" dirty="0"/>
              <a:t>Visioning &amp; conceptualising: </a:t>
            </a:r>
            <a:r>
              <a:rPr lang="en-AU" sz="2600" dirty="0"/>
              <a:t>Ensure stakeholders recognise the importance of adaptive management.</a:t>
            </a:r>
          </a:p>
          <a:p>
            <a:pPr>
              <a:lnSpc>
                <a:spcPct val="100000"/>
              </a:lnSpc>
            </a:pPr>
            <a:r>
              <a:rPr lang="en-AU" sz="2600" b="1" dirty="0"/>
              <a:t>Implementing &amp; sustaining:  </a:t>
            </a:r>
            <a:r>
              <a:rPr lang="en-AU" sz="2600" dirty="0"/>
              <a:t>Regularly improve plans with reference to monitoring and research reports.</a:t>
            </a:r>
          </a:p>
          <a:p>
            <a:pPr marL="0" indent="0">
              <a:lnSpc>
                <a:spcPct val="100000"/>
              </a:lnSpc>
              <a:spcBef>
                <a:spcPts val="3000"/>
              </a:spcBef>
              <a:buNone/>
            </a:pPr>
            <a:r>
              <a:rPr lang="en-AU" sz="2600" b="1" dirty="0"/>
              <a:t>GE 28: </a:t>
            </a:r>
            <a:r>
              <a:rPr lang="en-AU" sz="2600" dirty="0"/>
              <a:t>We should continually measure the biophysical dimensions of the landscape through:</a:t>
            </a:r>
          </a:p>
          <a:p>
            <a:pPr>
              <a:lnSpc>
                <a:spcPct val="100000"/>
              </a:lnSpc>
            </a:pPr>
            <a:r>
              <a:rPr lang="en-AU" sz="2600" b="1" dirty="0"/>
              <a:t>Visioning &amp; conceptualising: </a:t>
            </a:r>
            <a:r>
              <a:rPr lang="en-AU" sz="2600" dirty="0"/>
              <a:t>Document and map the baseline situation.</a:t>
            </a:r>
          </a:p>
          <a:p>
            <a:pPr>
              <a:lnSpc>
                <a:spcPct val="100000"/>
              </a:lnSpc>
            </a:pPr>
            <a:r>
              <a:rPr lang="en-AU" sz="2600" b="1" dirty="0"/>
              <a:t>Implementing &amp; sustaining:  </a:t>
            </a:r>
            <a:r>
              <a:rPr lang="en-AU" sz="2600" dirty="0"/>
              <a:t>Analyse outcomes with reference to the baseline situation.</a:t>
            </a:r>
          </a:p>
          <a:p>
            <a:pPr marL="0" indent="0">
              <a:buNone/>
            </a:pPr>
            <a:r>
              <a:rPr lang="en-AU" sz="1400" i="1" dirty="0"/>
              <a:t>Source: ITTO (2020)</a:t>
            </a:r>
          </a:p>
        </p:txBody>
      </p:sp>
      <p:sp>
        <p:nvSpPr>
          <p:cNvPr id="11" name="Footer Placeholder 10"/>
          <p:cNvSpPr>
            <a:spLocks noGrp="1"/>
          </p:cNvSpPr>
          <p:nvPr>
            <p:ph type="ftr" sz="quarter" idx="11"/>
          </p:nvPr>
        </p:nvSpPr>
        <p:spPr>
          <a:xfrm>
            <a:off x="422001" y="6370167"/>
            <a:ext cx="7315200" cy="365125"/>
          </a:xfrm>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6:</a:t>
            </a:r>
          </a:p>
        </p:txBody>
      </p:sp>
      <p:sp>
        <p:nvSpPr>
          <p:cNvPr id="9" name="TextBox 8"/>
          <p:cNvSpPr txBox="1"/>
          <p:nvPr/>
        </p:nvSpPr>
        <p:spPr>
          <a:xfrm>
            <a:off x="3940934" y="259710"/>
            <a:ext cx="7905323"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Manage adaptively for</a:t>
            </a:r>
            <a:br>
              <a:rPr lang="en-AU" sz="4800" dirty="0">
                <a:solidFill>
                  <a:schemeClr val="accent5">
                    <a:lumMod val="75000"/>
                  </a:schemeClr>
                </a:solidFill>
                <a:latin typeface="Calibri" panose="020F0502020204030204" pitchFamily="34" charset="0"/>
                <a:cs typeface="Calibri" panose="020F0502020204030204" pitchFamily="34" charset="0"/>
              </a:rPr>
            </a:br>
            <a:r>
              <a:rPr lang="en-AU" sz="4800" dirty="0">
                <a:solidFill>
                  <a:schemeClr val="accent5">
                    <a:lumMod val="75000"/>
                  </a:schemeClr>
                </a:solidFill>
                <a:latin typeface="Calibri" panose="020F0502020204030204" pitchFamily="34" charset="0"/>
                <a:cs typeface="Calibri" panose="020F0502020204030204" pitchFamily="34" charset="0"/>
              </a:rPr>
              <a:t>long-term resilience</a:t>
            </a:r>
          </a:p>
        </p:txBody>
      </p:sp>
      <p:sp>
        <p:nvSpPr>
          <p:cNvPr id="10" name="Slide Number Placeholder 9"/>
          <p:cNvSpPr>
            <a:spLocks noGrp="1"/>
          </p:cNvSpPr>
          <p:nvPr>
            <p:ph type="sldNum" sz="quarter" idx="4"/>
          </p:nvPr>
        </p:nvSpPr>
        <p:spPr/>
        <p:txBody>
          <a:bodyPr/>
          <a:lstStyle/>
          <a:p>
            <a:fld id="{95741571-E85D-4266-ADAB-4C9BA1847898}" type="slidenum">
              <a:rPr lang="en-AU" smtClean="0"/>
              <a:pPr/>
              <a:t>61</a:t>
            </a:fld>
            <a:r>
              <a:rPr lang="en-AU" dirty="0"/>
              <a:t> of 72</a:t>
            </a:r>
          </a:p>
        </p:txBody>
      </p:sp>
    </p:spTree>
    <p:extLst>
      <p:ext uri="{BB962C8B-B14F-4D97-AF65-F5344CB8AC3E}">
        <p14:creationId xmlns:p14="http://schemas.microsoft.com/office/powerpoint/2010/main" val="3805168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981200"/>
            <a:ext cx="10031569" cy="4247278"/>
          </a:xfrm>
        </p:spPr>
        <p:txBody>
          <a:bodyPr>
            <a:normAutofit/>
          </a:bodyPr>
          <a:lstStyle/>
          <a:p>
            <a:pPr marL="0" indent="0">
              <a:buNone/>
            </a:pPr>
            <a:r>
              <a:rPr lang="en-AU" sz="2300" b="1" dirty="0"/>
              <a:t>HOW should we manage adaptively for long-term resilience?</a:t>
            </a:r>
          </a:p>
          <a:p>
            <a:pPr marL="0" indent="0">
              <a:buNone/>
            </a:pPr>
            <a:r>
              <a:rPr lang="en-AU" sz="2100" b="1" dirty="0"/>
              <a:t>GE29: </a:t>
            </a:r>
            <a:r>
              <a:rPr lang="en-AU" sz="2100" dirty="0"/>
              <a:t>We should periodically assess vulnerability to climate change through:</a:t>
            </a:r>
          </a:p>
          <a:p>
            <a:r>
              <a:rPr lang="en-AU" sz="2100" b="1" dirty="0"/>
              <a:t>Visioning: </a:t>
            </a:r>
            <a:r>
              <a:rPr lang="en-AU" sz="2100" dirty="0"/>
              <a:t>Evaluate the adaptive capacity of stakeholders, as well as encourage research aimed at maintaining ecological processes.</a:t>
            </a:r>
          </a:p>
          <a:p>
            <a:r>
              <a:rPr lang="en-AU" sz="2100" b="1" dirty="0"/>
              <a:t>Conceptualising: </a:t>
            </a:r>
            <a:r>
              <a:rPr lang="en-AU" sz="2100" dirty="0"/>
              <a:t>Assess the impact of unpredictable events and long-term global climate change processes on landscape dynamics and ecosystem functions.</a:t>
            </a:r>
          </a:p>
          <a:p>
            <a:r>
              <a:rPr lang="en-AU" sz="2100" b="1" dirty="0"/>
              <a:t>Implementing: </a:t>
            </a:r>
            <a:r>
              <a:rPr lang="en-AU" sz="2100" dirty="0"/>
              <a:t>Develop FLR interventions that increase the resilience of ecosystems and social systems to climate change.</a:t>
            </a:r>
          </a:p>
          <a:p>
            <a:r>
              <a:rPr lang="en-AU" sz="2100" b="1" dirty="0"/>
              <a:t>Sustaining: </a:t>
            </a:r>
            <a:r>
              <a:rPr lang="en-AU" sz="2100" dirty="0"/>
              <a:t>Explore the potential for FLR interventions within the United Nations Framework Convention on Climate Change (UNFCC).</a:t>
            </a:r>
          </a:p>
          <a:p>
            <a:pPr marL="0" indent="0">
              <a:buNone/>
            </a:pPr>
            <a:r>
              <a:rPr lang="en-AU" sz="1400"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6:</a:t>
            </a:r>
          </a:p>
        </p:txBody>
      </p:sp>
      <p:sp>
        <p:nvSpPr>
          <p:cNvPr id="9" name="TextBox 8"/>
          <p:cNvSpPr txBox="1"/>
          <p:nvPr/>
        </p:nvSpPr>
        <p:spPr>
          <a:xfrm>
            <a:off x="3940934" y="259710"/>
            <a:ext cx="7905323"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Manage adaptively for</a:t>
            </a:r>
            <a:br>
              <a:rPr lang="en-AU" sz="4800" dirty="0">
                <a:solidFill>
                  <a:schemeClr val="accent5">
                    <a:lumMod val="75000"/>
                  </a:schemeClr>
                </a:solidFill>
                <a:latin typeface="Calibri" panose="020F0502020204030204" pitchFamily="34" charset="0"/>
                <a:cs typeface="Calibri" panose="020F0502020204030204" pitchFamily="34" charset="0"/>
              </a:rPr>
            </a:br>
            <a:r>
              <a:rPr lang="en-AU" sz="4800" dirty="0">
                <a:solidFill>
                  <a:schemeClr val="accent5">
                    <a:lumMod val="75000"/>
                  </a:schemeClr>
                </a:solidFill>
                <a:latin typeface="Calibri" panose="020F0502020204030204" pitchFamily="34" charset="0"/>
                <a:cs typeface="Calibri" panose="020F0502020204030204" pitchFamily="34" charset="0"/>
              </a:rPr>
              <a:t>long-term resilience</a:t>
            </a:r>
          </a:p>
        </p:txBody>
      </p:sp>
      <p:sp>
        <p:nvSpPr>
          <p:cNvPr id="6" name="Slide Number Placeholder 5"/>
          <p:cNvSpPr>
            <a:spLocks noGrp="1"/>
          </p:cNvSpPr>
          <p:nvPr>
            <p:ph type="sldNum" sz="quarter" idx="4"/>
          </p:nvPr>
        </p:nvSpPr>
        <p:spPr/>
        <p:txBody>
          <a:bodyPr/>
          <a:lstStyle/>
          <a:p>
            <a:fld id="{95741571-E85D-4266-ADAB-4C9BA1847898}" type="slidenum">
              <a:rPr lang="en-AU" smtClean="0"/>
              <a:pPr/>
              <a:t>62</a:t>
            </a:fld>
            <a:r>
              <a:rPr lang="en-AU" dirty="0"/>
              <a:t> of 72</a:t>
            </a:r>
          </a:p>
        </p:txBody>
      </p:sp>
    </p:spTree>
    <p:extLst>
      <p:ext uri="{BB962C8B-B14F-4D97-AF65-F5344CB8AC3E}">
        <p14:creationId xmlns:p14="http://schemas.microsoft.com/office/powerpoint/2010/main" val="389582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4441" y="1842717"/>
            <a:ext cx="7187745" cy="4605832"/>
          </a:xfrm>
        </p:spPr>
      </p:pic>
      <p:sp>
        <p:nvSpPr>
          <p:cNvPr id="12" name="Title 11"/>
          <p:cNvSpPr>
            <a:spLocks noGrp="1"/>
          </p:cNvSpPr>
          <p:nvPr>
            <p:ph type="title"/>
          </p:nvPr>
        </p:nvSpPr>
        <p:spPr/>
        <p:txBody>
          <a:bodyPr/>
          <a:lstStyle/>
          <a:p>
            <a:r>
              <a:rPr lang="en-AU" dirty="0"/>
              <a:t>Topic 2:</a:t>
            </a:r>
          </a:p>
        </p:txBody>
      </p:sp>
      <p:sp>
        <p:nvSpPr>
          <p:cNvPr id="10" name="Freeform 9">
            <a:extLst>
              <a:ext uri="{FF2B5EF4-FFF2-40B4-BE49-F238E27FC236}">
                <a16:creationId xmlns:a16="http://schemas.microsoft.com/office/drawing/2014/main" id="{A8731F16-A890-A54F-954D-715AEA2D7EAF}"/>
              </a:ext>
            </a:extLst>
          </p:cNvPr>
          <p:cNvSpPr/>
          <p:nvPr/>
        </p:nvSpPr>
        <p:spPr>
          <a:xfrm>
            <a:off x="0" y="-13347"/>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0F4308C-E4D4-A146-B2BD-01C3D59F499B}"/>
              </a:ext>
            </a:extLst>
          </p:cNvPr>
          <p:cNvSpPr/>
          <p:nvPr/>
        </p:nvSpPr>
        <p:spPr>
          <a:xfrm rot="10800000">
            <a:off x="8778240" y="6218872"/>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3" name="Freeform 12">
            <a:extLst>
              <a:ext uri="{FF2B5EF4-FFF2-40B4-BE49-F238E27FC236}">
                <a16:creationId xmlns:a16="http://schemas.microsoft.com/office/drawing/2014/main" id="{A8731F16-A890-A54F-954D-715AEA2D7EAF}"/>
              </a:ext>
            </a:extLst>
          </p:cNvPr>
          <p:cNvSpPr/>
          <p:nvPr/>
        </p:nvSpPr>
        <p:spPr>
          <a:xfrm>
            <a:off x="0" y="0"/>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00F4308C-E4D4-A146-B2BD-01C3D59F499B}"/>
              </a:ext>
            </a:extLst>
          </p:cNvPr>
          <p:cNvSpPr/>
          <p:nvPr/>
        </p:nvSpPr>
        <p:spPr>
          <a:xfrm rot="10800000">
            <a:off x="8778240" y="6232219"/>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8BC14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6" name="Title 11"/>
          <p:cNvSpPr txBox="1">
            <a:spLocks/>
          </p:cNvSpPr>
          <p:nvPr/>
        </p:nvSpPr>
        <p:spPr>
          <a:xfrm>
            <a:off x="574401" y="13347"/>
            <a:ext cx="42414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a:lstStyle>
          <a:p>
            <a:r>
              <a:rPr lang="en-AU" dirty="0"/>
              <a:t>Topic 6:</a:t>
            </a:r>
          </a:p>
        </p:txBody>
      </p:sp>
      <p:sp>
        <p:nvSpPr>
          <p:cNvPr id="20" name="TextBox 19"/>
          <p:cNvSpPr txBox="1"/>
          <p:nvPr/>
        </p:nvSpPr>
        <p:spPr>
          <a:xfrm>
            <a:off x="3864676" y="273057"/>
            <a:ext cx="7905323"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Manage adaptively for</a:t>
            </a:r>
            <a:br>
              <a:rPr lang="en-AU" sz="4800" dirty="0">
                <a:solidFill>
                  <a:schemeClr val="accent5">
                    <a:lumMod val="75000"/>
                  </a:schemeClr>
                </a:solidFill>
                <a:latin typeface="Calibri" panose="020F0502020204030204" pitchFamily="34" charset="0"/>
                <a:cs typeface="Calibri" panose="020F0502020204030204" pitchFamily="34" charset="0"/>
              </a:rPr>
            </a:br>
            <a:r>
              <a:rPr lang="en-AU" sz="4800" dirty="0">
                <a:solidFill>
                  <a:schemeClr val="accent5">
                    <a:lumMod val="75000"/>
                  </a:schemeClr>
                </a:solidFill>
                <a:latin typeface="Calibri" panose="020F0502020204030204" pitchFamily="34" charset="0"/>
                <a:cs typeface="Calibri" panose="020F0502020204030204" pitchFamily="34" charset="0"/>
              </a:rPr>
              <a:t>long-term resilience</a:t>
            </a:r>
          </a:p>
        </p:txBody>
      </p:sp>
      <p:sp>
        <p:nvSpPr>
          <p:cNvPr id="21" name="Rectangle 20">
            <a:extLst>
              <a:ext uri="{FF2B5EF4-FFF2-40B4-BE49-F238E27FC236}">
                <a16:creationId xmlns:a16="http://schemas.microsoft.com/office/drawing/2014/main" id="{FEFFA299-FB8D-704A-A9ED-2454B227DAC1}"/>
              </a:ext>
            </a:extLst>
          </p:cNvPr>
          <p:cNvSpPr/>
          <p:nvPr/>
        </p:nvSpPr>
        <p:spPr>
          <a:xfrm>
            <a:off x="7045083" y="6205525"/>
            <a:ext cx="2137894"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sp>
        <p:nvSpPr>
          <p:cNvPr id="4" name="Footer Placeholder 3"/>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8" name="Slide Number Placeholder 7"/>
          <p:cNvSpPr>
            <a:spLocks noGrp="1"/>
          </p:cNvSpPr>
          <p:nvPr>
            <p:ph type="sldNum" sz="quarter" idx="4"/>
          </p:nvPr>
        </p:nvSpPr>
        <p:spPr/>
        <p:txBody>
          <a:bodyPr/>
          <a:lstStyle/>
          <a:p>
            <a:fld id="{95741571-E85D-4266-ADAB-4C9BA1847898}" type="slidenum">
              <a:rPr lang="en-AU" smtClean="0"/>
              <a:pPr/>
              <a:t>63</a:t>
            </a:fld>
            <a:r>
              <a:rPr lang="en-AU" dirty="0"/>
              <a:t> of 72</a:t>
            </a:r>
          </a:p>
        </p:txBody>
      </p:sp>
    </p:spTree>
    <p:extLst>
      <p:ext uri="{BB962C8B-B14F-4D97-AF65-F5344CB8AC3E}">
        <p14:creationId xmlns:p14="http://schemas.microsoft.com/office/powerpoint/2010/main" val="2684268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2" name="Content Placeholder 1"/>
          <p:cNvSpPr>
            <a:spLocks noGrp="1"/>
          </p:cNvSpPr>
          <p:nvPr>
            <p:ph idx="1"/>
          </p:nvPr>
        </p:nvSpPr>
        <p:spPr>
          <a:xfrm>
            <a:off x="1288961" y="1877139"/>
            <a:ext cx="10353309" cy="3151492"/>
          </a:xfrm>
        </p:spPr>
        <p:txBody>
          <a:bodyPr>
            <a:noAutofit/>
          </a:bodyPr>
          <a:lstStyle/>
          <a:p>
            <a:pPr marL="0" indent="0">
              <a:buNone/>
            </a:pPr>
            <a:r>
              <a:rPr lang="en-AU" sz="2300" b="1" dirty="0"/>
              <a:t>HOW should we manage adaptively for long-term resilience?</a:t>
            </a:r>
          </a:p>
          <a:p>
            <a:pPr marL="0" indent="0">
              <a:lnSpc>
                <a:spcPct val="80000"/>
              </a:lnSpc>
              <a:buNone/>
            </a:pPr>
            <a:r>
              <a:rPr lang="en-AU" sz="2100" b="1" dirty="0"/>
              <a:t>GE 30: </a:t>
            </a:r>
            <a:r>
              <a:rPr lang="en-AU" sz="2100" dirty="0"/>
              <a:t>We should develop participatory monitoring of FLR through:</a:t>
            </a:r>
          </a:p>
          <a:p>
            <a:pPr>
              <a:lnSpc>
                <a:spcPct val="80000"/>
              </a:lnSpc>
            </a:pPr>
            <a:r>
              <a:rPr lang="en-AU" sz="2100" b="1" dirty="0"/>
              <a:t>Visioning: </a:t>
            </a:r>
            <a:r>
              <a:rPr lang="en-AU" sz="2100" dirty="0"/>
              <a:t>Define outcomes and indicators of success through participatory processes. </a:t>
            </a:r>
          </a:p>
          <a:p>
            <a:pPr>
              <a:lnSpc>
                <a:spcPct val="80000"/>
              </a:lnSpc>
            </a:pPr>
            <a:r>
              <a:rPr lang="en-AU" sz="2100" b="1" dirty="0"/>
              <a:t>Conceptualising: </a:t>
            </a:r>
            <a:r>
              <a:rPr lang="en-AU" sz="2100" dirty="0"/>
              <a:t>Prepare participatory planning and monitoring framework with reference to desired outcomes and indicators of success.</a:t>
            </a:r>
          </a:p>
          <a:p>
            <a:pPr>
              <a:lnSpc>
                <a:spcPct val="80000"/>
              </a:lnSpc>
            </a:pPr>
            <a:r>
              <a:rPr lang="en-AU" sz="2100" b="1" dirty="0"/>
              <a:t>Implementing: </a:t>
            </a:r>
            <a:r>
              <a:rPr lang="en-AU" sz="2100" dirty="0"/>
              <a:t>Assist stakeholders to recognise the adaptations required to optimize outcomes.</a:t>
            </a:r>
          </a:p>
          <a:p>
            <a:pPr>
              <a:lnSpc>
                <a:spcPct val="80000"/>
              </a:lnSpc>
            </a:pPr>
            <a:r>
              <a:rPr lang="en-AU" sz="2100" b="1" dirty="0"/>
              <a:t>Sustaining: </a:t>
            </a:r>
            <a:r>
              <a:rPr lang="en-AU" sz="2100" dirty="0"/>
              <a:t>Incorporate participatory monitoring into local networks. </a:t>
            </a:r>
          </a:p>
        </p:txBody>
      </p:sp>
      <p:sp>
        <p:nvSpPr>
          <p:cNvPr id="12" name="Title 11"/>
          <p:cNvSpPr>
            <a:spLocks noGrp="1"/>
          </p:cNvSpPr>
          <p:nvPr>
            <p:ph type="title"/>
          </p:nvPr>
        </p:nvSpPr>
        <p:spPr/>
        <p:txBody>
          <a:bodyPr/>
          <a:lstStyle/>
          <a:p>
            <a:r>
              <a:rPr lang="en-AU" dirty="0"/>
              <a:t>Topic 6:</a:t>
            </a:r>
          </a:p>
        </p:txBody>
      </p:sp>
      <p:sp>
        <p:nvSpPr>
          <p:cNvPr id="9" name="TextBox 8"/>
          <p:cNvSpPr txBox="1"/>
          <p:nvPr/>
        </p:nvSpPr>
        <p:spPr>
          <a:xfrm>
            <a:off x="3940934" y="259710"/>
            <a:ext cx="7905323"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Manage adaptively for</a:t>
            </a:r>
            <a:br>
              <a:rPr lang="en-AU" sz="4800" dirty="0">
                <a:solidFill>
                  <a:schemeClr val="accent5">
                    <a:lumMod val="75000"/>
                  </a:schemeClr>
                </a:solidFill>
                <a:latin typeface="Calibri" panose="020F0502020204030204" pitchFamily="34" charset="0"/>
                <a:cs typeface="Calibri" panose="020F0502020204030204" pitchFamily="34" charset="0"/>
              </a:rPr>
            </a:br>
            <a:r>
              <a:rPr lang="en-AU" sz="4800" dirty="0">
                <a:solidFill>
                  <a:schemeClr val="accent5">
                    <a:lumMod val="75000"/>
                  </a:schemeClr>
                </a:solidFill>
                <a:latin typeface="Calibri" panose="020F0502020204030204" pitchFamily="34" charset="0"/>
                <a:cs typeface="Calibri" panose="020F0502020204030204" pitchFamily="34" charset="0"/>
              </a:rPr>
              <a:t>long-term resilience</a:t>
            </a:r>
          </a:p>
        </p:txBody>
      </p:sp>
      <p:grpSp>
        <p:nvGrpSpPr>
          <p:cNvPr id="3" name="Group 2"/>
          <p:cNvGrpSpPr/>
          <p:nvPr/>
        </p:nvGrpSpPr>
        <p:grpSpPr>
          <a:xfrm>
            <a:off x="1326342" y="4721623"/>
            <a:ext cx="9336115" cy="1786286"/>
            <a:chOff x="1326342" y="4721623"/>
            <a:chExt cx="9336115" cy="1786286"/>
          </a:xfrm>
        </p:grpSpPr>
        <p:sp>
          <p:nvSpPr>
            <p:cNvPr id="13" name="Rectangle 12">
              <a:extLst>
                <a:ext uri="{FF2B5EF4-FFF2-40B4-BE49-F238E27FC236}">
                  <a16:creationId xmlns:a16="http://schemas.microsoft.com/office/drawing/2014/main" id="{FEFFA299-FB8D-704A-A9ED-2454B227DAC1}"/>
                </a:ext>
              </a:extLst>
            </p:cNvPr>
            <p:cNvSpPr/>
            <p:nvPr/>
          </p:nvSpPr>
          <p:spPr>
            <a:xfrm>
              <a:off x="6843692" y="6262963"/>
              <a:ext cx="2570195" cy="244946"/>
            </a:xfrm>
            <a:prstGeom prst="rect">
              <a:avLst/>
            </a:prstGeom>
          </p:spPr>
          <p:txBody>
            <a:bodyPr wrap="square">
              <a:spAutoFit/>
            </a:bodyPr>
            <a:lstStyle/>
            <a:p>
              <a:r>
                <a:rPr lang="en-AU" sz="1300" i="1" dirty="0">
                  <a:solidFill>
                    <a:schemeClr val="accent5">
                      <a:lumMod val="75000"/>
                    </a:schemeClr>
                  </a:solidFill>
                </a:rPr>
                <a:t>Source: Buckingham et al. (2019)</a:t>
              </a:r>
              <a:endParaRPr lang="en-US" sz="1300" i="1" dirty="0">
                <a:solidFill>
                  <a:schemeClr val="accent5">
                    <a:lumMod val="75000"/>
                  </a:schemeClr>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813"/>
            <a:stretch/>
          </p:blipFill>
          <p:spPr>
            <a:xfrm>
              <a:off x="1326342" y="4721623"/>
              <a:ext cx="9336115" cy="1548000"/>
            </a:xfrm>
            <a:prstGeom prst="rect">
              <a:avLst/>
            </a:prstGeom>
          </p:spPr>
        </p:pic>
      </p:grpSp>
      <p:sp>
        <p:nvSpPr>
          <p:cNvPr id="11" name="Slide Number Placeholder 10"/>
          <p:cNvSpPr>
            <a:spLocks noGrp="1"/>
          </p:cNvSpPr>
          <p:nvPr>
            <p:ph type="sldNum" sz="quarter" idx="4"/>
          </p:nvPr>
        </p:nvSpPr>
        <p:spPr/>
        <p:txBody>
          <a:bodyPr/>
          <a:lstStyle/>
          <a:p>
            <a:fld id="{95741571-E85D-4266-ADAB-4C9BA1847898}" type="slidenum">
              <a:rPr lang="en-AU" smtClean="0"/>
              <a:pPr/>
              <a:t>64</a:t>
            </a:fld>
            <a:r>
              <a:rPr lang="en-AU" dirty="0"/>
              <a:t> of 72</a:t>
            </a:r>
          </a:p>
        </p:txBody>
      </p:sp>
    </p:spTree>
    <p:extLst>
      <p:ext uri="{BB962C8B-B14F-4D97-AF65-F5344CB8AC3E}">
        <p14:creationId xmlns:p14="http://schemas.microsoft.com/office/powerpoint/2010/main" val="758794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7797" y="1877139"/>
            <a:ext cx="7369983" cy="4578251"/>
          </a:xfrm>
        </p:spPr>
        <p:txBody>
          <a:bodyPr>
            <a:normAutofit fontScale="92500" lnSpcReduction="20000"/>
          </a:bodyPr>
          <a:lstStyle/>
          <a:p>
            <a:pPr marL="0" indent="0">
              <a:buNone/>
            </a:pPr>
            <a:r>
              <a:rPr lang="en-AU" sz="2500" b="1" dirty="0"/>
              <a:t>HOW should we manage adaptively for long-term resilience?</a:t>
            </a:r>
          </a:p>
          <a:p>
            <a:pPr marL="0" indent="0">
              <a:buNone/>
            </a:pPr>
            <a:r>
              <a:rPr lang="en-AU" sz="2300" b="1" dirty="0"/>
              <a:t>GE 31: </a:t>
            </a:r>
            <a:r>
              <a:rPr lang="en-AU" sz="2300" dirty="0"/>
              <a:t>We should encourage open access to, and the sharing of, information and knowledge through:</a:t>
            </a:r>
          </a:p>
          <a:p>
            <a:r>
              <a:rPr lang="en-AU" sz="2300" b="1" dirty="0"/>
              <a:t>Visioning &amp; conceptualising: </a:t>
            </a:r>
            <a:r>
              <a:rPr lang="en-AU" sz="2300" dirty="0"/>
              <a:t>Develop communication strategies that ensure all stakeholders have continuous and easy access to information on all aspects of FLR. </a:t>
            </a:r>
          </a:p>
          <a:p>
            <a:r>
              <a:rPr lang="en-AU" sz="2300" b="1" dirty="0"/>
              <a:t>Implementing &amp; sustaining: </a:t>
            </a:r>
            <a:r>
              <a:rPr lang="en-AU" sz="2300" dirty="0"/>
              <a:t>Build information networks for sharing experiences, and developing ideas and actions for FLR.</a:t>
            </a:r>
          </a:p>
          <a:p>
            <a:pPr marL="0" indent="0">
              <a:spcBef>
                <a:spcPts val="3000"/>
              </a:spcBef>
              <a:buNone/>
            </a:pPr>
            <a:r>
              <a:rPr lang="en-AU" sz="2300" b="1" dirty="0"/>
              <a:t>GE 32: </a:t>
            </a:r>
            <a:r>
              <a:rPr lang="en-AU" sz="2300" dirty="0"/>
              <a:t>We should report on FLR outcomes through:</a:t>
            </a:r>
          </a:p>
          <a:p>
            <a:r>
              <a:rPr lang="en-AU" sz="2300" b="1" dirty="0"/>
              <a:t>Visioning &amp; conceptualising: </a:t>
            </a:r>
            <a:r>
              <a:rPr lang="en-AU" sz="2300" dirty="0"/>
              <a:t>Develop participatory planning and monitoring framework. </a:t>
            </a:r>
          </a:p>
          <a:p>
            <a:r>
              <a:rPr lang="en-AU" sz="2300" b="1" dirty="0"/>
              <a:t>Implementing &amp; sustaining:  </a:t>
            </a:r>
            <a:r>
              <a:rPr lang="en-AU" sz="2300" dirty="0"/>
              <a:t>Establish robust reporting processes to ensure all stakeholders are fully informed. </a:t>
            </a:r>
          </a:p>
          <a:p>
            <a:pPr marL="0" indent="0">
              <a:buNone/>
            </a:pPr>
            <a:r>
              <a:rPr lang="en-AU" sz="1400"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6:</a:t>
            </a:r>
          </a:p>
        </p:txBody>
      </p:sp>
      <p:sp>
        <p:nvSpPr>
          <p:cNvPr id="9" name="TextBox 8"/>
          <p:cNvSpPr txBox="1"/>
          <p:nvPr/>
        </p:nvSpPr>
        <p:spPr>
          <a:xfrm>
            <a:off x="3940934" y="259710"/>
            <a:ext cx="7905323" cy="1569660"/>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Manage adaptively for</a:t>
            </a:r>
            <a:br>
              <a:rPr lang="en-AU" sz="4800" dirty="0">
                <a:solidFill>
                  <a:schemeClr val="accent5">
                    <a:lumMod val="75000"/>
                  </a:schemeClr>
                </a:solidFill>
                <a:latin typeface="Calibri" panose="020F0502020204030204" pitchFamily="34" charset="0"/>
                <a:cs typeface="Calibri" panose="020F0502020204030204" pitchFamily="34" charset="0"/>
              </a:rPr>
            </a:br>
            <a:r>
              <a:rPr lang="en-AU" sz="4800" dirty="0">
                <a:solidFill>
                  <a:schemeClr val="accent5">
                    <a:lumMod val="75000"/>
                  </a:schemeClr>
                </a:solidFill>
                <a:latin typeface="Calibri" panose="020F0502020204030204" pitchFamily="34" charset="0"/>
                <a:cs typeface="Calibri" panose="020F0502020204030204" pitchFamily="34" charset="0"/>
              </a:rPr>
              <a:t>long-term resilience</a:t>
            </a:r>
          </a:p>
        </p:txBody>
      </p:sp>
      <p:grpSp>
        <p:nvGrpSpPr>
          <p:cNvPr id="4" name="Group 3"/>
          <p:cNvGrpSpPr/>
          <p:nvPr/>
        </p:nvGrpSpPr>
        <p:grpSpPr>
          <a:xfrm>
            <a:off x="8238648" y="1815921"/>
            <a:ext cx="3278065" cy="4379278"/>
            <a:chOff x="8238648" y="1815921"/>
            <a:chExt cx="3278065" cy="4379278"/>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020" t="2445" r="511" b="-1505"/>
            <a:stretch/>
          </p:blipFill>
          <p:spPr>
            <a:xfrm>
              <a:off x="8238648" y="1815921"/>
              <a:ext cx="3278065" cy="4379278"/>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8238648" y="4194651"/>
              <a:ext cx="3278065" cy="2000548"/>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IMPLEMENTING: </a:t>
              </a:r>
              <a:r>
                <a:rPr lang="en-AU" sz="2000" dirty="0">
                  <a:solidFill>
                    <a:schemeClr val="bg1"/>
                  </a:solidFill>
                  <a:effectLst>
                    <a:outerShdw blurRad="38100" dist="38100" dir="2700000" algn="tl">
                      <a:srgbClr val="000000">
                        <a:alpha val="43137"/>
                      </a:srgbClr>
                    </a:outerShdw>
                  </a:effectLst>
                </a:rPr>
                <a:t>This boy from Veracruz in Mexico contributed a drawing to the Day of the Tree.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28/1 2019. Photo: Women of El Piñonal Nurseryin</a:t>
              </a:r>
            </a:p>
            <a:p>
              <a:r>
                <a:rPr lang="en-AU" sz="1300" i="1" dirty="0">
                  <a:solidFill>
                    <a:schemeClr val="bg1"/>
                  </a:solidFill>
                </a:rPr>
                <a:t>. </a:t>
              </a:r>
              <a:endParaRPr lang="en-US" sz="1300" i="1" dirty="0">
                <a:solidFill>
                  <a:schemeClr val="bg1"/>
                </a:solidFill>
              </a:endParaRPr>
            </a:p>
          </p:txBody>
        </p:sp>
      </p:grpSp>
      <p:sp>
        <p:nvSpPr>
          <p:cNvPr id="7" name="Slide Number Placeholder 6"/>
          <p:cNvSpPr>
            <a:spLocks noGrp="1"/>
          </p:cNvSpPr>
          <p:nvPr>
            <p:ph type="sldNum" sz="quarter" idx="4"/>
          </p:nvPr>
        </p:nvSpPr>
        <p:spPr/>
        <p:txBody>
          <a:bodyPr/>
          <a:lstStyle/>
          <a:p>
            <a:fld id="{95741571-E85D-4266-ADAB-4C9BA1847898}" type="slidenum">
              <a:rPr lang="en-AU" smtClean="0"/>
              <a:pPr/>
              <a:t>65</a:t>
            </a:fld>
            <a:r>
              <a:rPr lang="en-AU" dirty="0"/>
              <a:t> of 72</a:t>
            </a:r>
          </a:p>
        </p:txBody>
      </p:sp>
    </p:spTree>
    <p:extLst>
      <p:ext uri="{BB962C8B-B14F-4D97-AF65-F5344CB8AC3E}">
        <p14:creationId xmlns:p14="http://schemas.microsoft.com/office/powerpoint/2010/main" val="3036680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100" dirty="0"/>
              <a:t>These </a:t>
            </a:r>
            <a:r>
              <a:rPr lang="en-AU" sz="2100" b="1" dirty="0"/>
              <a:t>helpful guidelines </a:t>
            </a:r>
            <a:r>
              <a:rPr lang="en-AU" sz="2100" dirty="0"/>
              <a:t>are freely available online:</a:t>
            </a:r>
          </a:p>
          <a:p>
            <a:r>
              <a:rPr lang="en-AU" sz="2100" dirty="0"/>
              <a:t>Buckingham et al. 2019.</a:t>
            </a:r>
            <a:r>
              <a:rPr lang="en-AU" sz="2100" i="1" dirty="0"/>
              <a:t> A guide to identifying priorities and indicators for restoration monitoring. </a:t>
            </a:r>
            <a:r>
              <a:rPr lang="en-AU" sz="2100" dirty="0"/>
              <a:t>WRI, Washington, DC.</a:t>
            </a:r>
          </a:p>
          <a:p>
            <a:r>
              <a:rPr lang="en-AU" sz="2100" dirty="0"/>
              <a:t>FAO. 2013. </a:t>
            </a:r>
            <a:r>
              <a:rPr lang="en-AU" sz="2100" i="1" dirty="0"/>
              <a:t>Climate change guidelines for forest managers. </a:t>
            </a:r>
            <a:r>
              <a:rPr lang="en-AU" sz="2100" dirty="0"/>
              <a:t>Rome. </a:t>
            </a:r>
          </a:p>
          <a:p>
            <a:r>
              <a:rPr lang="en-AU" sz="2100" dirty="0"/>
              <a:t>ITTO. 2020. </a:t>
            </a:r>
            <a:r>
              <a:rPr lang="en-AU" sz="2100" i="1" dirty="0"/>
              <a:t>Guidelines for forest landscape restoration in the tropics. </a:t>
            </a:r>
            <a:r>
              <a:rPr lang="en-AU" sz="2100" dirty="0"/>
              <a:t>Yokohama, Japan.</a:t>
            </a:r>
          </a:p>
          <a:p>
            <a:pPr marL="0" indent="0">
              <a:buNone/>
            </a:pPr>
            <a:r>
              <a:rPr lang="en-AU" sz="2100" dirty="0"/>
              <a:t>These </a:t>
            </a:r>
            <a:r>
              <a:rPr lang="en-AU" sz="2100" b="1" dirty="0"/>
              <a:t>interesting reports </a:t>
            </a:r>
            <a:r>
              <a:rPr lang="en-AU" sz="2100" dirty="0"/>
              <a:t>are freely available online:</a:t>
            </a:r>
          </a:p>
          <a:p>
            <a:r>
              <a:rPr lang="en-AU" sz="2100" dirty="0"/>
              <a:t>Evans, K. &amp; Guariguata, M.R. 2016</a:t>
            </a:r>
            <a:r>
              <a:rPr lang="en-AU" sz="2100" i="1" dirty="0"/>
              <a:t>. Success from the ground up: participatory monitoring and forest restoration. </a:t>
            </a:r>
            <a:r>
              <a:rPr lang="en-AU" sz="2100" dirty="0"/>
              <a:t>CIFOR, Bogor, Indonesia.</a:t>
            </a:r>
          </a:p>
          <a:p>
            <a:r>
              <a:rPr lang="en-AU" sz="2100" dirty="0"/>
              <a:t>FAO. 2014. </a:t>
            </a:r>
            <a:r>
              <a:rPr lang="en-AU" sz="2100" i="1" dirty="0"/>
              <a:t>Multi-sectoral platforms for planning and                                               implementation</a:t>
            </a:r>
            <a:r>
              <a:rPr lang="en-AU" sz="2100" dirty="0"/>
              <a:t>. Rome. </a:t>
            </a: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6:</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sp>
        <p:nvSpPr>
          <p:cNvPr id="7" name="Slide Number Placeholder 6"/>
          <p:cNvSpPr>
            <a:spLocks noGrp="1"/>
          </p:cNvSpPr>
          <p:nvPr>
            <p:ph type="sldNum" sz="quarter" idx="4"/>
          </p:nvPr>
        </p:nvSpPr>
        <p:spPr/>
        <p:txBody>
          <a:bodyPr/>
          <a:lstStyle/>
          <a:p>
            <a:fld id="{95741571-E85D-4266-ADAB-4C9BA1847898}" type="slidenum">
              <a:rPr lang="en-AU" smtClean="0"/>
              <a:pPr/>
              <a:t>66</a:t>
            </a:fld>
            <a:r>
              <a:rPr lang="en-AU" dirty="0"/>
              <a:t> of 72</a:t>
            </a:r>
          </a:p>
        </p:txBody>
      </p:sp>
    </p:spTree>
    <p:extLst>
      <p:ext uri="{BB962C8B-B14F-4D97-AF65-F5344CB8AC3E}">
        <p14:creationId xmlns:p14="http://schemas.microsoft.com/office/powerpoint/2010/main" val="2711656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100" dirty="0"/>
              <a:t>Watch this </a:t>
            </a:r>
            <a:r>
              <a:rPr lang="en-AU" sz="2100" b="1" dirty="0"/>
              <a:t>5 minute video </a:t>
            </a:r>
            <a:r>
              <a:rPr lang="en-AU" sz="2100" dirty="0"/>
              <a:t>about forest management resources for Amazonia, Brazil:</a:t>
            </a:r>
          </a:p>
          <a:p>
            <a:r>
              <a:rPr lang="en-AU" sz="2100" dirty="0">
                <a:hlinkClick r:id="rId3"/>
              </a:rPr>
              <a:t>https://youtu.be/1ULJ6rWmb74</a:t>
            </a:r>
            <a:r>
              <a:rPr lang="en-AU" sz="2100" dirty="0"/>
              <a:t> </a:t>
            </a:r>
          </a:p>
          <a:p>
            <a:endParaRPr lang="en-AU" sz="2200" dirty="0"/>
          </a:p>
        </p:txBody>
      </p:sp>
      <p:sp>
        <p:nvSpPr>
          <p:cNvPr id="10" name="Footer Placeholder 9"/>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1" name="Title 10"/>
          <p:cNvSpPr>
            <a:spLocks noGrp="1"/>
          </p:cNvSpPr>
          <p:nvPr>
            <p:ph type="title"/>
          </p:nvPr>
        </p:nvSpPr>
        <p:spPr/>
        <p:txBody>
          <a:bodyPr/>
          <a:lstStyle/>
          <a:p>
            <a:r>
              <a:rPr lang="en-AU" dirty="0"/>
              <a:t>Topic 6:</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References and 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683646"/>
            <a:ext cx="1439646" cy="1445498"/>
          </a:xfrm>
          <a:prstGeom prst="rect">
            <a:avLst/>
          </a:prstGeom>
        </p:spPr>
      </p:pic>
      <p:sp>
        <p:nvSpPr>
          <p:cNvPr id="7" name="Slide Number Placeholder 6"/>
          <p:cNvSpPr>
            <a:spLocks noGrp="1"/>
          </p:cNvSpPr>
          <p:nvPr>
            <p:ph type="sldNum" sz="quarter" idx="4"/>
          </p:nvPr>
        </p:nvSpPr>
        <p:spPr/>
        <p:txBody>
          <a:bodyPr/>
          <a:lstStyle/>
          <a:p>
            <a:fld id="{95741571-E85D-4266-ADAB-4C9BA1847898}" type="slidenum">
              <a:rPr lang="en-AU" smtClean="0"/>
              <a:pPr/>
              <a:t>67</a:t>
            </a:fld>
            <a:r>
              <a:rPr lang="en-AU" dirty="0"/>
              <a:t> of 72</a:t>
            </a:r>
          </a:p>
        </p:txBody>
      </p:sp>
    </p:spTree>
    <p:extLst>
      <p:ext uri="{BB962C8B-B14F-4D97-AF65-F5344CB8AC3E}">
        <p14:creationId xmlns:p14="http://schemas.microsoft.com/office/powerpoint/2010/main" val="1191271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3748960"/>
          </a:xfrm>
        </p:spPr>
        <p:txBody>
          <a:bodyPr>
            <a:normAutofit/>
          </a:bodyPr>
          <a:lstStyle/>
          <a:p>
            <a:pPr marL="0" indent="0">
              <a:buNone/>
            </a:pPr>
            <a:r>
              <a:rPr lang="en-AU" sz="2100" dirty="0"/>
              <a:t>Each group should </a:t>
            </a:r>
            <a:r>
              <a:rPr lang="en-AU" sz="2100" b="1" dirty="0"/>
              <a:t>discuss</a:t>
            </a:r>
            <a:r>
              <a:rPr lang="en-AU" sz="2100" dirty="0"/>
              <a:t> </a:t>
            </a:r>
            <a:r>
              <a:rPr lang="en-AU" sz="2100" b="1" dirty="0"/>
              <a:t>one of the questions </a:t>
            </a:r>
            <a:r>
              <a:rPr lang="en-AU" sz="2100" dirty="0"/>
              <a:t>below</a:t>
            </a:r>
            <a:r>
              <a:rPr lang="en-AU" sz="2100" b="1" dirty="0"/>
              <a:t> </a:t>
            </a:r>
            <a:r>
              <a:rPr lang="en-AU" sz="2100" dirty="0"/>
              <a:t>with reference to their local context, and then </a:t>
            </a:r>
            <a:r>
              <a:rPr lang="en-AU" sz="2100" b="1" dirty="0"/>
              <a:t>present their findings </a:t>
            </a:r>
            <a:r>
              <a:rPr lang="en-AU" sz="2100" dirty="0"/>
              <a:t>to the class:</a:t>
            </a:r>
          </a:p>
          <a:p>
            <a:pPr marL="457200" indent="-457200">
              <a:lnSpc>
                <a:spcPct val="100000"/>
              </a:lnSpc>
              <a:buFont typeface="+mj-lt"/>
              <a:buAutoNum type="arabicPeriod"/>
            </a:pPr>
            <a:r>
              <a:rPr lang="en-AU" sz="2100" dirty="0"/>
              <a:t>Why do FLR interventions need to be adapted over time?</a:t>
            </a:r>
          </a:p>
          <a:p>
            <a:pPr marL="457200" indent="-457200">
              <a:lnSpc>
                <a:spcPct val="100000"/>
              </a:lnSpc>
              <a:buFont typeface="+mj-lt"/>
              <a:buAutoNum type="arabicPeriod"/>
            </a:pPr>
            <a:r>
              <a:rPr lang="en-AU" sz="2100" dirty="0"/>
              <a:t>How should we improve FLR management plans over time?</a:t>
            </a:r>
          </a:p>
          <a:p>
            <a:pPr marL="457200" indent="-457200">
              <a:lnSpc>
                <a:spcPct val="100000"/>
              </a:lnSpc>
              <a:buFont typeface="+mj-lt"/>
              <a:buAutoNum type="arabicPeriod"/>
            </a:pPr>
            <a:r>
              <a:rPr lang="en-AU" sz="2100" dirty="0"/>
              <a:t>How should we assess the vulnerability of ecosystems and social systems in a landscape?</a:t>
            </a:r>
          </a:p>
          <a:p>
            <a:pPr marL="457200" indent="-457200">
              <a:lnSpc>
                <a:spcPct val="100000"/>
              </a:lnSpc>
              <a:buFont typeface="+mj-lt"/>
              <a:buAutoNum type="arabicPeriod"/>
            </a:pPr>
            <a:r>
              <a:rPr lang="en-AU" sz="2100" dirty="0"/>
              <a:t>How should we undertake participatory planning and monitoring? </a:t>
            </a:r>
          </a:p>
          <a:p>
            <a:pPr marL="457200" indent="-457200">
              <a:lnSpc>
                <a:spcPct val="100000"/>
              </a:lnSpc>
              <a:buFont typeface="+mj-lt"/>
              <a:buAutoNum type="arabicPeriod"/>
            </a:pPr>
            <a:r>
              <a:rPr lang="en-AU" sz="2100" dirty="0"/>
              <a:t>How should we communicate FLR information and learning?</a:t>
            </a: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6:</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Small group questions</a:t>
            </a:r>
          </a:p>
        </p:txBody>
      </p:sp>
      <p:sp>
        <p:nvSpPr>
          <p:cNvPr id="6" name="Slide Number Placeholder 5"/>
          <p:cNvSpPr>
            <a:spLocks noGrp="1"/>
          </p:cNvSpPr>
          <p:nvPr>
            <p:ph type="sldNum" sz="quarter" idx="4"/>
          </p:nvPr>
        </p:nvSpPr>
        <p:spPr/>
        <p:txBody>
          <a:bodyPr/>
          <a:lstStyle/>
          <a:p>
            <a:fld id="{95741571-E85D-4266-ADAB-4C9BA1847898}" type="slidenum">
              <a:rPr lang="en-AU" smtClean="0"/>
              <a:pPr/>
              <a:t>68</a:t>
            </a:fld>
            <a:r>
              <a:rPr lang="en-AU" dirty="0"/>
              <a:t> of 72</a:t>
            </a:r>
          </a:p>
        </p:txBody>
      </p:sp>
    </p:spTree>
    <p:extLst>
      <p:ext uri="{BB962C8B-B14F-4D97-AF65-F5344CB8AC3E}">
        <p14:creationId xmlns:p14="http://schemas.microsoft.com/office/powerpoint/2010/main" val="3877221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3571160"/>
          </a:xfrm>
        </p:spPr>
        <p:txBody>
          <a:bodyPr>
            <a:normAutofit/>
          </a:bodyPr>
          <a:lstStyle/>
          <a:p>
            <a:pPr marL="0" indent="0">
              <a:lnSpc>
                <a:spcPct val="100000"/>
              </a:lnSpc>
              <a:buNone/>
            </a:pPr>
            <a:r>
              <a:rPr lang="en-AU" sz="2100" dirty="0"/>
              <a:t>Each student should </a:t>
            </a:r>
            <a:r>
              <a:rPr lang="en-AU" sz="2100" b="1" dirty="0"/>
              <a:t>research one of the questions </a:t>
            </a:r>
            <a:r>
              <a:rPr lang="en-AU" sz="2100" dirty="0"/>
              <a:t>below with reference to their local context, and then </a:t>
            </a:r>
            <a:r>
              <a:rPr lang="en-AU" sz="2100" b="1" dirty="0"/>
              <a:t>present their findings </a:t>
            </a:r>
            <a:r>
              <a:rPr lang="en-AU" sz="2100" dirty="0"/>
              <a:t>in a written report.</a:t>
            </a:r>
          </a:p>
          <a:p>
            <a:pPr marL="457200" indent="-457200">
              <a:lnSpc>
                <a:spcPct val="150000"/>
              </a:lnSpc>
              <a:buFont typeface="+mj-lt"/>
              <a:buAutoNum type="arabicPeriod"/>
            </a:pPr>
            <a:r>
              <a:rPr lang="en-AU" sz="2100" dirty="0"/>
              <a:t>Explain why FLR interventions are modified over time.</a:t>
            </a:r>
          </a:p>
          <a:p>
            <a:pPr marL="457200" indent="-457200">
              <a:lnSpc>
                <a:spcPct val="150000"/>
              </a:lnSpc>
              <a:buFont typeface="+mj-lt"/>
              <a:buAutoNum type="arabicPeriod"/>
            </a:pPr>
            <a:r>
              <a:rPr lang="en-AU" sz="2100" dirty="0"/>
              <a:t>Explain which parts of a landscape are more likely to change over time.</a:t>
            </a:r>
          </a:p>
          <a:p>
            <a:pPr marL="457200" indent="-457200">
              <a:lnSpc>
                <a:spcPct val="150000"/>
              </a:lnSpc>
              <a:buFont typeface="+mj-lt"/>
              <a:buAutoNum type="arabicPeriod"/>
            </a:pPr>
            <a:r>
              <a:rPr lang="en-AU" sz="2100" dirty="0"/>
              <a:t>Explain how FLR maintains resilient and productive forest landscapes.</a:t>
            </a: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8" name="Footer Placeholder 7"/>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Topic 6:</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Student assignments</a:t>
            </a:r>
          </a:p>
        </p:txBody>
      </p:sp>
      <p:sp>
        <p:nvSpPr>
          <p:cNvPr id="6" name="Slide Number Placeholder 5"/>
          <p:cNvSpPr>
            <a:spLocks noGrp="1"/>
          </p:cNvSpPr>
          <p:nvPr>
            <p:ph type="sldNum" sz="quarter" idx="4"/>
          </p:nvPr>
        </p:nvSpPr>
        <p:spPr/>
        <p:txBody>
          <a:bodyPr/>
          <a:lstStyle/>
          <a:p>
            <a:fld id="{95741571-E85D-4266-ADAB-4C9BA1847898}" type="slidenum">
              <a:rPr lang="en-AU" smtClean="0"/>
              <a:pPr/>
              <a:t>69</a:t>
            </a:fld>
            <a:r>
              <a:rPr lang="en-AU" dirty="0"/>
              <a:t> of 72</a:t>
            </a:r>
          </a:p>
        </p:txBody>
      </p:sp>
    </p:spTree>
    <p:extLst>
      <p:ext uri="{BB962C8B-B14F-4D97-AF65-F5344CB8AC3E}">
        <p14:creationId xmlns:p14="http://schemas.microsoft.com/office/powerpoint/2010/main" val="399412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571129" y="1655931"/>
            <a:ext cx="6050950" cy="4498721"/>
            <a:chOff x="5267459" y="1642283"/>
            <a:chExt cx="6050950" cy="449872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459" y="1642283"/>
              <a:ext cx="6050950" cy="4498721"/>
            </a:xfrm>
            <a:prstGeom prst="rect">
              <a:avLst/>
            </a:prstGeom>
          </p:spPr>
        </p:pic>
        <p:sp>
          <p:nvSpPr>
            <p:cNvPr id="9" name="Rectangle 8">
              <a:extLst>
                <a:ext uri="{FF2B5EF4-FFF2-40B4-BE49-F238E27FC236}">
                  <a16:creationId xmlns:a16="http://schemas.microsoft.com/office/drawing/2014/main" id="{FEFFA299-FB8D-704A-A9ED-2454B227DAC1}"/>
                </a:ext>
              </a:extLst>
            </p:cNvPr>
            <p:cNvSpPr/>
            <p:nvPr/>
          </p:nvSpPr>
          <p:spPr>
            <a:xfrm>
              <a:off x="5356932" y="5830044"/>
              <a:ext cx="1554977" cy="292388"/>
            </a:xfrm>
            <a:prstGeom prst="rect">
              <a:avLst/>
            </a:prstGeom>
          </p:spPr>
          <p:txBody>
            <a:bodyPr wrap="square">
              <a:spAutoFit/>
            </a:bodyPr>
            <a:lstStyle/>
            <a:p>
              <a:r>
                <a:rPr lang="en-AU" sz="1300" i="1" dirty="0">
                  <a:solidFill>
                    <a:schemeClr val="accent5">
                      <a:lumMod val="75000"/>
                    </a:schemeClr>
                  </a:solidFill>
                </a:rPr>
                <a:t>Source: ITTO (2002)</a:t>
              </a:r>
              <a:endParaRPr lang="en-US" sz="1300" i="1" dirty="0">
                <a:solidFill>
                  <a:schemeClr val="accent5">
                    <a:lumMod val="75000"/>
                  </a:schemeClr>
                </a:solidFill>
              </a:endParaRPr>
            </a:p>
          </p:txBody>
        </p:sp>
      </p:grpSp>
      <p:sp>
        <p:nvSpPr>
          <p:cNvPr id="2" name="Content Placeholder 1"/>
          <p:cNvSpPr>
            <a:spLocks noGrp="1"/>
          </p:cNvSpPr>
          <p:nvPr>
            <p:ph idx="1"/>
          </p:nvPr>
        </p:nvSpPr>
        <p:spPr>
          <a:xfrm>
            <a:off x="634303" y="1876201"/>
            <a:ext cx="5026299" cy="4480149"/>
          </a:xfrm>
        </p:spPr>
        <p:txBody>
          <a:bodyPr>
            <a:normAutofit/>
          </a:bodyPr>
          <a:lstStyle/>
          <a:p>
            <a:pPr marL="0" indent="0">
              <a:buNone/>
            </a:pPr>
            <a:r>
              <a:rPr lang="en-AU" sz="2300" b="1" dirty="0"/>
              <a:t>WHICH landscapes should we focus on?</a:t>
            </a:r>
          </a:p>
          <a:p>
            <a:pPr marL="0" indent="0">
              <a:buNone/>
            </a:pPr>
            <a:r>
              <a:rPr lang="en-AU" sz="2100" dirty="0"/>
              <a:t>These days, there are many different forest landscapes to focus on:</a:t>
            </a:r>
          </a:p>
          <a:p>
            <a:r>
              <a:rPr lang="en-AU" sz="2100" b="1" dirty="0"/>
              <a:t>Nearly a billion hectares </a:t>
            </a:r>
            <a:r>
              <a:rPr lang="en-AU" sz="2100" dirty="0"/>
              <a:t>of tropical forest landscapes have recently become degraded.</a:t>
            </a:r>
          </a:p>
          <a:p>
            <a:r>
              <a:rPr lang="en-AU" sz="2100" b="1" dirty="0"/>
              <a:t>Considerable knowledge and experience </a:t>
            </a:r>
            <a:r>
              <a:rPr lang="en-AU" sz="2100" dirty="0"/>
              <a:t>exists on how to restore these landscapes.</a:t>
            </a:r>
          </a:p>
          <a:p>
            <a:r>
              <a:rPr lang="en-AU" sz="2100" dirty="0"/>
              <a:t>FLR can help us to reverse land degradation, and support local communities in </a:t>
            </a:r>
            <a:r>
              <a:rPr lang="en-AU" sz="2100" b="1" dirty="0"/>
              <a:t>Africa, Asia-Pacific and Latin America</a:t>
            </a:r>
            <a:r>
              <a:rPr lang="en-AU" sz="2100" dirty="0"/>
              <a:t>.</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1:</a:t>
            </a:r>
          </a:p>
        </p:txBody>
      </p:sp>
      <p:sp>
        <p:nvSpPr>
          <p:cNvPr id="7" name="TextBox 6"/>
          <p:cNvSpPr txBox="1"/>
          <p:nvPr/>
        </p:nvSpPr>
        <p:spPr>
          <a:xfrm>
            <a:off x="3940934" y="259710"/>
            <a:ext cx="5789919"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Focus on landscapes</a:t>
            </a:r>
          </a:p>
        </p:txBody>
      </p:sp>
      <p:sp>
        <p:nvSpPr>
          <p:cNvPr id="10" name="Slide Number Placeholder 9"/>
          <p:cNvSpPr>
            <a:spLocks noGrp="1"/>
          </p:cNvSpPr>
          <p:nvPr>
            <p:ph type="sldNum" sz="quarter" idx="4"/>
          </p:nvPr>
        </p:nvSpPr>
        <p:spPr/>
        <p:txBody>
          <a:bodyPr/>
          <a:lstStyle/>
          <a:p>
            <a:fld id="{95741571-E85D-4266-ADAB-4C9BA1847898}" type="slidenum">
              <a:rPr lang="en-AU" smtClean="0"/>
              <a:pPr/>
              <a:t>7</a:t>
            </a:fld>
            <a:r>
              <a:rPr lang="en-AU" dirty="0"/>
              <a:t> of 72</a:t>
            </a:r>
          </a:p>
        </p:txBody>
      </p:sp>
    </p:spTree>
    <p:extLst>
      <p:ext uri="{BB962C8B-B14F-4D97-AF65-F5344CB8AC3E}">
        <p14:creationId xmlns:p14="http://schemas.microsoft.com/office/powerpoint/2010/main" val="1064304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719" y="1838504"/>
            <a:ext cx="9619444" cy="4351338"/>
          </a:xfrm>
        </p:spPr>
        <p:txBody>
          <a:bodyPr>
            <a:normAutofit/>
          </a:bodyPr>
          <a:lstStyle/>
          <a:p>
            <a:pPr marL="0" indent="0">
              <a:buNone/>
            </a:pPr>
            <a:r>
              <a:rPr lang="en-AU" sz="2100" dirty="0"/>
              <a:t>The </a:t>
            </a:r>
            <a:r>
              <a:rPr lang="en-AU" sz="2100" b="1" dirty="0"/>
              <a:t>Guidelines for Forest Landscape Restoration in the Tropics </a:t>
            </a:r>
            <a:r>
              <a:rPr lang="en-AU" sz="2100" dirty="0"/>
              <a:t>(ITTO, 2020) contain</a:t>
            </a:r>
            <a:br>
              <a:rPr lang="en-AU" sz="2100" dirty="0"/>
            </a:br>
            <a:r>
              <a:rPr lang="en-AU" sz="2100" b="1" dirty="0"/>
              <a:t>6 principles and 32 guiding elements </a:t>
            </a:r>
            <a:r>
              <a:rPr lang="en-AU" sz="2100" dirty="0"/>
              <a:t>(GEs) with recommended actions for each phase of FLR (from visioning to sustaining).</a:t>
            </a:r>
          </a:p>
          <a:p>
            <a:r>
              <a:rPr lang="en-AU" sz="2100" dirty="0"/>
              <a:t>PRINCIPLE 1: 	Focus on landscapes (4 GEs).</a:t>
            </a:r>
          </a:p>
          <a:p>
            <a:r>
              <a:rPr lang="en-AU" sz="2100" dirty="0"/>
              <a:t>PRINCIPLE 2: 	Engage stakeholders and support participatory governance (8 GEs).</a:t>
            </a:r>
          </a:p>
          <a:p>
            <a:r>
              <a:rPr lang="en-AU" sz="2100" dirty="0"/>
              <a:t>PRINCIPLE 3: 	Restore multiple functions for multiple benefits (4 GEs).</a:t>
            </a:r>
          </a:p>
          <a:p>
            <a:r>
              <a:rPr lang="en-AU" sz="2100" dirty="0"/>
              <a:t>PRINCIPLE 4: 	Maintain and enhance natural forest ecosystems within                    			landscapes (4 GEs).</a:t>
            </a:r>
          </a:p>
          <a:p>
            <a:r>
              <a:rPr lang="en-AU" sz="2100" dirty="0"/>
              <a:t>PRINCIPLE 5:  	Tailor to the local context using a variety of approaches                    			(6 GEs).</a:t>
            </a:r>
          </a:p>
          <a:p>
            <a:r>
              <a:rPr lang="en-AU" sz="2100" dirty="0"/>
              <a:t>PRINCIPLE 6: 	Manage adaptively for long-term resilience (6 GEs).</a:t>
            </a:r>
          </a:p>
          <a:p>
            <a:pPr marL="0" indent="0">
              <a:buNone/>
            </a:pPr>
            <a:r>
              <a:rPr lang="en-AU" sz="1400" dirty="0"/>
              <a:t>Source: ITTO (2020)</a:t>
            </a:r>
          </a:p>
        </p:txBody>
      </p:sp>
      <p:pic>
        <p:nvPicPr>
          <p:cNvPr id="7" name="Picture 6">
            <a:extLst>
              <a:ext uri="{FF2B5EF4-FFF2-40B4-BE49-F238E27FC236}">
                <a16:creationId xmlns:a16="http://schemas.microsoft.com/office/drawing/2014/main" id="{5242F781-7E37-B248-98DA-62453522EC7A}"/>
              </a:ext>
            </a:extLst>
          </p:cNvPr>
          <p:cNvPicPr>
            <a:picLocks noChangeAspect="1"/>
          </p:cNvPicPr>
          <p:nvPr/>
        </p:nvPicPr>
        <p:blipFill>
          <a:blip r:embed="rId3"/>
          <a:srcRect/>
          <a:stretch/>
        </p:blipFill>
        <p:spPr>
          <a:xfrm>
            <a:off x="9466103" y="4470399"/>
            <a:ext cx="2176537" cy="2176537"/>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Module 1:</a:t>
            </a:r>
          </a:p>
        </p:txBody>
      </p:sp>
      <p:sp>
        <p:nvSpPr>
          <p:cNvPr id="11" name="TextBox 10"/>
          <p:cNvSpPr txBox="1"/>
          <p:nvPr/>
        </p:nvSpPr>
        <p:spPr>
          <a:xfrm>
            <a:off x="3940935" y="259710"/>
            <a:ext cx="5011996"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Summary</a:t>
            </a:r>
          </a:p>
        </p:txBody>
      </p:sp>
      <p:sp>
        <p:nvSpPr>
          <p:cNvPr id="6" name="Slide Number Placeholder 5"/>
          <p:cNvSpPr>
            <a:spLocks noGrp="1"/>
          </p:cNvSpPr>
          <p:nvPr>
            <p:ph type="sldNum" sz="quarter" idx="4"/>
          </p:nvPr>
        </p:nvSpPr>
        <p:spPr/>
        <p:txBody>
          <a:bodyPr/>
          <a:lstStyle/>
          <a:p>
            <a:fld id="{95741571-E85D-4266-ADAB-4C9BA1847898}" type="slidenum">
              <a:rPr lang="en-AU" smtClean="0"/>
              <a:pPr/>
              <a:t>70</a:t>
            </a:fld>
            <a:r>
              <a:rPr lang="en-AU" dirty="0"/>
              <a:t> of 72</a:t>
            </a:r>
          </a:p>
        </p:txBody>
      </p:sp>
    </p:spTree>
    <p:extLst>
      <p:ext uri="{BB962C8B-B14F-4D97-AF65-F5344CB8AC3E}">
        <p14:creationId xmlns:p14="http://schemas.microsoft.com/office/powerpoint/2010/main" val="1252467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t="6653" b="7810"/>
          <a:stretch/>
        </p:blipFill>
        <p:spPr>
          <a:xfrm>
            <a:off x="1970434" y="1650611"/>
            <a:ext cx="6744728" cy="4173673"/>
          </a:xfrm>
        </p:spPr>
      </p:pic>
      <p:pic>
        <p:nvPicPr>
          <p:cNvPr id="7" name="Picture 6">
            <a:extLst>
              <a:ext uri="{FF2B5EF4-FFF2-40B4-BE49-F238E27FC236}">
                <a16:creationId xmlns:a16="http://schemas.microsoft.com/office/drawing/2014/main" id="{5242F781-7E37-B248-98DA-62453522EC7A}"/>
              </a:ext>
            </a:extLst>
          </p:cNvPr>
          <p:cNvPicPr>
            <a:picLocks noChangeAspect="1"/>
          </p:cNvPicPr>
          <p:nvPr/>
        </p:nvPicPr>
        <p:blipFill>
          <a:blip r:embed="rId4"/>
          <a:srcRect/>
          <a:stretch/>
        </p:blipFill>
        <p:spPr>
          <a:xfrm>
            <a:off x="9466103" y="4470399"/>
            <a:ext cx="2176537" cy="2176537"/>
          </a:xfrm>
          <a:prstGeom prst="rect">
            <a:avLst/>
          </a:prstGeom>
        </p:spPr>
      </p:pic>
      <p:sp>
        <p:nvSpPr>
          <p:cNvPr id="9" name="Footer Placeholder 8"/>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0" name="Title 9"/>
          <p:cNvSpPr>
            <a:spLocks noGrp="1"/>
          </p:cNvSpPr>
          <p:nvPr>
            <p:ph type="title"/>
          </p:nvPr>
        </p:nvSpPr>
        <p:spPr/>
        <p:txBody>
          <a:bodyPr/>
          <a:lstStyle/>
          <a:p>
            <a:r>
              <a:rPr lang="en-AU" dirty="0"/>
              <a:t>Module 1:</a:t>
            </a:r>
          </a:p>
        </p:txBody>
      </p:sp>
      <p:sp>
        <p:nvSpPr>
          <p:cNvPr id="11" name="TextBox 10"/>
          <p:cNvSpPr txBox="1"/>
          <p:nvPr/>
        </p:nvSpPr>
        <p:spPr>
          <a:xfrm>
            <a:off x="3940935" y="259710"/>
            <a:ext cx="5011996"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Summary</a:t>
            </a:r>
          </a:p>
        </p:txBody>
      </p:sp>
      <p:sp>
        <p:nvSpPr>
          <p:cNvPr id="15" name="Rectangle 14">
            <a:extLst>
              <a:ext uri="{FF2B5EF4-FFF2-40B4-BE49-F238E27FC236}">
                <a16:creationId xmlns:a16="http://schemas.microsoft.com/office/drawing/2014/main" id="{FEFFA299-FB8D-704A-A9ED-2454B227DAC1}"/>
              </a:ext>
            </a:extLst>
          </p:cNvPr>
          <p:cNvSpPr/>
          <p:nvPr/>
        </p:nvSpPr>
        <p:spPr>
          <a:xfrm>
            <a:off x="1970434" y="5824284"/>
            <a:ext cx="1571328" cy="492443"/>
          </a:xfrm>
          <a:prstGeom prst="rect">
            <a:avLst/>
          </a:prstGeom>
        </p:spPr>
        <p:txBody>
          <a:bodyPr wrap="square">
            <a:spAutoFit/>
          </a:bodyPr>
          <a:lstStyle/>
          <a:p>
            <a:r>
              <a:rPr lang="en-AU" sz="1300" i="1" dirty="0">
                <a:solidFill>
                  <a:schemeClr val="accent5">
                    <a:lumMod val="75000"/>
                  </a:schemeClr>
                </a:solidFill>
              </a:rPr>
              <a:t>Source: ITTO (2020)</a:t>
            </a:r>
          </a:p>
          <a:p>
            <a:endParaRPr lang="en-US" sz="1300" i="1" dirty="0">
              <a:solidFill>
                <a:schemeClr val="accent5">
                  <a:lumMod val="75000"/>
                </a:schemeClr>
              </a:solidFill>
            </a:endParaRPr>
          </a:p>
        </p:txBody>
      </p:sp>
      <p:sp>
        <p:nvSpPr>
          <p:cNvPr id="6" name="Slide Number Placeholder 5"/>
          <p:cNvSpPr>
            <a:spLocks noGrp="1"/>
          </p:cNvSpPr>
          <p:nvPr>
            <p:ph type="sldNum" sz="quarter" idx="4"/>
          </p:nvPr>
        </p:nvSpPr>
        <p:spPr/>
        <p:txBody>
          <a:bodyPr/>
          <a:lstStyle/>
          <a:p>
            <a:fld id="{95741571-E85D-4266-ADAB-4C9BA1847898}" type="slidenum">
              <a:rPr lang="en-AU" smtClean="0"/>
              <a:pPr/>
              <a:t>71</a:t>
            </a:fld>
            <a:r>
              <a:rPr lang="en-AU" dirty="0"/>
              <a:t> of 72</a:t>
            </a:r>
          </a:p>
        </p:txBody>
      </p:sp>
    </p:spTree>
    <p:extLst>
      <p:ext uri="{BB962C8B-B14F-4D97-AF65-F5344CB8AC3E}">
        <p14:creationId xmlns:p14="http://schemas.microsoft.com/office/powerpoint/2010/main" val="1661287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719" y="1838504"/>
            <a:ext cx="9786870" cy="4180159"/>
          </a:xfrm>
        </p:spPr>
        <p:txBody>
          <a:bodyPr>
            <a:normAutofit/>
          </a:bodyPr>
          <a:lstStyle/>
          <a:p>
            <a:pPr marL="0" indent="0">
              <a:buNone/>
            </a:pPr>
            <a:r>
              <a:rPr lang="en-AU" sz="2100" dirty="0"/>
              <a:t>Module 1 was developed for ITTO and IUFRO under the GEF-approved project “Fostering Partnerships to Build Coherence and Support for FLR”, which supports the Collaborative Partnership on Forests (CPF) Joint Initiative on FLR. </a:t>
            </a:r>
          </a:p>
          <a:p>
            <a:pPr marL="0" indent="0">
              <a:buNone/>
            </a:pPr>
            <a:r>
              <a:rPr lang="en-AU" sz="2100" dirty="0"/>
              <a:t>The following institutions and people collaborated on this module:</a:t>
            </a:r>
          </a:p>
          <a:p>
            <a:r>
              <a:rPr lang="en-AU" sz="2100" b="1" dirty="0"/>
              <a:t>Institutions: </a:t>
            </a:r>
            <a:r>
              <a:rPr lang="en-AU" sz="2100" dirty="0"/>
              <a:t>Pacific Island Projects, Papua New Guinea</a:t>
            </a:r>
          </a:p>
          <a:p>
            <a:r>
              <a:rPr lang="en-AU" sz="2100" b="1" dirty="0"/>
              <a:t>Contributor: </a:t>
            </a:r>
            <a:r>
              <a:rPr lang="en-AU" sz="2100" dirty="0"/>
              <a:t>Simon Rollinson</a:t>
            </a:r>
          </a:p>
          <a:p>
            <a:r>
              <a:rPr lang="en-AU" sz="2100" b="1" dirty="0"/>
              <a:t>Layout supporter: </a:t>
            </a:r>
            <a:r>
              <a:rPr lang="en-AU" sz="2100" dirty="0"/>
              <a:t>Shona Smith</a:t>
            </a:r>
          </a:p>
          <a:p>
            <a:pPr marL="0" indent="0">
              <a:buNone/>
            </a:pPr>
            <a:r>
              <a:rPr lang="en-AU" sz="2000" dirty="0"/>
              <a:t>Suggested citation: ITTO-IUFRO FLR learning modules (2021)</a:t>
            </a:r>
          </a:p>
          <a:p>
            <a:pPr marL="0" indent="0">
              <a:buNone/>
            </a:pPr>
            <a:endParaRPr lang="en-AU" sz="2100" dirty="0"/>
          </a:p>
        </p:txBody>
      </p:sp>
      <p:pic>
        <p:nvPicPr>
          <p:cNvPr id="9" name="Picture 8">
            <a:extLst>
              <a:ext uri="{FF2B5EF4-FFF2-40B4-BE49-F238E27FC236}">
                <a16:creationId xmlns:a16="http://schemas.microsoft.com/office/drawing/2014/main" id="{B52DAA6F-98EE-3441-8EE5-524BE6AD1B6F}"/>
              </a:ext>
            </a:extLst>
          </p:cNvPr>
          <p:cNvPicPr>
            <a:picLocks noChangeAspect="1"/>
          </p:cNvPicPr>
          <p:nvPr/>
        </p:nvPicPr>
        <p:blipFill>
          <a:blip r:embed="rId3"/>
          <a:srcRect/>
          <a:stretch/>
        </p:blipFill>
        <p:spPr>
          <a:xfrm>
            <a:off x="9005033" y="4474356"/>
            <a:ext cx="2455447" cy="1854113"/>
          </a:xfrm>
          <a:prstGeom prst="rect">
            <a:avLst/>
          </a:prstGeom>
        </p:spPr>
      </p:pic>
      <p:sp>
        <p:nvSpPr>
          <p:cNvPr id="12" name="Title 11"/>
          <p:cNvSpPr>
            <a:spLocks noGrp="1"/>
          </p:cNvSpPr>
          <p:nvPr>
            <p:ph type="title"/>
          </p:nvPr>
        </p:nvSpPr>
        <p:spPr/>
        <p:txBody>
          <a:bodyPr/>
          <a:lstStyle/>
          <a:p>
            <a:r>
              <a:rPr lang="en-AU" dirty="0"/>
              <a:t>Module 1:</a:t>
            </a:r>
          </a:p>
        </p:txBody>
      </p:sp>
      <p:sp>
        <p:nvSpPr>
          <p:cNvPr id="8" name="TextBox 7"/>
          <p:cNvSpPr txBox="1"/>
          <p:nvPr/>
        </p:nvSpPr>
        <p:spPr>
          <a:xfrm>
            <a:off x="3940935" y="259710"/>
            <a:ext cx="5011996"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Credits</a:t>
            </a:r>
          </a:p>
        </p:txBody>
      </p:sp>
      <p:sp>
        <p:nvSpPr>
          <p:cNvPr id="17" name="Slide Number Placeholder 16"/>
          <p:cNvSpPr>
            <a:spLocks noGrp="1"/>
          </p:cNvSpPr>
          <p:nvPr>
            <p:ph type="sldNum" sz="quarter" idx="4"/>
          </p:nvPr>
        </p:nvSpPr>
        <p:spPr/>
        <p:txBody>
          <a:bodyPr/>
          <a:lstStyle/>
          <a:p>
            <a:fld id="{95741571-E85D-4266-ADAB-4C9BA1847898}" type="slidenum">
              <a:rPr lang="en-AU" smtClean="0"/>
              <a:pPr/>
              <a:t>72</a:t>
            </a:fld>
            <a:r>
              <a:rPr lang="en-AU" dirty="0"/>
              <a:t> of 72</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28" y="5242912"/>
            <a:ext cx="1612054" cy="1221938"/>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879" y="5375550"/>
            <a:ext cx="3147423" cy="108927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0449" y="5242912"/>
            <a:ext cx="1108962" cy="1296000"/>
          </a:xfrm>
          <a:prstGeom prst="rect">
            <a:avLst/>
          </a:prstGeom>
        </p:spPr>
      </p:pic>
    </p:spTree>
    <p:extLst>
      <p:ext uri="{BB962C8B-B14F-4D97-AF65-F5344CB8AC3E}">
        <p14:creationId xmlns:p14="http://schemas.microsoft.com/office/powerpoint/2010/main" val="266180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7951" y="1876202"/>
            <a:ext cx="5461000" cy="4480148"/>
          </a:xfrm>
        </p:spPr>
        <p:txBody>
          <a:bodyPr>
            <a:normAutofit fontScale="92500" lnSpcReduction="20000"/>
          </a:bodyPr>
          <a:lstStyle/>
          <a:p>
            <a:pPr marL="0" indent="0">
              <a:buNone/>
            </a:pPr>
            <a:r>
              <a:rPr lang="en-AU" sz="2500" b="1" dirty="0"/>
              <a:t>HOW should we focus on landscapes?</a:t>
            </a:r>
          </a:p>
          <a:p>
            <a:pPr marL="0" indent="0">
              <a:buNone/>
            </a:pPr>
            <a:r>
              <a:rPr lang="en-AU" sz="2300" b="1" dirty="0"/>
              <a:t>GE 1: </a:t>
            </a:r>
            <a:r>
              <a:rPr lang="en-AU" sz="2300" dirty="0"/>
              <a:t>We should undertake inclusive, gender responsive landscape level assessment and land-use planning through:</a:t>
            </a:r>
          </a:p>
          <a:p>
            <a:r>
              <a:rPr lang="en-AU" sz="2300" b="1" dirty="0"/>
              <a:t>Visioning: </a:t>
            </a:r>
            <a:r>
              <a:rPr lang="en-AU" sz="2300" dirty="0"/>
              <a:t>Define landscape area and identify stakeholders.</a:t>
            </a:r>
          </a:p>
          <a:p>
            <a:r>
              <a:rPr lang="en-AU" sz="2300" b="1" dirty="0"/>
              <a:t>Conceptualising: </a:t>
            </a:r>
            <a:r>
              <a:rPr lang="en-AU" sz="2300" dirty="0"/>
              <a:t>Assess and map the baseline situation, as well as consider desired FLR outcomes.</a:t>
            </a:r>
          </a:p>
          <a:p>
            <a:r>
              <a:rPr lang="en-AU" sz="2300" b="1" dirty="0"/>
              <a:t>Implementing: </a:t>
            </a:r>
            <a:r>
              <a:rPr lang="en-AU" sz="2300" dirty="0"/>
              <a:t>Prepare and endorse land-use plans that address the causes of deforestation and degradation.</a:t>
            </a:r>
          </a:p>
          <a:p>
            <a:r>
              <a:rPr lang="en-AU" sz="2300" b="1" dirty="0"/>
              <a:t>Sustaining: </a:t>
            </a:r>
            <a:r>
              <a:rPr lang="en-AU" sz="2300" dirty="0"/>
              <a:t>Monitor and adaptively manage FLR interventions with stakeholders. </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1:</a:t>
            </a:r>
          </a:p>
        </p:txBody>
      </p:sp>
      <p:sp>
        <p:nvSpPr>
          <p:cNvPr id="7" name="TextBox 6"/>
          <p:cNvSpPr txBox="1"/>
          <p:nvPr/>
        </p:nvSpPr>
        <p:spPr>
          <a:xfrm>
            <a:off x="3940934" y="259710"/>
            <a:ext cx="5789919"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Focus on landscapes</a:t>
            </a:r>
          </a:p>
        </p:txBody>
      </p:sp>
      <p:grpSp>
        <p:nvGrpSpPr>
          <p:cNvPr id="5" name="Group 4"/>
          <p:cNvGrpSpPr/>
          <p:nvPr/>
        </p:nvGrpSpPr>
        <p:grpSpPr>
          <a:xfrm>
            <a:off x="6273070" y="1749147"/>
            <a:ext cx="5382206" cy="4476946"/>
            <a:chOff x="6273070" y="1749147"/>
            <a:chExt cx="5382206" cy="447694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621" y="1749147"/>
              <a:ext cx="5317655" cy="4184558"/>
            </a:xfrm>
            <a:prstGeom prst="rect">
              <a:avLst/>
            </a:prstGeom>
          </p:spPr>
        </p:pic>
        <p:sp>
          <p:nvSpPr>
            <p:cNvPr id="13" name="Rectangle 12">
              <a:extLst>
                <a:ext uri="{FF2B5EF4-FFF2-40B4-BE49-F238E27FC236}">
                  <a16:creationId xmlns:a16="http://schemas.microsoft.com/office/drawing/2014/main" id="{FEFFA299-FB8D-704A-A9ED-2454B227DAC1}"/>
                </a:ext>
              </a:extLst>
            </p:cNvPr>
            <p:cNvSpPr/>
            <p:nvPr/>
          </p:nvSpPr>
          <p:spPr>
            <a:xfrm>
              <a:off x="6273070" y="5933705"/>
              <a:ext cx="2137894" cy="292388"/>
            </a:xfrm>
            <a:prstGeom prst="rect">
              <a:avLst/>
            </a:prstGeom>
          </p:spPr>
          <p:txBody>
            <a:bodyPr wrap="square">
              <a:spAutoFit/>
            </a:bodyPr>
            <a:lstStyle/>
            <a:p>
              <a:r>
                <a:rPr lang="en-AU" sz="1300" i="1" dirty="0">
                  <a:solidFill>
                    <a:schemeClr val="accent5">
                      <a:lumMod val="75000"/>
                    </a:schemeClr>
                  </a:solidFill>
                </a:rPr>
                <a:t>Source: ITTO (2015)</a:t>
              </a:r>
              <a:endParaRPr lang="en-US" sz="1300" i="1" dirty="0">
                <a:solidFill>
                  <a:schemeClr val="accent5">
                    <a:lumMod val="75000"/>
                  </a:schemeClr>
                </a:solidFill>
              </a:endParaRPr>
            </a:p>
          </p:txBody>
        </p:sp>
      </p:grpSp>
      <p:sp>
        <p:nvSpPr>
          <p:cNvPr id="9" name="Slide Number Placeholder 8"/>
          <p:cNvSpPr>
            <a:spLocks noGrp="1"/>
          </p:cNvSpPr>
          <p:nvPr>
            <p:ph type="sldNum" sz="quarter" idx="4"/>
          </p:nvPr>
        </p:nvSpPr>
        <p:spPr/>
        <p:txBody>
          <a:bodyPr/>
          <a:lstStyle/>
          <a:p>
            <a:fld id="{95741571-E85D-4266-ADAB-4C9BA1847898}" type="slidenum">
              <a:rPr lang="en-AU" smtClean="0"/>
              <a:pPr/>
              <a:t>8</a:t>
            </a:fld>
            <a:r>
              <a:rPr lang="en-AU" dirty="0"/>
              <a:t> of 72</a:t>
            </a:r>
          </a:p>
        </p:txBody>
      </p:sp>
    </p:spTree>
    <p:extLst>
      <p:ext uri="{BB962C8B-B14F-4D97-AF65-F5344CB8AC3E}">
        <p14:creationId xmlns:p14="http://schemas.microsoft.com/office/powerpoint/2010/main" val="363123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738" y="1926964"/>
            <a:ext cx="7191100" cy="4373758"/>
          </a:xfrm>
        </p:spPr>
        <p:txBody>
          <a:bodyPr>
            <a:normAutofit fontScale="92500" lnSpcReduction="20000"/>
          </a:bodyPr>
          <a:lstStyle/>
          <a:p>
            <a:pPr marL="0" indent="0">
              <a:buNone/>
            </a:pPr>
            <a:r>
              <a:rPr lang="en-AU" sz="2500" b="1" dirty="0"/>
              <a:t>HOW should we focus on landscapes?</a:t>
            </a:r>
          </a:p>
          <a:p>
            <a:pPr marL="0" indent="0">
              <a:buNone/>
            </a:pPr>
            <a:r>
              <a:rPr lang="en-AU" sz="2300" b="1" dirty="0"/>
              <a:t>GE 2: </a:t>
            </a:r>
            <a:r>
              <a:rPr lang="en-AU" sz="2300" dirty="0"/>
              <a:t>We should gain recognition that FLR must transcend sector policies through:</a:t>
            </a:r>
          </a:p>
          <a:p>
            <a:r>
              <a:rPr lang="en-AU" sz="2300" b="1" dirty="0"/>
              <a:t>Visioning &amp; conceptualising: </a:t>
            </a:r>
            <a:r>
              <a:rPr lang="en-AU" sz="2300" dirty="0"/>
              <a:t>Formulate multi-sectoral policies, laws and regulations.</a:t>
            </a:r>
          </a:p>
          <a:p>
            <a:r>
              <a:rPr lang="en-AU" sz="2300" b="1" dirty="0"/>
              <a:t>Implementing &amp; sustaining: </a:t>
            </a:r>
            <a:r>
              <a:rPr lang="en-AU" sz="2300" dirty="0"/>
              <a:t>Develop communication strategies for FLR.</a:t>
            </a:r>
          </a:p>
          <a:p>
            <a:pPr marL="0" indent="0">
              <a:spcBef>
                <a:spcPts val="3000"/>
              </a:spcBef>
              <a:buNone/>
            </a:pPr>
            <a:r>
              <a:rPr lang="en-AU" sz="2300" b="1" dirty="0"/>
              <a:t>GE 3: </a:t>
            </a:r>
            <a:r>
              <a:rPr lang="en-AU" sz="2300" dirty="0"/>
              <a:t>We should conduct FLR at an appropriate scale through:</a:t>
            </a:r>
          </a:p>
          <a:p>
            <a:r>
              <a:rPr lang="en-AU" sz="2300" b="1" dirty="0"/>
              <a:t>Visioning &amp; conceptualising: </a:t>
            </a:r>
            <a:r>
              <a:rPr lang="en-AU" sz="2300" dirty="0"/>
              <a:t>Select landscape scales that balance the priorities of different stakeholder groups.</a:t>
            </a:r>
          </a:p>
          <a:p>
            <a:r>
              <a:rPr lang="en-AU" sz="2300" b="1" dirty="0"/>
              <a:t>Implementing &amp; sustaining: </a:t>
            </a:r>
            <a:r>
              <a:rPr lang="en-AU" sz="2300" dirty="0"/>
              <a:t>Integrate and adapt land-use plans across jurisdictions</a:t>
            </a:r>
          </a:p>
          <a:p>
            <a:pPr marL="0" indent="0">
              <a:buNone/>
            </a:pPr>
            <a:r>
              <a:rPr lang="en-AU" sz="1400" i="1" dirty="0"/>
              <a:t>Source: ITTO (2020)</a:t>
            </a:r>
          </a:p>
        </p:txBody>
      </p:sp>
      <p:sp>
        <p:nvSpPr>
          <p:cNvPr id="11" name="Footer Placeholder 10"/>
          <p:cNvSpPr>
            <a:spLocks noGrp="1"/>
          </p:cNvSpPr>
          <p:nvPr>
            <p:ph type="ftr" sz="quarter" idx="11"/>
          </p:nvPr>
        </p:nvSpPr>
        <p:spPr/>
        <p:txBody>
          <a:bodyPr/>
          <a:lstStyle/>
          <a:p>
            <a:pPr algn="l"/>
            <a:endParaRPr lang="en-AU" dirty="0">
              <a:cs typeface="Calibri" panose="020F0502020204030204" pitchFamily="34" charset="0"/>
            </a:endParaRPr>
          </a:p>
          <a:p>
            <a:pPr algn="l"/>
            <a:r>
              <a:rPr lang="en-AU" dirty="0">
                <a:cs typeface="Calibri" panose="020F0502020204030204" pitchFamily="34" charset="0"/>
              </a:rPr>
              <a:t>Principles and guiding elements for forest landscape restoration (FLR) in the tropics.</a:t>
            </a:r>
          </a:p>
          <a:p>
            <a:endParaRPr lang="en-AU" dirty="0"/>
          </a:p>
        </p:txBody>
      </p:sp>
      <p:sp>
        <p:nvSpPr>
          <p:cNvPr id="12" name="Title 11"/>
          <p:cNvSpPr>
            <a:spLocks noGrp="1"/>
          </p:cNvSpPr>
          <p:nvPr>
            <p:ph type="title"/>
          </p:nvPr>
        </p:nvSpPr>
        <p:spPr/>
        <p:txBody>
          <a:bodyPr/>
          <a:lstStyle/>
          <a:p>
            <a:r>
              <a:rPr lang="en-AU" dirty="0"/>
              <a:t>Topic 1:</a:t>
            </a:r>
          </a:p>
        </p:txBody>
      </p:sp>
      <p:sp>
        <p:nvSpPr>
          <p:cNvPr id="7" name="TextBox 6"/>
          <p:cNvSpPr txBox="1"/>
          <p:nvPr/>
        </p:nvSpPr>
        <p:spPr>
          <a:xfrm>
            <a:off x="3940934" y="259710"/>
            <a:ext cx="5789919"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Focus on landscapes</a:t>
            </a:r>
          </a:p>
        </p:txBody>
      </p:sp>
      <p:grpSp>
        <p:nvGrpSpPr>
          <p:cNvPr id="4" name="Group 3"/>
          <p:cNvGrpSpPr/>
          <p:nvPr/>
        </p:nvGrpSpPr>
        <p:grpSpPr>
          <a:xfrm>
            <a:off x="7970808" y="1642284"/>
            <a:ext cx="3786422" cy="4658438"/>
            <a:chOff x="7970808" y="1642284"/>
            <a:chExt cx="3786422" cy="4658438"/>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432"/>
            <a:stretch/>
          </p:blipFill>
          <p:spPr>
            <a:xfrm>
              <a:off x="7970808" y="1642284"/>
              <a:ext cx="3786422" cy="4334480"/>
            </a:xfrm>
            <a:prstGeom prst="rect">
              <a:avLst/>
            </a:prstGeom>
          </p:spPr>
        </p:pic>
        <p:sp>
          <p:nvSpPr>
            <p:cNvPr id="9" name="Rectangle 8">
              <a:extLst>
                <a:ext uri="{FF2B5EF4-FFF2-40B4-BE49-F238E27FC236}">
                  <a16:creationId xmlns:a16="http://schemas.microsoft.com/office/drawing/2014/main" id="{FEFFA299-FB8D-704A-A9ED-2454B227DAC1}"/>
                </a:ext>
              </a:extLst>
            </p:cNvPr>
            <p:cNvSpPr/>
            <p:nvPr/>
          </p:nvSpPr>
          <p:spPr>
            <a:xfrm>
              <a:off x="7970808" y="6008334"/>
              <a:ext cx="2137894" cy="292388"/>
            </a:xfrm>
            <a:prstGeom prst="rect">
              <a:avLst/>
            </a:prstGeom>
          </p:spPr>
          <p:txBody>
            <a:bodyPr wrap="square">
              <a:spAutoFit/>
            </a:bodyPr>
            <a:lstStyle/>
            <a:p>
              <a:r>
                <a:rPr lang="en-AU" sz="1300" i="1" dirty="0">
                  <a:solidFill>
                    <a:schemeClr val="accent5">
                      <a:lumMod val="75000"/>
                    </a:schemeClr>
                  </a:solidFill>
                </a:rPr>
                <a:t>Source: IUCN &amp; WRI (2014)</a:t>
              </a:r>
              <a:endParaRPr lang="en-US" sz="1300" i="1" dirty="0">
                <a:solidFill>
                  <a:schemeClr val="accent5">
                    <a:lumMod val="75000"/>
                  </a:schemeClr>
                </a:solidFill>
              </a:endParaRPr>
            </a:p>
          </p:txBody>
        </p:sp>
      </p:grpSp>
      <p:sp>
        <p:nvSpPr>
          <p:cNvPr id="10" name="Slide Number Placeholder 9"/>
          <p:cNvSpPr>
            <a:spLocks noGrp="1"/>
          </p:cNvSpPr>
          <p:nvPr>
            <p:ph type="sldNum" sz="quarter" idx="4"/>
          </p:nvPr>
        </p:nvSpPr>
        <p:spPr/>
        <p:txBody>
          <a:bodyPr/>
          <a:lstStyle/>
          <a:p>
            <a:fld id="{95741571-E85D-4266-ADAB-4C9BA1847898}" type="slidenum">
              <a:rPr lang="en-AU" smtClean="0"/>
              <a:pPr/>
              <a:t>9</a:t>
            </a:fld>
            <a:r>
              <a:rPr lang="en-AU" dirty="0"/>
              <a:t> of 72</a:t>
            </a:r>
          </a:p>
        </p:txBody>
      </p:sp>
    </p:spTree>
    <p:extLst>
      <p:ext uri="{BB962C8B-B14F-4D97-AF65-F5344CB8AC3E}">
        <p14:creationId xmlns:p14="http://schemas.microsoft.com/office/powerpoint/2010/main" val="751867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15265</Words>
  <Application>Microsoft Office PowerPoint</Application>
  <PresentationFormat>Breitbild</PresentationFormat>
  <Paragraphs>1549</Paragraphs>
  <Slides>72</Slides>
  <Notes>72</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72</vt:i4>
      </vt:variant>
    </vt:vector>
  </HeadingPairs>
  <TitlesOfParts>
    <vt:vector size="75" baseType="lpstr">
      <vt:lpstr>Arial</vt:lpstr>
      <vt:lpstr>Calibri</vt:lpstr>
      <vt:lpstr>Office Theme</vt:lpstr>
      <vt:lpstr>Module 1 |</vt:lpstr>
      <vt:lpstr>Module 1:</vt:lpstr>
      <vt:lpstr>Module 1:</vt:lpstr>
      <vt:lpstr>Module 1:</vt:lpstr>
      <vt:lpstr>Topic 1:</vt:lpstr>
      <vt:lpstr>Topic 1:</vt:lpstr>
      <vt:lpstr>Topic 1:</vt:lpstr>
      <vt:lpstr>Topic 1:</vt:lpstr>
      <vt:lpstr>Topic 1:</vt:lpstr>
      <vt:lpstr>Topic 1:</vt:lpstr>
      <vt:lpstr>Topic 1:</vt:lpstr>
      <vt:lpstr>Topic 1:</vt:lpstr>
      <vt:lpstr>Topic 1:</vt:lpstr>
      <vt:lpstr>Topic 1:</vt:lpstr>
      <vt:lpstr>Topic 2:</vt:lpstr>
      <vt:lpstr>Topic 2:</vt:lpstr>
      <vt:lpstr>Topic 2:</vt:lpstr>
      <vt:lpstr>Topic 2:</vt:lpstr>
      <vt:lpstr>Topic 2:</vt:lpstr>
      <vt:lpstr>Topic 2:</vt:lpstr>
      <vt:lpstr>Topic 2:</vt:lpstr>
      <vt:lpstr>Topic 2:</vt:lpstr>
      <vt:lpstr>Topic 2:</vt:lpstr>
      <vt:lpstr>Topic 2:</vt:lpstr>
      <vt:lpstr>Topic 2:</vt:lpstr>
      <vt:lpstr>Topic 2:</vt:lpstr>
      <vt:lpstr>Topic 2:</vt:lpstr>
      <vt:lpstr>Topic 2:</vt:lpstr>
      <vt:lpstr>Topic 3:</vt:lpstr>
      <vt:lpstr>Topic 3:</vt:lpstr>
      <vt:lpstr>Topic 3:</vt:lpstr>
      <vt:lpstr>Topic 3:</vt:lpstr>
      <vt:lpstr>Topic 3:</vt:lpstr>
      <vt:lpstr>Topic 3:</vt:lpstr>
      <vt:lpstr>Topic 3:</vt:lpstr>
      <vt:lpstr>Topic 3:</vt:lpstr>
      <vt:lpstr>Topic 3:</vt:lpstr>
      <vt:lpstr>Topic 3:</vt:lpstr>
      <vt:lpstr>Topic 4:</vt:lpstr>
      <vt:lpstr>Topic 4:</vt:lpstr>
      <vt:lpstr>Topic 4:</vt:lpstr>
      <vt:lpstr>Topic 4:</vt:lpstr>
      <vt:lpstr>Topic 4:</vt:lpstr>
      <vt:lpstr>Topic 4:</vt:lpstr>
      <vt:lpstr>Topic 4:</vt:lpstr>
      <vt:lpstr>Topic 4:</vt:lpstr>
      <vt:lpstr>Topic 4:</vt:lpstr>
      <vt:lpstr>Topic 4:</vt:lpstr>
      <vt:lpstr>Topic 5:</vt:lpstr>
      <vt:lpstr>Topic 5:</vt:lpstr>
      <vt:lpstr>Topic 5:</vt:lpstr>
      <vt:lpstr>Topic 5:</vt:lpstr>
      <vt:lpstr>Topic 5:</vt:lpstr>
      <vt:lpstr>Topic 5:</vt:lpstr>
      <vt:lpstr>Topic 5:</vt:lpstr>
      <vt:lpstr>Topic 5:</vt:lpstr>
      <vt:lpstr>Topic 5:</vt:lpstr>
      <vt:lpstr>Topic 5:</vt:lpstr>
      <vt:lpstr>Topic 6:</vt:lpstr>
      <vt:lpstr>Topic 6:</vt:lpstr>
      <vt:lpstr>Topic 6:</vt:lpstr>
      <vt:lpstr>Topic 6:</vt:lpstr>
      <vt:lpstr>Topic 2:</vt:lpstr>
      <vt:lpstr>Topic 6:</vt:lpstr>
      <vt:lpstr>Topic 6:</vt:lpstr>
      <vt:lpstr>Topic 6:</vt:lpstr>
      <vt:lpstr>Topic 6:</vt:lpstr>
      <vt:lpstr>Topic 6:</vt:lpstr>
      <vt:lpstr>Topic 6:</vt:lpstr>
      <vt:lpstr>Module 1:</vt:lpstr>
      <vt:lpstr>Module 1:</vt:lpstr>
      <vt:lpstr>Module 1:</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Rollinson</dc:creator>
  <cp:lastModifiedBy>Eva-Maria Schimpf</cp:lastModifiedBy>
  <cp:revision>413</cp:revision>
  <cp:lastPrinted>2021-09-10T04:47:30Z</cp:lastPrinted>
  <dcterms:created xsi:type="dcterms:W3CDTF">2021-06-23T00:58:49Z</dcterms:created>
  <dcterms:modified xsi:type="dcterms:W3CDTF">2024-12-12T09:38:52Z</dcterms:modified>
</cp:coreProperties>
</file>