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handoutMasterIdLst>
    <p:handoutMasterId r:id="rId69"/>
  </p:handoutMasterIdLst>
  <p:sldIdLst>
    <p:sldId id="256" r:id="rId2"/>
    <p:sldId id="257" r:id="rId3"/>
    <p:sldId id="258" r:id="rId4"/>
    <p:sldId id="263" r:id="rId5"/>
    <p:sldId id="309" r:id="rId6"/>
    <p:sldId id="293" r:id="rId7"/>
    <p:sldId id="310" r:id="rId8"/>
    <p:sldId id="311" r:id="rId9"/>
    <p:sldId id="294" r:id="rId10"/>
    <p:sldId id="295" r:id="rId11"/>
    <p:sldId id="296" r:id="rId12"/>
    <p:sldId id="274" r:id="rId13"/>
    <p:sldId id="275" r:id="rId14"/>
    <p:sldId id="312" r:id="rId15"/>
    <p:sldId id="314" r:id="rId16"/>
    <p:sldId id="276" r:id="rId17"/>
    <p:sldId id="315" r:id="rId18"/>
    <p:sldId id="316" r:id="rId19"/>
    <p:sldId id="318" r:id="rId20"/>
    <p:sldId id="319" r:id="rId21"/>
    <p:sldId id="321" r:id="rId22"/>
    <p:sldId id="297" r:id="rId23"/>
    <p:sldId id="299" r:id="rId24"/>
    <p:sldId id="300" r:id="rId25"/>
    <p:sldId id="277" r:id="rId26"/>
    <p:sldId id="278" r:id="rId27"/>
    <p:sldId id="322" r:id="rId28"/>
    <p:sldId id="323" r:id="rId29"/>
    <p:sldId id="324" r:id="rId30"/>
    <p:sldId id="326" r:id="rId31"/>
    <p:sldId id="327" r:id="rId32"/>
    <p:sldId id="328" r:id="rId33"/>
    <p:sldId id="352" r:id="rId34"/>
    <p:sldId id="330" r:id="rId35"/>
    <p:sldId id="331" r:id="rId36"/>
    <p:sldId id="353" r:id="rId37"/>
    <p:sldId id="333" r:id="rId38"/>
    <p:sldId id="354" r:id="rId39"/>
    <p:sldId id="302" r:id="rId40"/>
    <p:sldId id="301" r:id="rId41"/>
    <p:sldId id="303" r:id="rId42"/>
    <p:sldId id="304" r:id="rId43"/>
    <p:sldId id="280" r:id="rId44"/>
    <p:sldId id="281" r:id="rId45"/>
    <p:sldId id="338" r:id="rId46"/>
    <p:sldId id="341" r:id="rId47"/>
    <p:sldId id="342" r:id="rId48"/>
    <p:sldId id="335" r:id="rId49"/>
    <p:sldId id="305" r:id="rId50"/>
    <p:sldId id="307" r:id="rId51"/>
    <p:sldId id="308" r:id="rId52"/>
    <p:sldId id="283" r:id="rId53"/>
    <p:sldId id="336" r:id="rId54"/>
    <p:sldId id="343" r:id="rId55"/>
    <p:sldId id="344" r:id="rId56"/>
    <p:sldId id="337" r:id="rId57"/>
    <p:sldId id="345" r:id="rId58"/>
    <p:sldId id="346" r:id="rId59"/>
    <p:sldId id="347" r:id="rId60"/>
    <p:sldId id="348" r:id="rId61"/>
    <p:sldId id="349" r:id="rId62"/>
    <p:sldId id="350" r:id="rId63"/>
    <p:sldId id="289" r:id="rId64"/>
    <p:sldId id="291" r:id="rId65"/>
    <p:sldId id="292" r:id="rId66"/>
    <p:sldId id="355" r:id="rId6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CBA"/>
    <a:srgbClr val="339966"/>
    <a:srgbClr val="000099"/>
    <a:srgbClr val="CC3399"/>
    <a:srgbClr val="42906B"/>
    <a:srgbClr val="5C793F"/>
    <a:srgbClr val="E5F3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33214" autoAdjust="0"/>
  </p:normalViewPr>
  <p:slideViewPr>
    <p:cSldViewPr snapToGrid="0">
      <p:cViewPr varScale="1">
        <p:scale>
          <a:sx n="23" d="100"/>
          <a:sy n="23" d="100"/>
        </p:scale>
        <p:origin x="2521" y="22"/>
      </p:cViewPr>
      <p:guideLst>
        <p:guide orient="horz" pos="2160"/>
        <p:guide pos="3840"/>
      </p:guideLst>
    </p:cSldViewPr>
  </p:slideViewPr>
  <p:outlineViewPr>
    <p:cViewPr>
      <p:scale>
        <a:sx n="33" d="100"/>
        <a:sy n="33" d="100"/>
      </p:scale>
      <p:origin x="0" y="-2454"/>
    </p:cViewPr>
  </p:outlineViewPr>
  <p:notesTextViewPr>
    <p:cViewPr>
      <p:scale>
        <a:sx n="1" d="1"/>
        <a:sy n="1" d="1"/>
      </p:scale>
      <p:origin x="0" y="0"/>
    </p:cViewPr>
  </p:notesTextViewPr>
  <p:sorterViewPr>
    <p:cViewPr>
      <p:scale>
        <a:sx n="100" d="100"/>
        <a:sy n="100" d="100"/>
      </p:scale>
      <p:origin x="0" y="1884"/>
    </p:cViewPr>
  </p:sorterViewPr>
  <p:notesViewPr>
    <p:cSldViewPr snapToGrid="0">
      <p:cViewPr varScale="1">
        <p:scale>
          <a:sx n="48" d="100"/>
          <a:sy n="48" d="100"/>
        </p:scale>
        <p:origin x="289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143587" y="2"/>
            <a:ext cx="3169920" cy="481727"/>
          </a:xfrm>
          <a:prstGeom prst="rect">
            <a:avLst/>
          </a:prstGeom>
        </p:spPr>
        <p:txBody>
          <a:bodyPr vert="horz" lIns="99057" tIns="49528" rIns="99057" bIns="49528" rtlCol="0"/>
          <a:lstStyle>
            <a:lvl1pPr algn="r">
              <a:defRPr sz="1300"/>
            </a:lvl1pPr>
          </a:lstStyle>
          <a:p>
            <a:fld id="{977A06DB-992B-4F39-BFDC-F77D1983D807}" type="datetime1">
              <a:rPr lang="en-AU" smtClean="0"/>
              <a:t>12/12/2024</a:t>
            </a:fld>
            <a:endParaRPr lang="en-AU" dirty="0"/>
          </a:p>
        </p:txBody>
      </p:sp>
      <p:sp>
        <p:nvSpPr>
          <p:cNvPr id="5" name="Slide Number Placeholder 4"/>
          <p:cNvSpPr>
            <a:spLocks noGrp="1"/>
          </p:cNvSpPr>
          <p:nvPr>
            <p:ph type="sldNum" sz="quarter" idx="3"/>
          </p:nvPr>
        </p:nvSpPr>
        <p:spPr>
          <a:xfrm>
            <a:off x="6574650" y="9119474"/>
            <a:ext cx="738859" cy="481726"/>
          </a:xfrm>
          <a:prstGeom prst="rect">
            <a:avLst/>
          </a:prstGeom>
        </p:spPr>
        <p:txBody>
          <a:bodyPr vert="horz" lIns="99057" tIns="49528" rIns="99057" bIns="49528" rtlCol="0" anchor="b"/>
          <a:lstStyle>
            <a:lvl1pPr algn="r">
              <a:defRPr sz="1300"/>
            </a:lvl1pPr>
          </a:lstStyle>
          <a:p>
            <a:fld id="{526FE254-E647-46B2-9B09-073DC17940B1}" type="slidenum">
              <a:rPr lang="en-AU" smtClean="0"/>
              <a:t>‹Nr.›</a:t>
            </a:fld>
            <a:endParaRPr lang="en-AU" dirty="0"/>
          </a:p>
        </p:txBody>
      </p:sp>
      <p:sp>
        <p:nvSpPr>
          <p:cNvPr id="8" name="Footer Placeholder 7"/>
          <p:cNvSpPr>
            <a:spLocks noGrp="1"/>
          </p:cNvSpPr>
          <p:nvPr>
            <p:ph type="ftr" sz="quarter" idx="2"/>
          </p:nvPr>
        </p:nvSpPr>
        <p:spPr>
          <a:xfrm>
            <a:off x="0" y="9119474"/>
            <a:ext cx="6375965" cy="481726"/>
          </a:xfrm>
          <a:prstGeom prst="rect">
            <a:avLst/>
          </a:prstGeom>
        </p:spPr>
        <p:txBody>
          <a:bodyPr vert="horz" lIns="99057" tIns="49528" rIns="99057" bIns="49528" rtlCol="0" anchor="b"/>
          <a:lstStyle>
            <a:lvl1pPr algn="l">
              <a:defRPr sz="1300"/>
            </a:lvl1pPr>
          </a:lstStyle>
          <a:p>
            <a:r>
              <a:rPr lang="en-AU" dirty="0">
                <a:cs typeface="Calibri" panose="020F0502020204030204" pitchFamily="34" charset="0"/>
              </a:rPr>
              <a:t>Forest Landscape Restoration (FLR) Project Design and Implementation.</a:t>
            </a:r>
          </a:p>
        </p:txBody>
      </p:sp>
      <p:sp>
        <p:nvSpPr>
          <p:cNvPr id="10" name="Header Placeholder 9"/>
          <p:cNvSpPr>
            <a:spLocks noGrp="1"/>
          </p:cNvSpPr>
          <p:nvPr>
            <p:ph type="hdr" sz="quarter"/>
          </p:nvPr>
        </p:nvSpPr>
        <p:spPr>
          <a:xfrm>
            <a:off x="0" y="0"/>
            <a:ext cx="3169920" cy="481727"/>
          </a:xfrm>
          <a:prstGeom prst="rect">
            <a:avLst/>
          </a:prstGeom>
        </p:spPr>
        <p:txBody>
          <a:bodyPr vert="horz" lIns="99057" tIns="49528" rIns="99057" bIns="49528" rtlCol="0"/>
          <a:lstStyle>
            <a:lvl1pPr algn="l">
              <a:defRPr sz="1300"/>
            </a:lvl1pPr>
          </a:lstStyle>
          <a:p>
            <a:r>
              <a:rPr lang="en-AU" dirty="0"/>
              <a:t>Module 2 - Handout</a:t>
            </a:r>
          </a:p>
        </p:txBody>
      </p:sp>
    </p:spTree>
    <p:extLst>
      <p:ext uri="{BB962C8B-B14F-4D97-AF65-F5344CB8AC3E}">
        <p14:creationId xmlns:p14="http://schemas.microsoft.com/office/powerpoint/2010/main" val="178106889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1727"/>
          </a:xfrm>
          <a:prstGeom prst="rect">
            <a:avLst/>
          </a:prstGeom>
        </p:spPr>
        <p:txBody>
          <a:bodyPr vert="horz" lIns="99057" tIns="49528" rIns="99057" bIns="49528" rtlCol="0"/>
          <a:lstStyle>
            <a:lvl1pPr algn="l">
              <a:defRPr sz="1300"/>
            </a:lvl1pPr>
          </a:lstStyle>
          <a:p>
            <a:r>
              <a:rPr lang="en-AU" dirty="0"/>
              <a:t>Module 2 – Handout with Notes</a:t>
            </a:r>
          </a:p>
        </p:txBody>
      </p:sp>
      <p:sp>
        <p:nvSpPr>
          <p:cNvPr id="3" name="Date Placeholder 2"/>
          <p:cNvSpPr>
            <a:spLocks noGrp="1"/>
          </p:cNvSpPr>
          <p:nvPr>
            <p:ph type="dt" idx="1"/>
          </p:nvPr>
        </p:nvSpPr>
        <p:spPr>
          <a:xfrm>
            <a:off x="4143587" y="2"/>
            <a:ext cx="3169920" cy="481727"/>
          </a:xfrm>
          <a:prstGeom prst="rect">
            <a:avLst/>
          </a:prstGeom>
        </p:spPr>
        <p:txBody>
          <a:bodyPr vert="horz" lIns="99057" tIns="49528" rIns="99057" bIns="49528" rtlCol="0"/>
          <a:lstStyle>
            <a:lvl1pPr algn="r">
              <a:defRPr sz="1300"/>
            </a:lvl1pPr>
          </a:lstStyle>
          <a:p>
            <a:fld id="{02C6F459-03F9-4B3D-8155-886C0306E565}" type="datetime1">
              <a:rPr lang="en-AU" smtClean="0"/>
              <a:t>12/12/2024</a:t>
            </a:fld>
            <a:endParaRPr lang="en-AU"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9057" tIns="49528" rIns="99057" bIns="49528" rtlCol="0" anchor="ctr"/>
          <a:lstStyle/>
          <a:p>
            <a:endParaRPr lang="en-AU" dirty="0"/>
          </a:p>
        </p:txBody>
      </p:sp>
      <p:sp>
        <p:nvSpPr>
          <p:cNvPr id="5" name="Notes Placeholder 4"/>
          <p:cNvSpPr>
            <a:spLocks noGrp="1"/>
          </p:cNvSpPr>
          <p:nvPr>
            <p:ph type="body" sz="quarter" idx="3"/>
          </p:nvPr>
        </p:nvSpPr>
        <p:spPr>
          <a:xfrm>
            <a:off x="731521" y="4620578"/>
            <a:ext cx="5852160" cy="3780474"/>
          </a:xfrm>
          <a:prstGeom prst="rect">
            <a:avLst/>
          </a:prstGeom>
        </p:spPr>
        <p:txBody>
          <a:bodyPr vert="horz" lIns="99057" tIns="49528" rIns="99057" bIns="49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119474"/>
            <a:ext cx="6430152" cy="481726"/>
          </a:xfrm>
          <a:prstGeom prst="rect">
            <a:avLst/>
          </a:prstGeom>
        </p:spPr>
        <p:txBody>
          <a:bodyPr vert="horz" lIns="99057" tIns="49528" rIns="99057" bIns="49528" rtlCol="0" anchor="b"/>
          <a:lstStyle>
            <a:lvl1pPr algn="l">
              <a:defRPr sz="1300"/>
            </a:lvl1pPr>
          </a:lstStyle>
          <a:p>
            <a:r>
              <a:rPr lang="en-AU" dirty="0">
                <a:cs typeface="Calibri" panose="020F0502020204030204" pitchFamily="34" charset="0"/>
              </a:rPr>
              <a:t>Forest Landscape Restoration (FLR) Project Design and Implementation.</a:t>
            </a:r>
          </a:p>
        </p:txBody>
      </p:sp>
      <p:sp>
        <p:nvSpPr>
          <p:cNvPr id="7" name="Slide Number Placeholder 6"/>
          <p:cNvSpPr>
            <a:spLocks noGrp="1"/>
          </p:cNvSpPr>
          <p:nvPr>
            <p:ph type="sldNum" sz="quarter" idx="5"/>
          </p:nvPr>
        </p:nvSpPr>
        <p:spPr>
          <a:xfrm>
            <a:off x="6737208" y="9119474"/>
            <a:ext cx="576299" cy="481726"/>
          </a:xfrm>
          <a:prstGeom prst="rect">
            <a:avLst/>
          </a:prstGeom>
        </p:spPr>
        <p:txBody>
          <a:bodyPr vert="horz" lIns="99057" tIns="49528" rIns="99057" bIns="49528" rtlCol="0" anchor="b"/>
          <a:lstStyle>
            <a:lvl1pPr algn="r">
              <a:defRPr sz="1300"/>
            </a:lvl1pPr>
          </a:lstStyle>
          <a:p>
            <a:fld id="{B307E6DD-9BA3-4202-9345-EA1A09844C44}" type="slidenum">
              <a:rPr lang="en-AU" smtClean="0"/>
              <a:t>‹Nr.›</a:t>
            </a:fld>
            <a:endParaRPr lang="en-AU" dirty="0"/>
          </a:p>
        </p:txBody>
      </p:sp>
    </p:spTree>
    <p:extLst>
      <p:ext uri="{BB962C8B-B14F-4D97-AF65-F5344CB8AC3E}">
        <p14:creationId xmlns:p14="http://schemas.microsoft.com/office/powerpoint/2010/main" val="365682279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1</a:t>
            </a:fld>
            <a:endParaRPr lang="en-AU" dirty="0"/>
          </a:p>
        </p:txBody>
      </p:sp>
      <p:sp>
        <p:nvSpPr>
          <p:cNvPr id="5" name="Date Placeholder 4"/>
          <p:cNvSpPr>
            <a:spLocks noGrp="1"/>
          </p:cNvSpPr>
          <p:nvPr>
            <p:ph type="dt" idx="11"/>
          </p:nvPr>
        </p:nvSpPr>
        <p:spPr/>
        <p:txBody>
          <a:bodyPr/>
          <a:lstStyle/>
          <a:p>
            <a:fld id="{10EA6F65-7DAD-4636-A94E-A954EEC50F6F}"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240069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10</a:t>
            </a:fld>
            <a:endParaRPr lang="en-AU" dirty="0"/>
          </a:p>
        </p:txBody>
      </p:sp>
      <p:sp>
        <p:nvSpPr>
          <p:cNvPr id="5" name="Date Placeholder 4"/>
          <p:cNvSpPr>
            <a:spLocks noGrp="1"/>
          </p:cNvSpPr>
          <p:nvPr>
            <p:ph type="dt" idx="11"/>
          </p:nvPr>
        </p:nvSpPr>
        <p:spPr/>
        <p:txBody>
          <a:bodyPr/>
          <a:lstStyle/>
          <a:p>
            <a:fld id="{AA6EEE3E-6D2D-4748-AE9A-A6B478DB6918}"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3426050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11</a:t>
            </a:fld>
            <a:endParaRPr lang="en-AU" dirty="0"/>
          </a:p>
        </p:txBody>
      </p:sp>
      <p:sp>
        <p:nvSpPr>
          <p:cNvPr id="5" name="Date Placeholder 4"/>
          <p:cNvSpPr>
            <a:spLocks noGrp="1"/>
          </p:cNvSpPr>
          <p:nvPr>
            <p:ph type="dt" idx="11"/>
          </p:nvPr>
        </p:nvSpPr>
        <p:spPr/>
        <p:txBody>
          <a:bodyPr/>
          <a:lstStyle/>
          <a:p>
            <a:fld id="{B1FB4354-E1FD-41C8-99CA-C7C30898EC69}"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611562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12</a:t>
            </a:fld>
            <a:endParaRPr lang="en-AU" dirty="0"/>
          </a:p>
        </p:txBody>
      </p:sp>
      <p:sp>
        <p:nvSpPr>
          <p:cNvPr id="5" name="Date Placeholder 4"/>
          <p:cNvSpPr>
            <a:spLocks noGrp="1"/>
          </p:cNvSpPr>
          <p:nvPr>
            <p:ph type="dt" idx="11"/>
          </p:nvPr>
        </p:nvSpPr>
        <p:spPr/>
        <p:txBody>
          <a:bodyPr/>
          <a:lstStyle/>
          <a:p>
            <a:fld id="{EA7433E4-A823-4322-A387-3A029E1D22C6}"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3839787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chemeClr val="tx1"/>
                </a:solidFill>
              </a:rPr>
              <a:t>The enabling conditions of FLR have been synthesizes from international reviews of implementing FLR.</a:t>
            </a:r>
          </a:p>
          <a:p>
            <a:r>
              <a:rPr lang="en-AU" sz="1200" dirty="0">
                <a:solidFill>
                  <a:schemeClr val="tx1"/>
                </a:solidFill>
              </a:rPr>
              <a:t>The 12 enabling conditions cluster around five themes.  They include:</a:t>
            </a:r>
          </a:p>
          <a:p>
            <a:pPr>
              <a:lnSpc>
                <a:spcPct val="90000"/>
              </a:lnSpc>
              <a:buClr>
                <a:srgbClr val="2F5496"/>
              </a:buClr>
              <a:buSzPts val="2800"/>
            </a:pPr>
            <a:endParaRPr lang="en-AU" sz="1200" b="1" dirty="0">
              <a:solidFill>
                <a:schemeClr val="tx1"/>
              </a:solidFill>
            </a:endParaRPr>
          </a:p>
          <a:p>
            <a:pPr>
              <a:lnSpc>
                <a:spcPct val="90000"/>
              </a:lnSpc>
              <a:buClr>
                <a:srgbClr val="2F5496"/>
              </a:buClr>
              <a:buSzPts val="2800"/>
            </a:pPr>
            <a:r>
              <a:rPr lang="en-AU" sz="1200" b="1" dirty="0">
                <a:solidFill>
                  <a:schemeClr val="tx1"/>
                </a:solidFill>
              </a:rPr>
              <a:t>Engagement for common interests</a:t>
            </a:r>
            <a:endParaRPr lang="en-AU" sz="1200" dirty="0">
              <a:solidFill>
                <a:schemeClr val="tx1"/>
              </a:solidFill>
            </a:endParaRPr>
          </a:p>
          <a:p>
            <a:pPr marL="1052480" lvl="1" indent="-557195">
              <a:lnSpc>
                <a:spcPct val="90000"/>
              </a:lnSpc>
              <a:spcBef>
                <a:spcPts val="542"/>
              </a:spcBef>
              <a:buClrTx/>
              <a:buSzPct val="100000"/>
              <a:buFont typeface="Calibri"/>
              <a:buAutoNum type="arabicPeriod"/>
            </a:pPr>
            <a:r>
              <a:rPr lang="en-AU" sz="1200" dirty="0">
                <a:solidFill>
                  <a:schemeClr val="tx1"/>
                </a:solidFill>
              </a:rPr>
              <a:t>Shared motivation &amp; vision</a:t>
            </a:r>
          </a:p>
          <a:p>
            <a:pPr marL="1052480" lvl="1" indent="-557195">
              <a:lnSpc>
                <a:spcPct val="90000"/>
              </a:lnSpc>
              <a:spcBef>
                <a:spcPts val="542"/>
              </a:spcBef>
              <a:buClrTx/>
              <a:buSzPct val="100000"/>
              <a:buFont typeface="Calibri"/>
              <a:buAutoNum type="arabicPeriod"/>
            </a:pPr>
            <a:r>
              <a:rPr lang="en-AU" sz="1200" dirty="0">
                <a:solidFill>
                  <a:schemeClr val="tx1"/>
                </a:solidFill>
              </a:rPr>
              <a:t>Stakeholder engagement</a:t>
            </a:r>
          </a:p>
          <a:p>
            <a:pPr marL="1052480" lvl="1" indent="-557195">
              <a:lnSpc>
                <a:spcPct val="90000"/>
              </a:lnSpc>
              <a:spcBef>
                <a:spcPts val="542"/>
              </a:spcBef>
              <a:buClrTx/>
              <a:buSzPct val="100000"/>
              <a:buFont typeface="Calibri"/>
              <a:buAutoNum type="arabicPeriod"/>
            </a:pPr>
            <a:r>
              <a:rPr lang="en-AU" sz="1200" dirty="0">
                <a:solidFill>
                  <a:schemeClr val="tx1"/>
                </a:solidFill>
              </a:rPr>
              <a:t>Economic viability</a:t>
            </a:r>
          </a:p>
          <a:p>
            <a:pPr>
              <a:lnSpc>
                <a:spcPct val="90000"/>
              </a:lnSpc>
              <a:spcBef>
                <a:spcPts val="0"/>
              </a:spcBef>
              <a:buClr>
                <a:srgbClr val="2F5496"/>
              </a:buClr>
              <a:buSzPts val="2800"/>
            </a:pPr>
            <a:r>
              <a:rPr lang="en-AU" sz="1200" b="1" dirty="0">
                <a:solidFill>
                  <a:schemeClr val="tx1"/>
                </a:solidFill>
              </a:rPr>
              <a:t>Clear rules</a:t>
            </a:r>
            <a:endParaRPr lang="en-AU" sz="1200" dirty="0">
              <a:solidFill>
                <a:schemeClr val="tx1"/>
              </a:solidFill>
            </a:endParaRPr>
          </a:p>
          <a:p>
            <a:pPr marL="1052480" lvl="1" indent="-557195">
              <a:lnSpc>
                <a:spcPct val="90000"/>
              </a:lnSpc>
              <a:spcBef>
                <a:spcPts val="542"/>
              </a:spcBef>
              <a:buClrTx/>
              <a:buSzPct val="100000"/>
              <a:buFont typeface="Calibri"/>
              <a:buAutoNum type="arabicPeriod" startAt="4"/>
            </a:pPr>
            <a:r>
              <a:rPr lang="en-AU" sz="1200" dirty="0">
                <a:solidFill>
                  <a:schemeClr val="tx1"/>
                </a:solidFill>
              </a:rPr>
              <a:t>Enabling policy &amp; regulatory framework</a:t>
            </a:r>
          </a:p>
          <a:p>
            <a:pPr marL="1052480" lvl="1" indent="-557195">
              <a:lnSpc>
                <a:spcPct val="90000"/>
              </a:lnSpc>
              <a:spcBef>
                <a:spcPts val="542"/>
              </a:spcBef>
              <a:buClrTx/>
              <a:buSzPct val="100000"/>
              <a:buFont typeface="Calibri"/>
              <a:buAutoNum type="arabicPeriod" startAt="4"/>
            </a:pPr>
            <a:r>
              <a:rPr lang="en-AU" sz="1200" dirty="0">
                <a:solidFill>
                  <a:schemeClr val="tx1"/>
                </a:solidFill>
              </a:rPr>
              <a:t>Clear and secure tenure</a:t>
            </a:r>
          </a:p>
          <a:p>
            <a:pPr marL="1052480" lvl="1" indent="-557195">
              <a:lnSpc>
                <a:spcPct val="90000"/>
              </a:lnSpc>
              <a:spcBef>
                <a:spcPts val="542"/>
              </a:spcBef>
              <a:buClrTx/>
              <a:buSzPct val="100000"/>
              <a:buFont typeface="Calibri"/>
              <a:buAutoNum type="arabicPeriod" startAt="4"/>
            </a:pPr>
            <a:r>
              <a:rPr lang="en-AU" sz="1200" dirty="0">
                <a:solidFill>
                  <a:schemeClr val="tx1"/>
                </a:solidFill>
              </a:rPr>
              <a:t>Effective governance</a:t>
            </a:r>
          </a:p>
          <a:p>
            <a:pPr>
              <a:lnSpc>
                <a:spcPct val="90000"/>
              </a:lnSpc>
            </a:pPr>
            <a:r>
              <a:rPr lang="en-AU" sz="1200" b="1" dirty="0">
                <a:solidFill>
                  <a:schemeClr val="tx1"/>
                </a:solidFill>
              </a:rPr>
              <a:t>Focus on landscapes</a:t>
            </a:r>
            <a:endParaRPr lang="en-AU" sz="1200" dirty="0">
              <a:solidFill>
                <a:schemeClr val="tx1"/>
              </a:solidFill>
            </a:endParaRPr>
          </a:p>
          <a:p>
            <a:pPr marL="1052480" lvl="1" indent="-569577">
              <a:lnSpc>
                <a:spcPct val="90000"/>
              </a:lnSpc>
              <a:spcBef>
                <a:spcPts val="542"/>
              </a:spcBef>
              <a:buClrTx/>
              <a:buSzPct val="100000"/>
              <a:buFont typeface="Calibri"/>
              <a:buAutoNum type="arabicPeriod" startAt="7"/>
            </a:pPr>
            <a:r>
              <a:rPr lang="en-AU" sz="1200" dirty="0">
                <a:solidFill>
                  <a:schemeClr val="tx1"/>
                </a:solidFill>
              </a:rPr>
              <a:t>Landscape approach</a:t>
            </a:r>
          </a:p>
          <a:p>
            <a:pPr marL="1052480" lvl="1" indent="-569577">
              <a:lnSpc>
                <a:spcPct val="90000"/>
              </a:lnSpc>
              <a:spcBef>
                <a:spcPts val="542"/>
              </a:spcBef>
              <a:buClrTx/>
              <a:buSzPct val="100000"/>
              <a:buFont typeface="Calibri"/>
              <a:buAutoNum type="arabicPeriod" startAt="7"/>
            </a:pPr>
            <a:r>
              <a:rPr lang="en-AU" sz="1200" dirty="0">
                <a:solidFill>
                  <a:schemeClr val="tx1"/>
                </a:solidFill>
              </a:rPr>
              <a:t>Landscape suitability for FLR</a:t>
            </a:r>
          </a:p>
          <a:p>
            <a:pPr>
              <a:lnSpc>
                <a:spcPct val="90000"/>
              </a:lnSpc>
              <a:spcBef>
                <a:spcPts val="0"/>
              </a:spcBef>
            </a:pPr>
            <a:r>
              <a:rPr lang="en-AU" sz="1200" b="1" dirty="0">
                <a:solidFill>
                  <a:schemeClr val="tx1"/>
                </a:solidFill>
              </a:rPr>
              <a:t>Available knowledge and capacities</a:t>
            </a:r>
            <a:endParaRPr lang="en-AU" sz="1200" dirty="0">
              <a:solidFill>
                <a:schemeClr val="tx1"/>
              </a:solidFill>
            </a:endParaRPr>
          </a:p>
          <a:p>
            <a:pPr marL="1052480" lvl="1" indent="-569577">
              <a:lnSpc>
                <a:spcPct val="90000"/>
              </a:lnSpc>
              <a:spcBef>
                <a:spcPts val="542"/>
              </a:spcBef>
              <a:buClrTx/>
              <a:buSzPct val="100000"/>
              <a:buFont typeface="Calibri"/>
              <a:buAutoNum type="arabicPeriod" startAt="9"/>
            </a:pPr>
            <a:r>
              <a:rPr lang="en-AU" sz="1200" dirty="0">
                <a:solidFill>
                  <a:schemeClr val="tx1"/>
                </a:solidFill>
              </a:rPr>
              <a:t>Accessible &amp; efficient knowledge base</a:t>
            </a:r>
          </a:p>
          <a:p>
            <a:pPr marL="1052480" lvl="1" indent="-569577">
              <a:lnSpc>
                <a:spcPct val="90000"/>
              </a:lnSpc>
              <a:spcBef>
                <a:spcPts val="542"/>
              </a:spcBef>
              <a:buClrTx/>
              <a:buSzPct val="100000"/>
              <a:buFont typeface="Calibri"/>
              <a:buAutoNum type="arabicPeriod" startAt="9"/>
            </a:pPr>
            <a:r>
              <a:rPr lang="en-AU" sz="1200" dirty="0">
                <a:solidFill>
                  <a:schemeClr val="tx1"/>
                </a:solidFill>
              </a:rPr>
              <a:t>Adequate capacities</a:t>
            </a:r>
          </a:p>
          <a:p>
            <a:pPr>
              <a:lnSpc>
                <a:spcPct val="90000"/>
              </a:lnSpc>
              <a:spcBef>
                <a:spcPts val="0"/>
              </a:spcBef>
            </a:pPr>
            <a:r>
              <a:rPr lang="en-AU" sz="1200" b="1" dirty="0">
                <a:solidFill>
                  <a:schemeClr val="tx1"/>
                </a:solidFill>
              </a:rPr>
              <a:t>Change management</a:t>
            </a:r>
            <a:endParaRPr lang="en-AU" sz="1200" dirty="0">
              <a:solidFill>
                <a:schemeClr val="tx1"/>
              </a:solidFill>
            </a:endParaRPr>
          </a:p>
          <a:p>
            <a:pPr marL="1052480" lvl="1" indent="-569577">
              <a:lnSpc>
                <a:spcPct val="90000"/>
              </a:lnSpc>
              <a:spcBef>
                <a:spcPts val="542"/>
              </a:spcBef>
              <a:buClrTx/>
              <a:buSzPct val="100000"/>
              <a:buFont typeface="Calibri"/>
              <a:buAutoNum type="arabicPeriod" startAt="11"/>
            </a:pPr>
            <a:r>
              <a:rPr lang="en-AU" sz="1200" dirty="0">
                <a:solidFill>
                  <a:schemeClr val="tx1"/>
                </a:solidFill>
              </a:rPr>
              <a:t>Negotiated change logic</a:t>
            </a:r>
          </a:p>
          <a:p>
            <a:pPr marL="1052480" lvl="1" indent="-569577">
              <a:lnSpc>
                <a:spcPct val="90000"/>
              </a:lnSpc>
              <a:spcBef>
                <a:spcPts val="542"/>
              </a:spcBef>
              <a:buClrTx/>
              <a:buSzPct val="100000"/>
              <a:buFont typeface="Calibri"/>
              <a:buAutoNum type="arabicPeriod" startAt="11"/>
            </a:pPr>
            <a:r>
              <a:rPr lang="en-AU" sz="1200" dirty="0">
                <a:solidFill>
                  <a:schemeClr val="tx1"/>
                </a:solidFill>
              </a:rPr>
              <a:t>Flexible approach incorporating new learning</a:t>
            </a:r>
          </a:p>
        </p:txBody>
      </p:sp>
      <p:sp>
        <p:nvSpPr>
          <p:cNvPr id="4" name="Slide Number Placeholder 3"/>
          <p:cNvSpPr>
            <a:spLocks noGrp="1"/>
          </p:cNvSpPr>
          <p:nvPr>
            <p:ph type="sldNum" sz="quarter" idx="10"/>
          </p:nvPr>
        </p:nvSpPr>
        <p:spPr/>
        <p:txBody>
          <a:bodyPr/>
          <a:lstStyle/>
          <a:p>
            <a:fld id="{B307E6DD-9BA3-4202-9345-EA1A09844C44}" type="slidenum">
              <a:rPr lang="en-AU" smtClean="0"/>
              <a:t>13</a:t>
            </a:fld>
            <a:endParaRPr lang="en-AU" dirty="0"/>
          </a:p>
        </p:txBody>
      </p:sp>
      <p:sp>
        <p:nvSpPr>
          <p:cNvPr id="5" name="Date Placeholder 4"/>
          <p:cNvSpPr>
            <a:spLocks noGrp="1"/>
          </p:cNvSpPr>
          <p:nvPr>
            <p:ph type="dt" idx="11"/>
          </p:nvPr>
        </p:nvSpPr>
        <p:spPr/>
        <p:txBody>
          <a:bodyPr/>
          <a:lstStyle/>
          <a:p>
            <a:fld id="{FD60926A-0CA4-4D47-A4E1-7B06218DE9FD}"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792447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Shared motivation: </a:t>
            </a:r>
          </a:p>
          <a:p>
            <a:pPr marL="171450" indent="-171450">
              <a:buFont typeface="Arial" panose="020B0604020202020204" pitchFamily="34" charset="0"/>
              <a:buChar char="•"/>
            </a:pPr>
            <a:r>
              <a:rPr lang="en-AU" dirty="0"/>
              <a:t>Benefits: improved flow of ecosystem services at different scales expected by a wide range of stakeholders</a:t>
            </a:r>
          </a:p>
          <a:p>
            <a:pPr marL="628650" lvl="1" indent="-171450">
              <a:buFont typeface="Arial" panose="020B0604020202020204" pitchFamily="34" charset="0"/>
              <a:buChar char="•"/>
            </a:pPr>
            <a:r>
              <a:rPr lang="en-AU" dirty="0"/>
              <a:t>economic: positive livelihood outcomes, market and non-market values should outweigh costs</a:t>
            </a:r>
          </a:p>
          <a:p>
            <a:pPr marL="628650" lvl="1" indent="-171450">
              <a:buFont typeface="Arial" panose="020B0604020202020204" pitchFamily="34" charset="0"/>
              <a:buChar char="•"/>
            </a:pPr>
            <a:r>
              <a:rPr lang="en-AU" dirty="0"/>
              <a:t>social: preservation of cultural values, meeting of international commitments (e.g. NDC)</a:t>
            </a:r>
          </a:p>
          <a:p>
            <a:pPr marL="628650" lvl="1" indent="-171450">
              <a:buFont typeface="Arial" panose="020B0604020202020204" pitchFamily="34" charset="0"/>
              <a:buChar char="•"/>
            </a:pPr>
            <a:r>
              <a:rPr lang="en-AU" dirty="0"/>
              <a:t>ecological benefits; </a:t>
            </a:r>
          </a:p>
          <a:p>
            <a:pPr marL="171450" indent="-171450">
              <a:buFont typeface="Arial" panose="020B0604020202020204" pitchFamily="34" charset="0"/>
              <a:buChar char="•"/>
            </a:pPr>
            <a:r>
              <a:rPr lang="en-AU" dirty="0"/>
              <a:t>Awareness: knowledge on the benefits of restoration known, potential areas for restoration identified and communicated</a:t>
            </a:r>
          </a:p>
          <a:p>
            <a:pPr marL="628650" lvl="1" indent="-171450">
              <a:buFont typeface="Arial" panose="020B0604020202020204" pitchFamily="34" charset="0"/>
              <a:buChar char="•"/>
            </a:pPr>
            <a:r>
              <a:rPr lang="en-AU" dirty="0"/>
              <a:t>Legal trigger: restoration is made a legal requirement (e.g. Hungary after WWI turned from a country rich in forests to a poor one and made afforestation a legal requirement, which raised the forest cover from 9 to 24% within 100 years)</a:t>
            </a:r>
          </a:p>
          <a:p>
            <a:pPr marL="628650" lvl="1" indent="-171450">
              <a:buFont typeface="Arial" panose="020B0604020202020204" pitchFamily="34" charset="0"/>
              <a:buChar char="•"/>
            </a:pPr>
            <a:r>
              <a:rPr lang="en-AU" dirty="0"/>
              <a:t>Crisis events: Korea afforestation</a:t>
            </a:r>
          </a:p>
          <a:p>
            <a:endParaRPr lang="en-AU" dirty="0"/>
          </a:p>
          <a:p>
            <a:r>
              <a:rPr lang="en-AU" dirty="0"/>
              <a:t>Understanding:</a:t>
            </a:r>
          </a:p>
          <a:p>
            <a:pPr marL="171450" indent="-171450">
              <a:buFont typeface="Arial" panose="020B0604020202020204" pitchFamily="34" charset="0"/>
              <a:buChar char="•"/>
            </a:pPr>
            <a:r>
              <a:rPr lang="en-AU" dirty="0"/>
              <a:t>Definition: FLR is not only tree planting, but restoration of landscape functions</a:t>
            </a:r>
          </a:p>
          <a:p>
            <a:pPr marL="171450" indent="-171450">
              <a:buFont typeface="Arial" panose="020B0604020202020204" pitchFamily="34" charset="0"/>
              <a:buChar char="•"/>
            </a:pPr>
            <a:r>
              <a:rPr lang="en-AU" dirty="0"/>
              <a:t>Approach: Not a top-down centrally planned approach, but a combination of top-down and bottom-up approaches</a:t>
            </a:r>
          </a:p>
          <a:p>
            <a:pPr marL="171450" indent="-171450">
              <a:buFont typeface="Arial" panose="020B0604020202020204" pitchFamily="34" charset="0"/>
              <a:buChar char="•"/>
            </a:pPr>
            <a:r>
              <a:rPr lang="en-AU" dirty="0"/>
              <a:t>Trans disciplinary: not only a foresters’ subject</a:t>
            </a:r>
          </a:p>
          <a:p>
            <a:endParaRPr lang="en-AU" dirty="0"/>
          </a:p>
          <a:p>
            <a:r>
              <a:rPr lang="en-AU" dirty="0"/>
              <a:t>Common vision of restored landscape: result of a visioning exercise documenting the wishes of stakeholders</a:t>
            </a:r>
          </a:p>
        </p:txBody>
      </p:sp>
      <p:sp>
        <p:nvSpPr>
          <p:cNvPr id="4" name="Slide Number Placeholder 3"/>
          <p:cNvSpPr>
            <a:spLocks noGrp="1"/>
          </p:cNvSpPr>
          <p:nvPr>
            <p:ph type="sldNum" sz="quarter" idx="10"/>
          </p:nvPr>
        </p:nvSpPr>
        <p:spPr/>
        <p:txBody>
          <a:bodyPr/>
          <a:lstStyle/>
          <a:p>
            <a:fld id="{B307E6DD-9BA3-4202-9345-EA1A09844C44}" type="slidenum">
              <a:rPr lang="en-AU" smtClean="0"/>
              <a:t>14</a:t>
            </a:fld>
            <a:endParaRPr lang="en-AU" dirty="0"/>
          </a:p>
        </p:txBody>
      </p:sp>
      <p:sp>
        <p:nvSpPr>
          <p:cNvPr id="5" name="Date Placeholder 4"/>
          <p:cNvSpPr>
            <a:spLocks noGrp="1"/>
          </p:cNvSpPr>
          <p:nvPr>
            <p:ph type="dt" idx="11"/>
          </p:nvPr>
        </p:nvSpPr>
        <p:spPr/>
        <p:txBody>
          <a:bodyPr/>
          <a:lstStyle/>
          <a:p>
            <a:fld id="{C1B2EC43-8129-4376-B597-A9E6582F3F71}"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488018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15</a:t>
            </a:fld>
            <a:endParaRPr lang="en-AU" dirty="0"/>
          </a:p>
        </p:txBody>
      </p:sp>
      <p:sp>
        <p:nvSpPr>
          <p:cNvPr id="5" name="Date Placeholder 4"/>
          <p:cNvSpPr>
            <a:spLocks noGrp="1"/>
          </p:cNvSpPr>
          <p:nvPr>
            <p:ph type="dt" idx="11"/>
          </p:nvPr>
        </p:nvSpPr>
        <p:spPr/>
        <p:txBody>
          <a:bodyPr/>
          <a:lstStyle/>
          <a:p>
            <a:fld id="{F4CA9187-8865-4882-A1C4-F795DC8211CF}"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224890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AU" sz="1200" dirty="0"/>
              <a:t>The economic aspects of the project need to be tackled in the development phase. </a:t>
            </a:r>
            <a:r>
              <a:rPr lang="en-AU" sz="1200" b="1" dirty="0">
                <a:solidFill>
                  <a:schemeClr val="dk1"/>
                </a:solidFill>
                <a:ea typeface="Calibri"/>
                <a:cs typeface="Calibri"/>
                <a:sym typeface="Calibri"/>
              </a:rPr>
              <a:t>financial analysis compares benefits and costs to the enterprise</a:t>
            </a:r>
            <a:r>
              <a:rPr lang="en-AU" sz="1200" dirty="0">
                <a:solidFill>
                  <a:schemeClr val="dk1"/>
                </a:solidFill>
                <a:ea typeface="Calibri"/>
                <a:cs typeface="Calibri"/>
                <a:sym typeface="Calibri"/>
              </a:rPr>
              <a:t>, while the </a:t>
            </a:r>
            <a:r>
              <a:rPr lang="en-AU" sz="1200" b="1" dirty="0">
                <a:solidFill>
                  <a:schemeClr val="dk1"/>
                </a:solidFill>
                <a:ea typeface="Calibri"/>
                <a:cs typeface="Calibri"/>
                <a:sym typeface="Calibri"/>
              </a:rPr>
              <a:t>economic analysis compares the benefits and costs to the whole economy</a:t>
            </a:r>
            <a:r>
              <a:rPr lang="en-AU" sz="1200" dirty="0">
                <a:solidFill>
                  <a:schemeClr val="dk1"/>
                </a:solidFill>
                <a:ea typeface="Calibri"/>
                <a:cs typeface="Calibri"/>
                <a:sym typeface="Calibri"/>
              </a:rPr>
              <a:t>. Main Difference is the consideration of non-market values (externalities) in the economic analysis.</a:t>
            </a:r>
            <a:endParaRPr lang="en-AU" sz="1200" dirty="0"/>
          </a:p>
          <a:p>
            <a:pPr>
              <a:buClr>
                <a:schemeClr val="dk1"/>
              </a:buClr>
              <a:buSzPts val="1200"/>
            </a:pPr>
            <a:r>
              <a:rPr lang="en-AU" sz="1200" dirty="0"/>
              <a:t>Some activities will have costs, other will generate revenues. There should be a balance in costs and expected revenues on the overall scale of the project. Commercial restoration has the aim of creating a productive landscape, which can generate revenues and sustain itself and safeguard long-term environmental and social sustainability.</a:t>
            </a:r>
          </a:p>
          <a:p>
            <a:r>
              <a:rPr lang="en-AU" sz="1200" dirty="0"/>
              <a:t>develop financing mechanisms and build an enabling policy and regulatory environment for investors in FLR, which participants viewed as a priority.</a:t>
            </a:r>
          </a:p>
          <a:p>
            <a:r>
              <a:rPr lang="en-AU" sz="1200" dirty="0"/>
              <a:t>Also important, is local landscape coordination leading to more attractive economic returns. Today, there are already substantial annual investments into trees that could be partly shifted towards FLR. The seed capital assistance facility provides a risk‐sharing mechanism for early‐stage FLR development, thus addressing and ultimately overcoming early stage investment barriers.</a:t>
            </a:r>
          </a:p>
          <a:p>
            <a:endParaRPr lang="en-AU" sz="1200" dirty="0"/>
          </a:p>
          <a:p>
            <a:r>
              <a:rPr lang="en-AU" sz="1200" dirty="0"/>
              <a:t>All in all, embedding FLR in a broader development agenda and looking at FLR as a means to achieve a wide range of development objectives would attract more funding</a:t>
            </a:r>
            <a:r>
              <a:rPr lang="en-AU" sz="1200" baseline="0" dirty="0"/>
              <a:t> </a:t>
            </a:r>
            <a:r>
              <a:rPr lang="en-AU" sz="1200" dirty="0"/>
              <a:t>need to integrate forest landscape restoration into the whole value chain of products and </a:t>
            </a:r>
            <a:r>
              <a:rPr lang="en-AU" sz="1200" dirty="0" err="1"/>
              <a:t>servicescreating</a:t>
            </a:r>
            <a:r>
              <a:rPr lang="en-AU" sz="1200" dirty="0"/>
              <a:t> productive landscapes including agriculture, agroforestry, production forests, and protection of native forests so as to achieve sustainability</a:t>
            </a:r>
          </a:p>
        </p:txBody>
      </p:sp>
      <p:sp>
        <p:nvSpPr>
          <p:cNvPr id="4" name="Slide Number Placeholder 3"/>
          <p:cNvSpPr>
            <a:spLocks noGrp="1"/>
          </p:cNvSpPr>
          <p:nvPr>
            <p:ph type="sldNum" sz="quarter" idx="10"/>
          </p:nvPr>
        </p:nvSpPr>
        <p:spPr/>
        <p:txBody>
          <a:bodyPr/>
          <a:lstStyle/>
          <a:p>
            <a:fld id="{B307E6DD-9BA3-4202-9345-EA1A09844C44}" type="slidenum">
              <a:rPr lang="en-AU" smtClean="0"/>
              <a:t>16</a:t>
            </a:fld>
            <a:endParaRPr lang="en-AU" dirty="0"/>
          </a:p>
        </p:txBody>
      </p:sp>
      <p:sp>
        <p:nvSpPr>
          <p:cNvPr id="5" name="Date Placeholder 4"/>
          <p:cNvSpPr>
            <a:spLocks noGrp="1"/>
          </p:cNvSpPr>
          <p:nvPr>
            <p:ph type="dt" idx="11"/>
          </p:nvPr>
        </p:nvSpPr>
        <p:spPr/>
        <p:txBody>
          <a:bodyPr/>
          <a:lstStyle/>
          <a:p>
            <a:fld id="{FF0E1D52-6F40-4FD1-B655-EC4ABBB98456}"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237534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buClr>
                <a:schemeClr val="dk1"/>
              </a:buClr>
              <a:buSzPts val="1200"/>
            </a:pPr>
            <a:r>
              <a:rPr lang="en-AU" sz="1200" dirty="0"/>
              <a:t>The enabling policy and regulatory framework consists of three fundamental levels of regulatory instruments</a:t>
            </a:r>
          </a:p>
          <a:p>
            <a:pPr marL="495285" indent="-343948" algn="just">
              <a:lnSpc>
                <a:spcPct val="107000"/>
              </a:lnSpc>
              <a:buSzPct val="100000"/>
              <a:buAutoNum type="arabicParenR"/>
            </a:pPr>
            <a:r>
              <a:rPr lang="en-AU" sz="1200" dirty="0"/>
              <a:t>Policies (including strategies, strategic plans, etc.)</a:t>
            </a:r>
          </a:p>
          <a:p>
            <a:pPr marL="990570" lvl="1" indent="-412737" algn="just">
              <a:lnSpc>
                <a:spcPct val="107000"/>
              </a:lnSpc>
              <a:buClr>
                <a:schemeClr val="dk1"/>
              </a:buClr>
              <a:buSzPct val="100000"/>
              <a:buAutoNum type="alphaLcParenR"/>
            </a:pPr>
            <a:r>
              <a:rPr lang="en-AU" sz="1200" dirty="0"/>
              <a:t>Specify FLR as a government priority, possibly linking it to international commitments</a:t>
            </a:r>
          </a:p>
          <a:p>
            <a:pPr marL="990570" lvl="1" indent="-412737" algn="just">
              <a:lnSpc>
                <a:spcPct val="107000"/>
              </a:lnSpc>
              <a:buClr>
                <a:schemeClr val="dk1"/>
              </a:buClr>
              <a:buSzPct val="100000"/>
              <a:buAutoNum type="alphaLcParenR"/>
            </a:pPr>
            <a:r>
              <a:rPr lang="en-AU" sz="1200" dirty="0"/>
              <a:t>Define the country’s policy on FLR</a:t>
            </a:r>
          </a:p>
          <a:p>
            <a:pPr marL="495285" indent="-343948" algn="just">
              <a:lnSpc>
                <a:spcPct val="107000"/>
              </a:lnSpc>
              <a:buSzPct val="100000"/>
              <a:buAutoNum type="arabicParenR"/>
            </a:pPr>
            <a:r>
              <a:rPr lang="en-AU" sz="1200" dirty="0"/>
              <a:t>Laws</a:t>
            </a:r>
          </a:p>
          <a:p>
            <a:pPr marL="990570" lvl="1" indent="-412737" algn="just">
              <a:lnSpc>
                <a:spcPct val="107000"/>
              </a:lnSpc>
              <a:buClr>
                <a:schemeClr val="dk1"/>
              </a:buClr>
              <a:buSzPct val="100000"/>
              <a:buAutoNum type="alphaLcParenR"/>
            </a:pPr>
            <a:r>
              <a:rPr lang="en-AU" sz="1200" dirty="0"/>
              <a:t>Define &amp; enable FLR</a:t>
            </a:r>
          </a:p>
          <a:p>
            <a:pPr marL="990570" lvl="1" indent="-412737" algn="just">
              <a:lnSpc>
                <a:spcPct val="107000"/>
              </a:lnSpc>
              <a:buClr>
                <a:schemeClr val="dk1"/>
              </a:buClr>
              <a:buSzPct val="100000"/>
              <a:buAutoNum type="alphaLcParenR"/>
            </a:pPr>
            <a:r>
              <a:rPr lang="en-AU" sz="1200" dirty="0"/>
              <a:t>Specify jurisdictional hierarchy responsible for FLR</a:t>
            </a:r>
          </a:p>
          <a:p>
            <a:pPr marL="990570" lvl="1" indent="-412737" algn="just">
              <a:lnSpc>
                <a:spcPct val="107000"/>
              </a:lnSpc>
              <a:buClr>
                <a:schemeClr val="dk1"/>
              </a:buClr>
              <a:buSzPct val="100000"/>
              <a:buAutoNum type="alphaLcParenR"/>
            </a:pPr>
            <a:r>
              <a:rPr lang="en-AU" sz="1200" dirty="0"/>
              <a:t>Establish tenure rights</a:t>
            </a:r>
          </a:p>
          <a:p>
            <a:pPr marL="990570" lvl="1" indent="-412737" algn="just">
              <a:lnSpc>
                <a:spcPct val="107000"/>
              </a:lnSpc>
              <a:buClr>
                <a:schemeClr val="dk1"/>
              </a:buClr>
              <a:buSzPct val="100000"/>
              <a:buAutoNum type="alphaLcParenR"/>
            </a:pPr>
            <a:r>
              <a:rPr lang="en-AU" sz="1200" dirty="0"/>
              <a:t>Enable benefit sharing and dispute resolution mechanisms</a:t>
            </a:r>
          </a:p>
          <a:p>
            <a:pPr marL="990570" lvl="1" indent="-412737" algn="just">
              <a:lnSpc>
                <a:spcPct val="107000"/>
              </a:lnSpc>
              <a:buClr>
                <a:schemeClr val="dk1"/>
              </a:buClr>
              <a:buSzPct val="100000"/>
              <a:buAutoNum type="alphaLcParenR"/>
            </a:pPr>
            <a:r>
              <a:rPr lang="en-AU" sz="1200" dirty="0"/>
              <a:t>Incentives for restoration</a:t>
            </a:r>
          </a:p>
          <a:p>
            <a:pPr marL="495285" indent="-343948" algn="just">
              <a:lnSpc>
                <a:spcPct val="107000"/>
              </a:lnSpc>
              <a:buSzPct val="100000"/>
              <a:buAutoNum type="arabicParenR"/>
            </a:pPr>
            <a:r>
              <a:rPr lang="en-AU" sz="1200" dirty="0"/>
              <a:t>Regulations</a:t>
            </a:r>
          </a:p>
          <a:p>
            <a:pPr marL="990570" lvl="1" indent="-412737" algn="just">
              <a:lnSpc>
                <a:spcPct val="107000"/>
              </a:lnSpc>
              <a:buClr>
                <a:schemeClr val="dk1"/>
              </a:buClr>
              <a:buSzPct val="100000"/>
              <a:buAutoNum type="alphaLcParenR"/>
            </a:pPr>
            <a:r>
              <a:rPr lang="en-AU" sz="1200" dirty="0"/>
              <a:t>Rules &amp; regulations for implementing FLR</a:t>
            </a:r>
          </a:p>
          <a:p>
            <a:pPr marL="990570" lvl="1" indent="-412737" algn="just">
              <a:lnSpc>
                <a:spcPct val="107000"/>
              </a:lnSpc>
              <a:buClr>
                <a:schemeClr val="dk1"/>
              </a:buClr>
              <a:buSzPct val="100000"/>
              <a:buAutoNum type="alphaLcParenR"/>
            </a:pPr>
            <a:r>
              <a:rPr lang="en-AU" sz="1200" dirty="0"/>
              <a:t>Guidelines</a:t>
            </a:r>
          </a:p>
          <a:p>
            <a:pPr marL="990570" lvl="1" indent="-412737" algn="just">
              <a:lnSpc>
                <a:spcPct val="107000"/>
              </a:lnSpc>
              <a:buClr>
                <a:schemeClr val="dk1"/>
              </a:buClr>
              <a:buSzPct val="100000"/>
              <a:buAutoNum type="alphaLcParenR"/>
            </a:pPr>
            <a:r>
              <a:rPr lang="en-AU" sz="1200" dirty="0"/>
              <a:t>Additional administrative requirements</a:t>
            </a:r>
          </a:p>
        </p:txBody>
      </p:sp>
      <p:sp>
        <p:nvSpPr>
          <p:cNvPr id="4" name="Slide Number Placeholder 3"/>
          <p:cNvSpPr>
            <a:spLocks noGrp="1"/>
          </p:cNvSpPr>
          <p:nvPr>
            <p:ph type="sldNum" sz="quarter" idx="10"/>
          </p:nvPr>
        </p:nvSpPr>
        <p:spPr/>
        <p:txBody>
          <a:bodyPr/>
          <a:lstStyle/>
          <a:p>
            <a:fld id="{B307E6DD-9BA3-4202-9345-EA1A09844C44}" type="slidenum">
              <a:rPr lang="en-AU" smtClean="0"/>
              <a:t>17</a:t>
            </a:fld>
            <a:endParaRPr lang="en-AU" dirty="0"/>
          </a:p>
        </p:txBody>
      </p:sp>
      <p:sp>
        <p:nvSpPr>
          <p:cNvPr id="5" name="Date Placeholder 4"/>
          <p:cNvSpPr>
            <a:spLocks noGrp="1"/>
          </p:cNvSpPr>
          <p:nvPr>
            <p:ph type="dt" idx="11"/>
          </p:nvPr>
        </p:nvSpPr>
        <p:spPr/>
        <p:txBody>
          <a:bodyPr/>
          <a:lstStyle/>
          <a:p>
            <a:fld id="{BF073397-0E00-4641-9A4C-78AC388D8358}"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760424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chemeClr val="tx1"/>
                </a:solidFill>
              </a:rPr>
              <a:t>Clear and secure tenure is a key enabling condition for FLR:</a:t>
            </a:r>
            <a:br>
              <a:rPr lang="en-AU" sz="1200" dirty="0">
                <a:solidFill>
                  <a:schemeClr val="tx1"/>
                </a:solidFill>
              </a:rPr>
            </a:br>
            <a:r>
              <a:rPr lang="en-AU" sz="1200" dirty="0">
                <a:solidFill>
                  <a:schemeClr val="tx1"/>
                </a:solidFill>
              </a:rPr>
              <a:t>Basis for the sustainability of all land-based interventions, incl. FLR</a:t>
            </a:r>
          </a:p>
          <a:p>
            <a:pPr marL="247642" indent="-247642">
              <a:lnSpc>
                <a:spcPct val="90000"/>
              </a:lnSpc>
              <a:spcBef>
                <a:spcPts val="1083"/>
              </a:spcBef>
              <a:buClr>
                <a:srgbClr val="2F5496"/>
              </a:buClr>
              <a:buSzPct val="100000"/>
              <a:buChar char="•"/>
            </a:pPr>
            <a:r>
              <a:rPr lang="en-AU" sz="1200" dirty="0">
                <a:solidFill>
                  <a:schemeClr val="tx1"/>
                </a:solidFill>
              </a:rPr>
              <a:t>Unclear tenure:</a:t>
            </a:r>
          </a:p>
          <a:p>
            <a:pPr marL="742927" lvl="1" indent="-247642">
              <a:lnSpc>
                <a:spcPct val="90000"/>
              </a:lnSpc>
              <a:spcBef>
                <a:spcPts val="542"/>
              </a:spcBef>
              <a:buClr>
                <a:srgbClr val="1F3864"/>
              </a:buClr>
              <a:buSzPct val="100000"/>
              <a:buChar char="•"/>
            </a:pPr>
            <a:r>
              <a:rPr lang="en-AU" sz="1200" dirty="0">
                <a:solidFill>
                  <a:schemeClr val="tx1"/>
                </a:solidFill>
              </a:rPr>
              <a:t>Governance challenge</a:t>
            </a:r>
          </a:p>
          <a:p>
            <a:pPr marL="742927" lvl="1" indent="-247642">
              <a:lnSpc>
                <a:spcPct val="90000"/>
              </a:lnSpc>
              <a:spcBef>
                <a:spcPts val="542"/>
              </a:spcBef>
              <a:buClr>
                <a:srgbClr val="1F3864"/>
              </a:buClr>
              <a:buSzPct val="100000"/>
              <a:buChar char="•"/>
            </a:pPr>
            <a:r>
              <a:rPr lang="en-AU" sz="1200" dirty="0">
                <a:solidFill>
                  <a:schemeClr val="tx1"/>
                </a:solidFill>
              </a:rPr>
              <a:t>Conflicts over benefit distribution</a:t>
            </a:r>
          </a:p>
          <a:p>
            <a:pPr marL="742927" lvl="1" indent="-247642">
              <a:lnSpc>
                <a:spcPct val="90000"/>
              </a:lnSpc>
              <a:spcBef>
                <a:spcPts val="542"/>
              </a:spcBef>
              <a:buClr>
                <a:srgbClr val="1F3864"/>
              </a:buClr>
              <a:buSzPct val="100000"/>
              <a:buChar char="•"/>
            </a:pPr>
            <a:r>
              <a:rPr lang="en-AU" sz="1200" dirty="0">
                <a:solidFill>
                  <a:schemeClr val="tx1"/>
                </a:solidFill>
              </a:rPr>
              <a:t>Long-term investments unlikely</a:t>
            </a:r>
          </a:p>
          <a:p>
            <a:pPr marL="247642" indent="-247642">
              <a:lnSpc>
                <a:spcPct val="90000"/>
              </a:lnSpc>
              <a:spcBef>
                <a:spcPts val="1083"/>
              </a:spcBef>
              <a:buClr>
                <a:srgbClr val="2F5496"/>
              </a:buClr>
              <a:buSzPct val="100000"/>
              <a:buChar char="•"/>
            </a:pPr>
            <a:r>
              <a:rPr lang="en-AU" sz="1200" dirty="0">
                <a:solidFill>
                  <a:schemeClr val="tx1"/>
                </a:solidFill>
              </a:rPr>
              <a:t>Assess land-tenure and try to secure tenure, especially for local stakeholders, as a key issue to allow investments in FLR</a:t>
            </a:r>
          </a:p>
        </p:txBody>
      </p:sp>
      <p:sp>
        <p:nvSpPr>
          <p:cNvPr id="4" name="Slide Number Placeholder 3"/>
          <p:cNvSpPr>
            <a:spLocks noGrp="1"/>
          </p:cNvSpPr>
          <p:nvPr>
            <p:ph type="sldNum" sz="quarter" idx="10"/>
          </p:nvPr>
        </p:nvSpPr>
        <p:spPr/>
        <p:txBody>
          <a:bodyPr/>
          <a:lstStyle/>
          <a:p>
            <a:fld id="{B307E6DD-9BA3-4202-9345-EA1A09844C44}" type="slidenum">
              <a:rPr lang="en-AU" smtClean="0"/>
              <a:t>18</a:t>
            </a:fld>
            <a:endParaRPr lang="en-AU" dirty="0"/>
          </a:p>
        </p:txBody>
      </p:sp>
      <p:sp>
        <p:nvSpPr>
          <p:cNvPr id="5" name="Date Placeholder 4"/>
          <p:cNvSpPr>
            <a:spLocks noGrp="1"/>
          </p:cNvSpPr>
          <p:nvPr>
            <p:ph type="dt" idx="11"/>
          </p:nvPr>
        </p:nvSpPr>
        <p:spPr/>
        <p:txBody>
          <a:bodyPr/>
          <a:lstStyle/>
          <a:p>
            <a:fld id="{F8037B52-5C79-49EE-81B6-6B312FCA2585}"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832251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Multi-functionality of landscapes</a:t>
            </a:r>
          </a:p>
          <a:p>
            <a:pPr marL="495285" lvl="1"/>
            <a:r>
              <a:rPr lang="en-AU" dirty="0"/>
              <a:t>Competing claims on the user rights of landscape functions between stakeholders</a:t>
            </a:r>
          </a:p>
          <a:p>
            <a:pPr marL="495285" lvl="1"/>
            <a:r>
              <a:rPr lang="en-AU" dirty="0"/>
              <a:t>Range of overlapping claims across the landscape</a:t>
            </a:r>
          </a:p>
          <a:p>
            <a:r>
              <a:rPr lang="en-AU" dirty="0"/>
              <a:t>Governance systems (administrative boundaries) do not match with socio-ecological systems boundaries</a:t>
            </a:r>
          </a:p>
          <a:p>
            <a:pPr marL="495285" lvl="1"/>
            <a:r>
              <a:rPr lang="en-AU" dirty="0"/>
              <a:t>Partial/sectoral policies</a:t>
            </a:r>
          </a:p>
          <a:p>
            <a:pPr marL="495285" lvl="1"/>
            <a:r>
              <a:rPr lang="en-AU" dirty="0"/>
              <a:t>Policy conflicts</a:t>
            </a:r>
          </a:p>
          <a:p>
            <a:r>
              <a:rPr lang="en-AU" dirty="0"/>
              <a:t>Sectoral silos</a:t>
            </a:r>
          </a:p>
          <a:p>
            <a:pPr marL="495285" lvl="1"/>
            <a:r>
              <a:rPr lang="en-AU" dirty="0"/>
              <a:t>Issues across the landscape are dealt with in isolation</a:t>
            </a:r>
          </a:p>
          <a:p>
            <a:pPr marL="495285" lvl="1"/>
            <a:r>
              <a:rPr lang="en-AU" dirty="0"/>
              <a:t>Sectoral governance does not provide integrated &amp; spatially explicit landscape solutions!</a:t>
            </a:r>
          </a:p>
          <a:p>
            <a:r>
              <a:rPr lang="en-AU" dirty="0"/>
              <a:t>Spatial segregation</a:t>
            </a:r>
          </a:p>
          <a:p>
            <a:pPr marL="495285" lvl="1"/>
            <a:r>
              <a:rPr lang="en-AU" dirty="0"/>
              <a:t>Traditional governance systems address parts/elements of the landscape and do not allow for recognizing interconnectedness</a:t>
            </a:r>
          </a:p>
        </p:txBody>
      </p:sp>
      <p:sp>
        <p:nvSpPr>
          <p:cNvPr id="4" name="Slide Number Placeholder 3"/>
          <p:cNvSpPr>
            <a:spLocks noGrp="1"/>
          </p:cNvSpPr>
          <p:nvPr>
            <p:ph type="sldNum" sz="quarter" idx="10"/>
          </p:nvPr>
        </p:nvSpPr>
        <p:spPr/>
        <p:txBody>
          <a:bodyPr/>
          <a:lstStyle/>
          <a:p>
            <a:fld id="{B307E6DD-9BA3-4202-9345-EA1A09844C44}" type="slidenum">
              <a:rPr lang="en-AU" smtClean="0"/>
              <a:t>19</a:t>
            </a:fld>
            <a:endParaRPr lang="en-AU" dirty="0"/>
          </a:p>
        </p:txBody>
      </p:sp>
      <p:sp>
        <p:nvSpPr>
          <p:cNvPr id="5" name="Date Placeholder 4"/>
          <p:cNvSpPr>
            <a:spLocks noGrp="1"/>
          </p:cNvSpPr>
          <p:nvPr>
            <p:ph type="dt" idx="11"/>
          </p:nvPr>
        </p:nvSpPr>
        <p:spPr/>
        <p:txBody>
          <a:bodyPr/>
          <a:lstStyle/>
          <a:p>
            <a:fld id="{9A2BDDDA-A40F-4AD3-B4FA-7238CEDBD0F5}"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2066868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2</a:t>
            </a:fld>
            <a:endParaRPr lang="en-AU" dirty="0"/>
          </a:p>
        </p:txBody>
      </p:sp>
      <p:sp>
        <p:nvSpPr>
          <p:cNvPr id="5" name="Date Placeholder 4"/>
          <p:cNvSpPr>
            <a:spLocks noGrp="1"/>
          </p:cNvSpPr>
          <p:nvPr>
            <p:ph type="dt" idx="11"/>
          </p:nvPr>
        </p:nvSpPr>
        <p:spPr/>
        <p:txBody>
          <a:bodyPr/>
          <a:lstStyle/>
          <a:p>
            <a:fld id="{38DD05A6-A175-40EE-B2BB-8586939A46DD}"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696067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Clr>
                <a:srgbClr val="2F5496"/>
              </a:buClr>
              <a:buSzPts val="2000"/>
            </a:pPr>
            <a:r>
              <a:rPr lang="en-AU" sz="1200" b="1" dirty="0">
                <a:solidFill>
                  <a:schemeClr val="tx1"/>
                </a:solidFill>
              </a:rPr>
              <a:t>Landscapes need to have the following features to be suitable for restoration</a:t>
            </a:r>
            <a:endParaRPr lang="en-AU" sz="1200" dirty="0">
              <a:solidFill>
                <a:schemeClr val="tx1"/>
              </a:solidFill>
            </a:endParaRPr>
          </a:p>
          <a:p>
            <a:pPr marL="247642" indent="-247642">
              <a:lnSpc>
                <a:spcPct val="90000"/>
              </a:lnSpc>
              <a:spcBef>
                <a:spcPts val="1083"/>
              </a:spcBef>
              <a:buClr>
                <a:srgbClr val="2F5496"/>
              </a:buClr>
              <a:buSzPct val="100000"/>
              <a:buChar char="•"/>
            </a:pPr>
            <a:r>
              <a:rPr lang="en-AU" sz="1200" dirty="0">
                <a:solidFill>
                  <a:schemeClr val="tx1"/>
                </a:solidFill>
              </a:rPr>
              <a:t>Ecologically (climate, soils, hydrology, competing vegetation) suitable for restoration</a:t>
            </a:r>
          </a:p>
          <a:p>
            <a:pPr marL="247642" indent="-247642">
              <a:lnSpc>
                <a:spcPct val="90000"/>
              </a:lnSpc>
              <a:spcBef>
                <a:spcPts val="1083"/>
              </a:spcBef>
              <a:buClr>
                <a:srgbClr val="2F5496"/>
              </a:buClr>
              <a:buSzPct val="100000"/>
              <a:buChar char="•"/>
            </a:pPr>
            <a:r>
              <a:rPr lang="en-AU" sz="1200" dirty="0">
                <a:solidFill>
                  <a:schemeClr val="tx1"/>
                </a:solidFill>
              </a:rPr>
              <a:t>Indigenous planting material available</a:t>
            </a:r>
          </a:p>
          <a:p>
            <a:pPr marL="247642" indent="-247642">
              <a:lnSpc>
                <a:spcPct val="90000"/>
              </a:lnSpc>
              <a:spcBef>
                <a:spcPts val="1083"/>
              </a:spcBef>
              <a:buClr>
                <a:srgbClr val="2F5496"/>
              </a:buClr>
              <a:buSzPct val="100000"/>
              <a:buChar char="•"/>
            </a:pPr>
            <a:r>
              <a:rPr lang="en-AU" sz="1200" dirty="0">
                <a:solidFill>
                  <a:schemeClr val="tx1"/>
                </a:solidFill>
              </a:rPr>
              <a:t>Empowered local communities</a:t>
            </a:r>
          </a:p>
          <a:p>
            <a:pPr marL="247642" indent="-247642">
              <a:lnSpc>
                <a:spcPct val="90000"/>
              </a:lnSpc>
              <a:spcBef>
                <a:spcPts val="1083"/>
              </a:spcBef>
              <a:buClr>
                <a:srgbClr val="2F5496"/>
              </a:buClr>
              <a:buSzPct val="100000"/>
              <a:buChar char="•"/>
            </a:pPr>
            <a:r>
              <a:rPr lang="en-AU" sz="1200" dirty="0">
                <a:solidFill>
                  <a:schemeClr val="tx1"/>
                </a:solidFill>
              </a:rPr>
              <a:t>Market forces do not promote competing land use</a:t>
            </a:r>
          </a:p>
          <a:p>
            <a:pPr marL="247642" indent="-247642">
              <a:lnSpc>
                <a:spcPct val="90000"/>
              </a:lnSpc>
              <a:spcBef>
                <a:spcPts val="1083"/>
              </a:spcBef>
              <a:buClr>
                <a:srgbClr val="2F5496"/>
              </a:buClr>
              <a:buSzPct val="100000"/>
              <a:buChar char="•"/>
            </a:pPr>
            <a:r>
              <a:rPr lang="en-AU" sz="1200" dirty="0">
                <a:solidFill>
                  <a:schemeClr val="tx1"/>
                </a:solidFill>
              </a:rPr>
              <a:t>Existing markets for products from restored areas</a:t>
            </a:r>
          </a:p>
        </p:txBody>
      </p:sp>
      <p:sp>
        <p:nvSpPr>
          <p:cNvPr id="4" name="Slide Number Placeholder 3"/>
          <p:cNvSpPr>
            <a:spLocks noGrp="1"/>
          </p:cNvSpPr>
          <p:nvPr>
            <p:ph type="sldNum" sz="quarter" idx="10"/>
          </p:nvPr>
        </p:nvSpPr>
        <p:spPr/>
        <p:txBody>
          <a:bodyPr/>
          <a:lstStyle/>
          <a:p>
            <a:fld id="{B307E6DD-9BA3-4202-9345-EA1A09844C44}" type="slidenum">
              <a:rPr lang="en-AU" smtClean="0"/>
              <a:t>20</a:t>
            </a:fld>
            <a:endParaRPr lang="en-AU" dirty="0"/>
          </a:p>
        </p:txBody>
      </p:sp>
      <p:sp>
        <p:nvSpPr>
          <p:cNvPr id="5" name="Date Placeholder 4"/>
          <p:cNvSpPr>
            <a:spLocks noGrp="1"/>
          </p:cNvSpPr>
          <p:nvPr>
            <p:ph type="dt" idx="11"/>
          </p:nvPr>
        </p:nvSpPr>
        <p:spPr/>
        <p:txBody>
          <a:bodyPr/>
          <a:lstStyle/>
          <a:p>
            <a:fld id="{39E2AA95-FBD5-4269-AAE6-5BE1052EAE40}"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112023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3821">
              <a:buClr>
                <a:schemeClr val="accent1"/>
              </a:buClr>
              <a:buSzPts val="1200"/>
            </a:pPr>
            <a:r>
              <a:rPr lang="en-AU" sz="1200" b="1" dirty="0">
                <a:solidFill>
                  <a:schemeClr val="tx1"/>
                </a:solidFill>
              </a:rPr>
              <a:t>Refer to multiple scales – national, regional, landscape</a:t>
            </a:r>
            <a:endParaRPr lang="en-AU" sz="1200" dirty="0">
              <a:solidFill>
                <a:schemeClr val="tx1"/>
              </a:solidFill>
            </a:endParaRPr>
          </a:p>
          <a:p>
            <a:pPr marL="123821">
              <a:spcBef>
                <a:spcPts val="260"/>
              </a:spcBef>
              <a:buClr>
                <a:schemeClr val="accent1"/>
              </a:buClr>
              <a:buSzPts val="1200"/>
            </a:pPr>
            <a:r>
              <a:rPr lang="en-AU" sz="1200" b="1" dirty="0">
                <a:solidFill>
                  <a:schemeClr val="tx1"/>
                </a:solidFill>
              </a:rPr>
              <a:t>Negotiated planning for FLR needs to consider</a:t>
            </a:r>
            <a:endParaRPr lang="en-AU" sz="1200" dirty="0">
              <a:solidFill>
                <a:schemeClr val="tx1"/>
              </a:solidFill>
            </a:endParaRPr>
          </a:p>
          <a:p>
            <a:pPr marL="371464" indent="-247642">
              <a:spcBef>
                <a:spcPts val="260"/>
              </a:spcBef>
              <a:buClrTx/>
              <a:buSzPts val="1200"/>
              <a:buFont typeface="Arial"/>
              <a:buChar char="•"/>
            </a:pPr>
            <a:r>
              <a:rPr lang="en-AU" sz="1200" b="1" dirty="0">
                <a:solidFill>
                  <a:schemeClr val="tx1"/>
                </a:solidFill>
              </a:rPr>
              <a:t>Root causes </a:t>
            </a:r>
            <a:r>
              <a:rPr lang="en-AU" sz="1200" dirty="0">
                <a:solidFill>
                  <a:schemeClr val="tx1"/>
                </a:solidFill>
              </a:rPr>
              <a:t>of forest degradation -&gt; often governance failures. </a:t>
            </a:r>
          </a:p>
          <a:p>
            <a:pPr marL="371464" indent="-247642">
              <a:spcBef>
                <a:spcPts val="260"/>
              </a:spcBef>
              <a:buClrTx/>
              <a:buSzPts val="1200"/>
              <a:buFont typeface="Arial"/>
              <a:buChar char="•"/>
            </a:pPr>
            <a:r>
              <a:rPr lang="en-AU" sz="1200" b="1" dirty="0">
                <a:solidFill>
                  <a:schemeClr val="tx1"/>
                </a:solidFill>
              </a:rPr>
              <a:t>Scaling up </a:t>
            </a:r>
            <a:r>
              <a:rPr lang="en-AU" sz="1200" dirty="0">
                <a:solidFill>
                  <a:schemeClr val="tx1"/>
                </a:solidFill>
              </a:rPr>
              <a:t>–   more actors = further complexity in governance matters. </a:t>
            </a:r>
          </a:p>
          <a:p>
            <a:pPr marL="371464" indent="-247642">
              <a:spcBef>
                <a:spcPts val="260"/>
              </a:spcBef>
              <a:buClrTx/>
              <a:buSzPts val="1200"/>
              <a:buFont typeface="Arial"/>
              <a:buChar char="•"/>
            </a:pPr>
            <a:r>
              <a:rPr lang="en-AU" sz="1200" b="1" dirty="0">
                <a:solidFill>
                  <a:schemeClr val="tx1"/>
                </a:solidFill>
              </a:rPr>
              <a:t>Tenure and rights </a:t>
            </a:r>
            <a:r>
              <a:rPr lang="en-AU" sz="1200" dirty="0">
                <a:solidFill>
                  <a:schemeClr val="tx1"/>
                </a:solidFill>
              </a:rPr>
              <a:t>– In landscapes , often a range of tenure and rights systems (or even unclear tenure) </a:t>
            </a:r>
          </a:p>
          <a:p>
            <a:pPr marL="371464" indent="-247642">
              <a:spcBef>
                <a:spcPts val="260"/>
              </a:spcBef>
              <a:buClrTx/>
              <a:buSzPts val="1200"/>
              <a:buFont typeface="Arial"/>
              <a:buChar char="•"/>
            </a:pPr>
            <a:r>
              <a:rPr lang="en-AU" sz="1200" b="1" dirty="0">
                <a:solidFill>
                  <a:schemeClr val="tx1"/>
                </a:solidFill>
              </a:rPr>
              <a:t>Competing land use </a:t>
            </a:r>
            <a:r>
              <a:rPr lang="en-AU" sz="1200" dirty="0">
                <a:solidFill>
                  <a:schemeClr val="tx1"/>
                </a:solidFill>
              </a:rPr>
              <a:t>– Allocating land for forest restoration signifies that land can’t be used for other purposes (e.g. food production or mining) -&gt; unclear or poor governance exacerbates conflicts. </a:t>
            </a:r>
          </a:p>
          <a:p>
            <a:pPr marL="371464" indent="-247642">
              <a:spcBef>
                <a:spcPts val="260"/>
              </a:spcBef>
              <a:buClrTx/>
              <a:buSzPts val="1200"/>
              <a:buFont typeface="Arial"/>
              <a:buChar char="•"/>
            </a:pPr>
            <a:r>
              <a:rPr lang="en-AU" sz="1200" b="1" dirty="0">
                <a:solidFill>
                  <a:schemeClr val="tx1"/>
                </a:solidFill>
              </a:rPr>
              <a:t>New value is generated </a:t>
            </a:r>
            <a:r>
              <a:rPr lang="en-AU" sz="1200" dirty="0">
                <a:solidFill>
                  <a:schemeClr val="tx1"/>
                </a:solidFill>
              </a:rPr>
              <a:t>-  by returning trees and forests to the landscape -&gt; potential for powerful actors taking over landscapes are complex and unique social constructs and as such, integrated landscape and forest landscape approaches require adequate planning and monitoring tools at the national and local levels. Past experience with broad‐scale restoration has shown the importance of defining and reconciling multiple objectives, a process that begins with well‐defined goals.</a:t>
            </a:r>
          </a:p>
          <a:p>
            <a:pPr marL="123821">
              <a:spcBef>
                <a:spcPts val="260"/>
              </a:spcBef>
              <a:buClr>
                <a:schemeClr val="accent1"/>
              </a:buClr>
              <a:buSzPts val="1200"/>
            </a:pPr>
            <a:endParaRPr lang="en-AU" sz="1200" dirty="0">
              <a:solidFill>
                <a:schemeClr val="tx1"/>
              </a:solidFill>
            </a:endParaRPr>
          </a:p>
          <a:p>
            <a:pPr marL="123821">
              <a:spcBef>
                <a:spcPts val="260"/>
              </a:spcBef>
              <a:buClr>
                <a:schemeClr val="accent1"/>
              </a:buClr>
              <a:buSzPts val="1200"/>
            </a:pPr>
            <a:r>
              <a:rPr lang="en-AU" sz="1200" dirty="0">
                <a:solidFill>
                  <a:schemeClr val="tx1"/>
                </a:solidFill>
              </a:rPr>
              <a:t>There are many available tools for project planning at different scales, but in many cases these may need to be adapted to support FLR implementation. Key messages on FLR project planning and monitoring approaches include the need for local involvement and integration of national, sub‐national and local planning with implementation in a flexible and adaptive manner in order to achieve long‐term success</a:t>
            </a:r>
          </a:p>
        </p:txBody>
      </p:sp>
      <p:sp>
        <p:nvSpPr>
          <p:cNvPr id="4" name="Slide Number Placeholder 3"/>
          <p:cNvSpPr>
            <a:spLocks noGrp="1"/>
          </p:cNvSpPr>
          <p:nvPr>
            <p:ph type="sldNum" sz="quarter" idx="10"/>
          </p:nvPr>
        </p:nvSpPr>
        <p:spPr/>
        <p:txBody>
          <a:bodyPr/>
          <a:lstStyle/>
          <a:p>
            <a:fld id="{B307E6DD-9BA3-4202-9345-EA1A09844C44}" type="slidenum">
              <a:rPr lang="en-AU" smtClean="0"/>
              <a:t>21</a:t>
            </a:fld>
            <a:endParaRPr lang="en-AU" dirty="0"/>
          </a:p>
        </p:txBody>
      </p:sp>
      <p:sp>
        <p:nvSpPr>
          <p:cNvPr id="5" name="Date Placeholder 4"/>
          <p:cNvSpPr>
            <a:spLocks noGrp="1"/>
          </p:cNvSpPr>
          <p:nvPr>
            <p:ph type="dt" idx="11"/>
          </p:nvPr>
        </p:nvSpPr>
        <p:spPr/>
        <p:txBody>
          <a:bodyPr/>
          <a:lstStyle/>
          <a:p>
            <a:fld id="{AE0E7449-8A5E-4D75-8342-0628D11EBC5E}"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3844028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22</a:t>
            </a:fld>
            <a:endParaRPr lang="en-AU" dirty="0"/>
          </a:p>
        </p:txBody>
      </p:sp>
      <p:sp>
        <p:nvSpPr>
          <p:cNvPr id="5" name="Date Placeholder 4"/>
          <p:cNvSpPr>
            <a:spLocks noGrp="1"/>
          </p:cNvSpPr>
          <p:nvPr>
            <p:ph type="dt" idx="11"/>
          </p:nvPr>
        </p:nvSpPr>
        <p:spPr/>
        <p:txBody>
          <a:bodyPr/>
          <a:lstStyle/>
          <a:p>
            <a:fld id="{E1FEC7AF-C06D-42FF-8338-17BC420E3530}"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2778986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23</a:t>
            </a:fld>
            <a:endParaRPr lang="en-AU" dirty="0"/>
          </a:p>
        </p:txBody>
      </p:sp>
      <p:sp>
        <p:nvSpPr>
          <p:cNvPr id="5" name="Date Placeholder 4"/>
          <p:cNvSpPr>
            <a:spLocks noGrp="1"/>
          </p:cNvSpPr>
          <p:nvPr>
            <p:ph type="dt" idx="11"/>
          </p:nvPr>
        </p:nvSpPr>
        <p:spPr/>
        <p:txBody>
          <a:bodyPr/>
          <a:lstStyle/>
          <a:p>
            <a:fld id="{46706163-547E-4540-947B-3B9D1801A317}"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2700279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24</a:t>
            </a:fld>
            <a:endParaRPr lang="en-AU" dirty="0"/>
          </a:p>
        </p:txBody>
      </p:sp>
      <p:sp>
        <p:nvSpPr>
          <p:cNvPr id="5" name="Date Placeholder 4"/>
          <p:cNvSpPr>
            <a:spLocks noGrp="1"/>
          </p:cNvSpPr>
          <p:nvPr>
            <p:ph type="dt" idx="11"/>
          </p:nvPr>
        </p:nvSpPr>
        <p:spPr/>
        <p:txBody>
          <a:bodyPr/>
          <a:lstStyle/>
          <a:p>
            <a:fld id="{04ACEE2E-5E89-4076-A3F2-0E2C67D3199E}"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497142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25</a:t>
            </a:fld>
            <a:endParaRPr lang="en-AU" dirty="0"/>
          </a:p>
        </p:txBody>
      </p:sp>
      <p:sp>
        <p:nvSpPr>
          <p:cNvPr id="5" name="Date Placeholder 4"/>
          <p:cNvSpPr>
            <a:spLocks noGrp="1"/>
          </p:cNvSpPr>
          <p:nvPr>
            <p:ph type="dt" idx="11"/>
          </p:nvPr>
        </p:nvSpPr>
        <p:spPr/>
        <p:txBody>
          <a:bodyPr/>
          <a:lstStyle/>
          <a:p>
            <a:fld id="{342C8D1F-349D-4439-811E-DC2245327E0C}"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377957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AU" sz="1200" dirty="0">
                <a:solidFill>
                  <a:schemeClr val="tx1"/>
                </a:solidFill>
                <a:latin typeface="+mn-lt"/>
              </a:rPr>
              <a:t>FLR translates global policy goals into restoration achievements on the ground</a:t>
            </a:r>
          </a:p>
          <a:p>
            <a:pPr marL="247642" indent="-247642">
              <a:lnSpc>
                <a:spcPct val="90000"/>
              </a:lnSpc>
              <a:buClr>
                <a:srgbClr val="2F5496"/>
              </a:buClr>
              <a:buSzPct val="100000"/>
              <a:buChar char="•"/>
            </a:pPr>
            <a:r>
              <a:rPr lang="en-AU" sz="1200" dirty="0">
                <a:solidFill>
                  <a:schemeClr val="tx1"/>
                </a:solidFill>
                <a:latin typeface="+mn-lt"/>
              </a:rPr>
              <a:t>FLR is a cyclic process with constant feedback loops between conceptualization, implementation and impact assessment of an FLR process</a:t>
            </a:r>
            <a:endParaRPr lang="en-AU" sz="1200" dirty="0">
              <a:solidFill>
                <a:schemeClr val="tx1"/>
              </a:solidFill>
              <a:latin typeface="+mn-lt"/>
              <a:cs typeface="Arial"/>
              <a:sym typeface="Arial"/>
            </a:endParaRPr>
          </a:p>
          <a:p>
            <a:pPr marL="247642" indent="-247642">
              <a:lnSpc>
                <a:spcPct val="90000"/>
              </a:lnSpc>
              <a:buClr>
                <a:srgbClr val="2F5496"/>
              </a:buClr>
              <a:buSzPct val="100000"/>
              <a:buChar char="•"/>
            </a:pPr>
            <a:r>
              <a:rPr lang="en-AU" sz="1200" dirty="0">
                <a:solidFill>
                  <a:schemeClr val="tx1"/>
                </a:solidFill>
                <a:latin typeface="+mn-lt"/>
              </a:rPr>
              <a:t>This cycle may be pursued at various scales</a:t>
            </a:r>
          </a:p>
          <a:p>
            <a:pPr marL="247642" indent="-247642">
              <a:lnSpc>
                <a:spcPct val="90000"/>
              </a:lnSpc>
              <a:buClr>
                <a:srgbClr val="2F5496"/>
              </a:buClr>
              <a:buSzPct val="100000"/>
              <a:buChar char="•"/>
            </a:pPr>
            <a:r>
              <a:rPr lang="en-AU" sz="1200" dirty="0">
                <a:solidFill>
                  <a:schemeClr val="tx1"/>
                </a:solidFill>
                <a:latin typeface="+mn-lt"/>
              </a:rPr>
              <a:t>FLR consists of four phases, which are visioning, conceptualizing, acting and sustaining</a:t>
            </a:r>
          </a:p>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26</a:t>
            </a:fld>
            <a:endParaRPr lang="en-AU" dirty="0"/>
          </a:p>
        </p:txBody>
      </p:sp>
      <p:sp>
        <p:nvSpPr>
          <p:cNvPr id="5" name="Date Placeholder 4"/>
          <p:cNvSpPr>
            <a:spLocks noGrp="1"/>
          </p:cNvSpPr>
          <p:nvPr>
            <p:ph type="dt" idx="11"/>
          </p:nvPr>
        </p:nvSpPr>
        <p:spPr/>
        <p:txBody>
          <a:bodyPr/>
          <a:lstStyle/>
          <a:p>
            <a:fld id="{20762E87-CC1C-4407-BE17-6344FF4382CD}"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824831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27</a:t>
            </a:fld>
            <a:endParaRPr lang="en-AU" dirty="0"/>
          </a:p>
        </p:txBody>
      </p:sp>
      <p:sp>
        <p:nvSpPr>
          <p:cNvPr id="5" name="Date Placeholder 4"/>
          <p:cNvSpPr>
            <a:spLocks noGrp="1"/>
          </p:cNvSpPr>
          <p:nvPr>
            <p:ph type="dt" idx="11"/>
          </p:nvPr>
        </p:nvSpPr>
        <p:spPr/>
        <p:txBody>
          <a:bodyPr/>
          <a:lstStyle/>
          <a:p>
            <a:fld id="{25765CCE-7A94-4546-8611-4E3331784B3A}"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877997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42" indent="-247642">
              <a:lnSpc>
                <a:spcPct val="90000"/>
              </a:lnSpc>
              <a:buClr>
                <a:schemeClr val="dk1"/>
              </a:buClr>
              <a:buSzPct val="100000"/>
              <a:buFont typeface="Arial" pitchFamily="34" charset="0"/>
              <a:buChar char="•"/>
            </a:pPr>
            <a:r>
              <a:rPr lang="en-AU" sz="1200" dirty="0">
                <a:latin typeface="+mn-lt"/>
              </a:rPr>
              <a:t>The project cycle management approach provides a useful framework for FLR to account for a constantly evolving socio-economic, political and natural environment</a:t>
            </a:r>
            <a:endParaRPr lang="en-AU" sz="1200" dirty="0">
              <a:latin typeface="+mn-lt"/>
              <a:cs typeface="Arial"/>
              <a:sym typeface="Arial"/>
            </a:endParaRPr>
          </a:p>
          <a:p>
            <a:pPr marL="247642" indent="-247642">
              <a:lnSpc>
                <a:spcPct val="90000"/>
              </a:lnSpc>
              <a:buClr>
                <a:schemeClr val="dk1"/>
              </a:buClr>
              <a:buSzPct val="100000"/>
              <a:buFont typeface="Arial" pitchFamily="34" charset="0"/>
              <a:buChar char="•"/>
            </a:pPr>
            <a:r>
              <a:rPr lang="en-AU" sz="1200" dirty="0">
                <a:latin typeface="+mn-lt"/>
              </a:rPr>
              <a:t>FLR requires constant stakeholder engagement for planning, coordination, and adaptive management</a:t>
            </a:r>
          </a:p>
          <a:p>
            <a:pPr marL="247642" indent="-247642">
              <a:lnSpc>
                <a:spcPct val="90000"/>
              </a:lnSpc>
              <a:buClr>
                <a:schemeClr val="dk1"/>
              </a:buClr>
              <a:buSzPct val="100000"/>
              <a:buFont typeface="Arial" pitchFamily="34" charset="0"/>
              <a:buChar char="•"/>
            </a:pPr>
            <a:r>
              <a:rPr lang="en-AU" sz="1200" dirty="0">
                <a:latin typeface="+mn-lt"/>
              </a:rPr>
              <a:t>Monitoring, learning, and redefining targets is a continuous process throughout the FLR project cycle</a:t>
            </a:r>
          </a:p>
        </p:txBody>
      </p:sp>
      <p:sp>
        <p:nvSpPr>
          <p:cNvPr id="4" name="Slide Number Placeholder 3"/>
          <p:cNvSpPr>
            <a:spLocks noGrp="1"/>
          </p:cNvSpPr>
          <p:nvPr>
            <p:ph type="sldNum" sz="quarter" idx="10"/>
          </p:nvPr>
        </p:nvSpPr>
        <p:spPr/>
        <p:txBody>
          <a:bodyPr/>
          <a:lstStyle/>
          <a:p>
            <a:fld id="{B307E6DD-9BA3-4202-9345-EA1A09844C44}" type="slidenum">
              <a:rPr lang="en-AU" smtClean="0"/>
              <a:t>28</a:t>
            </a:fld>
            <a:endParaRPr lang="en-AU" dirty="0"/>
          </a:p>
        </p:txBody>
      </p:sp>
      <p:sp>
        <p:nvSpPr>
          <p:cNvPr id="5" name="Date Placeholder 4"/>
          <p:cNvSpPr>
            <a:spLocks noGrp="1"/>
          </p:cNvSpPr>
          <p:nvPr>
            <p:ph type="dt" idx="11"/>
          </p:nvPr>
        </p:nvSpPr>
        <p:spPr/>
        <p:txBody>
          <a:bodyPr/>
          <a:lstStyle/>
          <a:p>
            <a:fld id="{5D2DC7D8-0F1C-4889-8635-704829A82771}"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2395329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Clr>
                <a:srgbClr val="2F5496"/>
              </a:buClr>
              <a:buSzPts val="3200"/>
            </a:pPr>
            <a:r>
              <a:rPr lang="en-AU" sz="1200" b="1" dirty="0">
                <a:solidFill>
                  <a:schemeClr val="tx1"/>
                </a:solidFill>
                <a:latin typeface="+mn-lt"/>
              </a:rPr>
              <a:t>There are Key points to consider for developing an FLR vision</a:t>
            </a:r>
            <a:endParaRPr lang="en-AU" sz="1200" dirty="0">
              <a:solidFill>
                <a:schemeClr val="tx1"/>
              </a:solidFill>
              <a:latin typeface="+mn-lt"/>
              <a:ea typeface="Arial"/>
              <a:cs typeface="Arial"/>
              <a:sym typeface="Arial"/>
            </a:endParaRPr>
          </a:p>
          <a:p>
            <a:pPr marL="247642" indent="-247642">
              <a:lnSpc>
                <a:spcPct val="90000"/>
              </a:lnSpc>
              <a:spcBef>
                <a:spcPts val="1083"/>
              </a:spcBef>
              <a:buClr>
                <a:srgbClr val="2F5496"/>
              </a:buClr>
              <a:buSzPct val="100000"/>
              <a:buChar char="•"/>
            </a:pPr>
            <a:r>
              <a:rPr lang="en-AU" sz="1200" dirty="0">
                <a:solidFill>
                  <a:schemeClr val="tx1"/>
                </a:solidFill>
                <a:latin typeface="+mn-lt"/>
              </a:rPr>
              <a:t>Scale 				is the vision at the national or the landscape scale?</a:t>
            </a:r>
            <a:endParaRPr lang="en-AU" sz="1200" dirty="0">
              <a:solidFill>
                <a:schemeClr val="tx1"/>
              </a:solidFill>
              <a:latin typeface="+mn-lt"/>
              <a:ea typeface="Arial"/>
              <a:cs typeface="Arial"/>
              <a:sym typeface="Arial"/>
            </a:endParaRPr>
          </a:p>
          <a:p>
            <a:pPr marL="247642" indent="-247642">
              <a:lnSpc>
                <a:spcPct val="90000"/>
              </a:lnSpc>
              <a:spcBef>
                <a:spcPts val="1083"/>
              </a:spcBef>
              <a:buClr>
                <a:srgbClr val="2F5496"/>
              </a:buClr>
              <a:buSzPct val="100000"/>
              <a:buChar char="•"/>
            </a:pPr>
            <a:r>
              <a:rPr lang="en-AU" sz="1200" dirty="0">
                <a:solidFill>
                  <a:schemeClr val="tx1"/>
                </a:solidFill>
                <a:latin typeface="+mn-lt"/>
              </a:rPr>
              <a:t>National commitments			does the vision contribute to achieving Bonn Challenge, LDN Targets, etc.</a:t>
            </a:r>
            <a:endParaRPr lang="en-AU" sz="1200" dirty="0">
              <a:solidFill>
                <a:schemeClr val="tx1"/>
              </a:solidFill>
              <a:latin typeface="+mn-lt"/>
              <a:ea typeface="Arial"/>
              <a:cs typeface="Arial"/>
              <a:sym typeface="Arial"/>
            </a:endParaRPr>
          </a:p>
          <a:p>
            <a:pPr marL="247642" indent="-247642">
              <a:lnSpc>
                <a:spcPct val="90000"/>
              </a:lnSpc>
              <a:spcBef>
                <a:spcPts val="1083"/>
              </a:spcBef>
              <a:buClr>
                <a:srgbClr val="2F5496"/>
              </a:buClr>
              <a:buSzPct val="100000"/>
              <a:buChar char="•"/>
            </a:pPr>
            <a:r>
              <a:rPr lang="en-AU" sz="1200" dirty="0">
                <a:solidFill>
                  <a:schemeClr val="tx1"/>
                </a:solidFill>
                <a:latin typeface="+mn-lt"/>
              </a:rPr>
              <a:t>Context				is the vision adequate for the context, e.g. tenure?</a:t>
            </a:r>
            <a:endParaRPr lang="en-AU" sz="1200" dirty="0">
              <a:solidFill>
                <a:schemeClr val="tx1"/>
              </a:solidFill>
              <a:latin typeface="+mn-lt"/>
              <a:ea typeface="Arial"/>
              <a:cs typeface="Arial"/>
              <a:sym typeface="Arial"/>
            </a:endParaRPr>
          </a:p>
          <a:p>
            <a:pPr marL="247642" indent="-247642">
              <a:lnSpc>
                <a:spcPct val="90000"/>
              </a:lnSpc>
              <a:spcBef>
                <a:spcPts val="1083"/>
              </a:spcBef>
              <a:buClr>
                <a:srgbClr val="2F5496"/>
              </a:buClr>
              <a:buSzPct val="100000"/>
              <a:buChar char="•"/>
            </a:pPr>
            <a:r>
              <a:rPr lang="en-AU" sz="1200" dirty="0">
                <a:solidFill>
                  <a:schemeClr val="tx1"/>
                </a:solidFill>
                <a:latin typeface="+mn-lt"/>
              </a:rPr>
              <a:t>Baseline conditions			How is the landscape “suitability” for FLR?</a:t>
            </a:r>
            <a:endParaRPr lang="en-AU" sz="1200" dirty="0">
              <a:solidFill>
                <a:schemeClr val="tx1"/>
              </a:solidFill>
              <a:latin typeface="+mn-lt"/>
              <a:ea typeface="Arial"/>
              <a:cs typeface="Arial"/>
              <a:sym typeface="Arial"/>
            </a:endParaRPr>
          </a:p>
          <a:p>
            <a:pPr marL="247642" indent="-247642">
              <a:lnSpc>
                <a:spcPct val="90000"/>
              </a:lnSpc>
              <a:spcBef>
                <a:spcPts val="1083"/>
              </a:spcBef>
              <a:buClr>
                <a:srgbClr val="2F5496"/>
              </a:buClr>
              <a:buSzPct val="100000"/>
              <a:buChar char="•"/>
            </a:pPr>
            <a:r>
              <a:rPr lang="en-AU" sz="1200" dirty="0">
                <a:solidFill>
                  <a:schemeClr val="tx1"/>
                </a:solidFill>
                <a:latin typeface="+mn-lt"/>
              </a:rPr>
              <a:t>Social &amp; Ecological Goals		Does the vision contribute to national or landscape social and ecological goals?</a:t>
            </a:r>
            <a:endParaRPr lang="en-AU" sz="1200" dirty="0">
              <a:solidFill>
                <a:schemeClr val="tx1"/>
              </a:solidFill>
              <a:latin typeface="+mn-lt"/>
              <a:ea typeface="Arial"/>
              <a:cs typeface="Arial"/>
              <a:sym typeface="Arial"/>
            </a:endParaRPr>
          </a:p>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29</a:t>
            </a:fld>
            <a:endParaRPr lang="en-AU" dirty="0"/>
          </a:p>
        </p:txBody>
      </p:sp>
      <p:sp>
        <p:nvSpPr>
          <p:cNvPr id="5" name="Date Placeholder 4"/>
          <p:cNvSpPr>
            <a:spLocks noGrp="1"/>
          </p:cNvSpPr>
          <p:nvPr>
            <p:ph type="dt" idx="11"/>
          </p:nvPr>
        </p:nvSpPr>
        <p:spPr/>
        <p:txBody>
          <a:bodyPr/>
          <a:lstStyle/>
          <a:p>
            <a:fld id="{9A96CF59-A585-4294-90F1-C38CEA36751D}"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424895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3</a:t>
            </a:fld>
            <a:endParaRPr lang="en-AU" dirty="0"/>
          </a:p>
        </p:txBody>
      </p:sp>
      <p:sp>
        <p:nvSpPr>
          <p:cNvPr id="5" name="Date Placeholder 4"/>
          <p:cNvSpPr>
            <a:spLocks noGrp="1"/>
          </p:cNvSpPr>
          <p:nvPr>
            <p:ph type="dt" idx="11"/>
          </p:nvPr>
        </p:nvSpPr>
        <p:spPr/>
        <p:txBody>
          <a:bodyPr/>
          <a:lstStyle/>
          <a:p>
            <a:fld id="{F5B4E34A-8E00-417F-B11B-4A3D2B1AE770}"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039131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51:notes"/>
          <p:cNvSpPr txBox="1">
            <a:spLocks noGrp="1"/>
          </p:cNvSpPr>
          <p:nvPr>
            <p:ph type="body" idx="1"/>
          </p:nvPr>
        </p:nvSpPr>
        <p:spPr>
          <a:xfrm>
            <a:off x="731521" y="4620578"/>
            <a:ext cx="5852160" cy="3780474"/>
          </a:xfrm>
          <a:prstGeom prst="rect">
            <a:avLst/>
          </a:prstGeom>
        </p:spPr>
        <p:txBody>
          <a:bodyPr spcFirstLastPara="1" wrap="square" lIns="99041" tIns="49507" rIns="99041" bIns="49507" anchor="t" anchorCtr="0">
            <a:noAutofit/>
          </a:bodyPr>
          <a:lstStyle/>
          <a:p>
            <a:r>
              <a:rPr lang="en-GB" dirty="0"/>
              <a:t>In terms of the social context, the need to emphasize local community members is very important.</a:t>
            </a:r>
            <a:endParaRPr dirty="0"/>
          </a:p>
          <a:p>
            <a:r>
              <a:rPr lang="en-GB" dirty="0"/>
              <a:t>The FLR vision should ideally pursue livelihood development targets, such as job creation and alternative livelihoods emerging from the FLR process (e.g. new jobs in ecotourism, nurseries, NTFP processing. etc.)</a:t>
            </a:r>
            <a:endParaRPr dirty="0"/>
          </a:p>
          <a:p>
            <a:r>
              <a:rPr lang="en-GB" dirty="0"/>
              <a:t>Engagement of local communities needs to follow the principle and procedures of Free, Prior, Informed Consent and the planning of FLR activities needs to engage local communities.  In case of government dominated land tenure, comanagement arrangements with local communities are ideal.</a:t>
            </a:r>
            <a:endParaRPr dirty="0"/>
          </a:p>
          <a:p>
            <a:r>
              <a:rPr lang="en-GB" dirty="0"/>
              <a:t>The governance and tenure aspects of FLR are essential features.  FLR needs to be responsive to local tenure and the setting up of multistakeholder governance arrangements early in the process is important.</a:t>
            </a:r>
            <a:endParaRPr dirty="0"/>
          </a:p>
        </p:txBody>
      </p:sp>
      <p:sp>
        <p:nvSpPr>
          <p:cNvPr id="554" name="Google Shape;554;p5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sz="quarter" idx="10"/>
          </p:nvPr>
        </p:nvSpPr>
        <p:spPr/>
        <p:txBody>
          <a:bodyPr/>
          <a:lstStyle/>
          <a:p>
            <a:r>
              <a:rPr lang="en-AU" dirty="0"/>
              <a:t>Module 2 – Handout with Notes</a:t>
            </a:r>
          </a:p>
        </p:txBody>
      </p:sp>
      <p:sp>
        <p:nvSpPr>
          <p:cNvPr id="3" name="Footer Placeholder 2"/>
          <p:cNvSpPr>
            <a:spLocks noGrp="1"/>
          </p:cNvSpPr>
          <p:nvPr>
            <p:ph type="ftr" sz="quarter" idx="11"/>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4281643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Clr>
                <a:srgbClr val="2F5496"/>
              </a:buClr>
              <a:buSzPts val="3200"/>
            </a:pPr>
            <a:r>
              <a:rPr lang="en-AU" sz="1200" b="1" dirty="0">
                <a:solidFill>
                  <a:schemeClr val="tx1"/>
                </a:solidFill>
                <a:latin typeface="+mn-lt"/>
              </a:rPr>
              <a:t>There are a few key points to consider for conceptualizing FLR</a:t>
            </a:r>
            <a:endParaRPr lang="en-AU" sz="1200" dirty="0">
              <a:solidFill>
                <a:schemeClr val="tx1"/>
              </a:solidFill>
              <a:latin typeface="+mn-lt"/>
              <a:ea typeface="Arial"/>
              <a:cs typeface="Arial"/>
              <a:sym typeface="Arial"/>
            </a:endParaRPr>
          </a:p>
          <a:p>
            <a:pPr marL="247642" indent="-247642">
              <a:lnSpc>
                <a:spcPct val="90000"/>
              </a:lnSpc>
              <a:spcBef>
                <a:spcPts val="1083"/>
              </a:spcBef>
              <a:buClr>
                <a:srgbClr val="2F5496"/>
              </a:buClr>
              <a:buSzPct val="100000"/>
              <a:buChar char="•"/>
            </a:pPr>
            <a:r>
              <a:rPr lang="en-AU" sz="1200" dirty="0">
                <a:solidFill>
                  <a:schemeClr val="tx1"/>
                </a:solidFill>
                <a:latin typeface="+mn-lt"/>
              </a:rPr>
              <a:t>Prioritize landscapes &amp; units within landscapes - this needs to be done along a hierarchic set of criteria in a manner transparent to all stakeholders</a:t>
            </a:r>
            <a:endParaRPr lang="en-AU" sz="1200" dirty="0">
              <a:solidFill>
                <a:schemeClr val="tx1"/>
              </a:solidFill>
              <a:latin typeface="+mn-lt"/>
              <a:ea typeface="Arial"/>
              <a:cs typeface="Arial"/>
              <a:sym typeface="Arial"/>
            </a:endParaRPr>
          </a:p>
          <a:p>
            <a:pPr marL="247642" indent="-247642">
              <a:lnSpc>
                <a:spcPct val="90000"/>
              </a:lnSpc>
              <a:spcBef>
                <a:spcPts val="1083"/>
              </a:spcBef>
              <a:buClr>
                <a:srgbClr val="2F5496"/>
              </a:buClr>
              <a:buSzPct val="100000"/>
              <a:buChar char="•"/>
            </a:pPr>
            <a:r>
              <a:rPr lang="en-AU" sz="1200" dirty="0">
                <a:solidFill>
                  <a:schemeClr val="tx1"/>
                </a:solidFill>
                <a:latin typeface="+mn-lt"/>
              </a:rPr>
              <a:t>Turn goals into objectives - objectives need to be long-term, but measurable in terms of impacts</a:t>
            </a:r>
            <a:endParaRPr lang="en-AU" sz="1200" dirty="0">
              <a:solidFill>
                <a:schemeClr val="tx1"/>
              </a:solidFill>
              <a:latin typeface="+mn-lt"/>
              <a:ea typeface="Arial"/>
              <a:cs typeface="Arial"/>
              <a:sym typeface="Arial"/>
            </a:endParaRPr>
          </a:p>
          <a:p>
            <a:pPr marL="247642" indent="-247642">
              <a:lnSpc>
                <a:spcPct val="90000"/>
              </a:lnSpc>
              <a:spcBef>
                <a:spcPts val="1083"/>
              </a:spcBef>
              <a:buClr>
                <a:srgbClr val="2F5496"/>
              </a:buClr>
              <a:buSzPct val="100000"/>
              <a:buChar char="•"/>
            </a:pPr>
            <a:r>
              <a:rPr lang="en-AU" sz="1200" dirty="0">
                <a:solidFill>
                  <a:schemeClr val="tx1"/>
                </a:solidFill>
                <a:latin typeface="+mn-lt"/>
              </a:rPr>
              <a:t>Connect starting point with the ending point - this is to define the FLR project’s storyline from its starting point to its end point.</a:t>
            </a:r>
            <a:endParaRPr lang="en-AU" sz="1200" dirty="0">
              <a:solidFill>
                <a:schemeClr val="tx1"/>
              </a:solidFill>
              <a:latin typeface="+mn-lt"/>
              <a:ea typeface="Arial"/>
              <a:cs typeface="Arial"/>
              <a:sym typeface="Arial"/>
            </a:endParaRPr>
          </a:p>
          <a:p>
            <a:pPr marL="247642" indent="-247642">
              <a:lnSpc>
                <a:spcPct val="90000"/>
              </a:lnSpc>
              <a:spcBef>
                <a:spcPts val="1083"/>
              </a:spcBef>
              <a:buClr>
                <a:srgbClr val="2F5496"/>
              </a:buClr>
              <a:buSzPct val="100000"/>
              <a:buChar char="•"/>
            </a:pPr>
            <a:r>
              <a:rPr lang="en-AU" sz="1200" dirty="0">
                <a:solidFill>
                  <a:schemeClr val="tx1"/>
                </a:solidFill>
                <a:latin typeface="+mn-lt"/>
              </a:rPr>
              <a:t>Define the causal connection “how to get from point A to B”, also called “Theory of Change”, or “change logic”</a:t>
            </a:r>
          </a:p>
        </p:txBody>
      </p:sp>
      <p:sp>
        <p:nvSpPr>
          <p:cNvPr id="4" name="Slide Number Placeholder 3"/>
          <p:cNvSpPr>
            <a:spLocks noGrp="1"/>
          </p:cNvSpPr>
          <p:nvPr>
            <p:ph type="sldNum" sz="quarter" idx="10"/>
          </p:nvPr>
        </p:nvSpPr>
        <p:spPr/>
        <p:txBody>
          <a:bodyPr/>
          <a:lstStyle/>
          <a:p>
            <a:fld id="{B307E6DD-9BA3-4202-9345-EA1A09844C44}" type="slidenum">
              <a:rPr lang="en-AU" smtClean="0"/>
              <a:t>31</a:t>
            </a:fld>
            <a:endParaRPr lang="en-AU" dirty="0"/>
          </a:p>
        </p:txBody>
      </p:sp>
      <p:sp>
        <p:nvSpPr>
          <p:cNvPr id="5" name="Date Placeholder 4"/>
          <p:cNvSpPr>
            <a:spLocks noGrp="1"/>
          </p:cNvSpPr>
          <p:nvPr>
            <p:ph type="dt" idx="11"/>
          </p:nvPr>
        </p:nvSpPr>
        <p:spPr/>
        <p:txBody>
          <a:bodyPr/>
          <a:lstStyle/>
          <a:p>
            <a:fld id="{A7CB45F2-69E0-4D6B-AB8B-E127685FEB08}"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3174731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chemeClr val="tx1"/>
                </a:solidFill>
                <a:latin typeface="+mn-lt"/>
              </a:rPr>
              <a:t>When defining objectives, one needs to ask a few helpful questions.  These include:</a:t>
            </a:r>
            <a:br>
              <a:rPr lang="en-AU" sz="1200" dirty="0">
                <a:solidFill>
                  <a:schemeClr val="tx1"/>
                </a:solidFill>
                <a:latin typeface="+mn-lt"/>
              </a:rPr>
            </a:br>
            <a:r>
              <a:rPr lang="en-AU" sz="1200" dirty="0">
                <a:solidFill>
                  <a:schemeClr val="tx1"/>
                </a:solidFill>
                <a:latin typeface="+mn-lt"/>
              </a:rPr>
              <a:t>What is the ecosystem baseline and what are the social characteristics?</a:t>
            </a:r>
          </a:p>
          <a:p>
            <a:pPr marL="247642" indent="-247642">
              <a:lnSpc>
                <a:spcPct val="90000"/>
              </a:lnSpc>
              <a:spcBef>
                <a:spcPts val="1083"/>
              </a:spcBef>
              <a:buClr>
                <a:srgbClr val="2F5496"/>
              </a:buClr>
              <a:buSzPct val="100000"/>
              <a:buChar char="•"/>
            </a:pPr>
            <a:r>
              <a:rPr lang="en-AU" sz="1200" dirty="0">
                <a:solidFill>
                  <a:schemeClr val="tx1"/>
                </a:solidFill>
                <a:latin typeface="+mn-lt"/>
              </a:rPr>
              <a:t>What needs to be repaired or improved?</a:t>
            </a:r>
          </a:p>
          <a:p>
            <a:pPr marL="247642" indent="-247642">
              <a:lnSpc>
                <a:spcPct val="90000"/>
              </a:lnSpc>
              <a:spcBef>
                <a:spcPts val="1083"/>
              </a:spcBef>
              <a:buClr>
                <a:srgbClr val="2F5496"/>
              </a:buClr>
              <a:buSzPct val="100000"/>
              <a:buChar char="•"/>
            </a:pPr>
            <a:r>
              <a:rPr lang="en-AU" sz="1200" dirty="0">
                <a:solidFill>
                  <a:schemeClr val="tx1"/>
                </a:solidFill>
                <a:latin typeface="+mn-lt"/>
              </a:rPr>
              <a:t>What needs to be maintained or preserved?</a:t>
            </a:r>
          </a:p>
          <a:p>
            <a:pPr marL="247642" indent="-247642">
              <a:lnSpc>
                <a:spcPct val="90000"/>
              </a:lnSpc>
              <a:spcBef>
                <a:spcPts val="1083"/>
              </a:spcBef>
              <a:buClr>
                <a:srgbClr val="2F5496"/>
              </a:buClr>
              <a:buSzPct val="100000"/>
              <a:buChar char="•"/>
            </a:pPr>
            <a:r>
              <a:rPr lang="en-AU" sz="1200" dirty="0">
                <a:solidFill>
                  <a:schemeClr val="tx1"/>
                </a:solidFill>
                <a:latin typeface="+mn-lt"/>
              </a:rPr>
              <a:t>What are feasible interventions?</a:t>
            </a:r>
          </a:p>
          <a:p>
            <a:pPr>
              <a:lnSpc>
                <a:spcPct val="90000"/>
              </a:lnSpc>
              <a:spcBef>
                <a:spcPts val="1083"/>
              </a:spcBef>
            </a:pPr>
            <a:r>
              <a:rPr lang="en-AU" sz="1200" dirty="0">
                <a:solidFill>
                  <a:schemeClr val="tx1"/>
                </a:solidFill>
                <a:latin typeface="+mn-lt"/>
              </a:rPr>
              <a:t>It is particularly helpful to focus on two issues:</a:t>
            </a:r>
          </a:p>
          <a:p>
            <a:pPr marL="247642" indent="-247642">
              <a:lnSpc>
                <a:spcPct val="90000"/>
              </a:lnSpc>
              <a:spcBef>
                <a:spcPts val="1083"/>
              </a:spcBef>
              <a:buClr>
                <a:schemeClr val="dk1"/>
              </a:buClr>
              <a:buSzPct val="100000"/>
              <a:buChar char="•"/>
            </a:pPr>
            <a:r>
              <a:rPr lang="en-AU" sz="1200" dirty="0">
                <a:solidFill>
                  <a:schemeClr val="tx1"/>
                </a:solidFill>
                <a:latin typeface="+mn-lt"/>
              </a:rPr>
              <a:t>Do we have the conditions we want?</a:t>
            </a:r>
            <a:endParaRPr lang="en-AU" sz="1200" dirty="0">
              <a:solidFill>
                <a:schemeClr val="tx1"/>
              </a:solidFill>
              <a:latin typeface="+mn-lt"/>
              <a:ea typeface="Arial"/>
              <a:cs typeface="Arial"/>
              <a:sym typeface="Arial"/>
            </a:endParaRPr>
          </a:p>
          <a:p>
            <a:pPr marL="247642" indent="-247642">
              <a:lnSpc>
                <a:spcPct val="90000"/>
              </a:lnSpc>
              <a:spcBef>
                <a:spcPts val="1083"/>
              </a:spcBef>
              <a:buClr>
                <a:schemeClr val="dk1"/>
              </a:buClr>
              <a:buSzPct val="100000"/>
              <a:buChar char="•"/>
            </a:pPr>
            <a:r>
              <a:rPr lang="en-AU" sz="1200" dirty="0">
                <a:solidFill>
                  <a:schemeClr val="tx1"/>
                </a:solidFill>
                <a:latin typeface="+mn-lt"/>
              </a:rPr>
              <a:t>Do we want a given condition?</a:t>
            </a:r>
          </a:p>
          <a:p>
            <a:pPr>
              <a:lnSpc>
                <a:spcPct val="90000"/>
              </a:lnSpc>
              <a:spcBef>
                <a:spcPts val="1083"/>
              </a:spcBef>
            </a:pPr>
            <a:r>
              <a:rPr lang="en-AU" sz="1200" dirty="0">
                <a:solidFill>
                  <a:schemeClr val="tx1"/>
                </a:solidFill>
                <a:latin typeface="+mn-lt"/>
              </a:rPr>
              <a:t>The answers to these two questions define the type of objective setting we need.  For example, if we have invasive alien species, it is a condition we have, but probably don’t want.  This puts us into the category “eliminate” in the small matrix at the bottom right of the slide.  So it is helpful to start your objective with the word “Eliminate”.</a:t>
            </a:r>
          </a:p>
        </p:txBody>
      </p:sp>
      <p:sp>
        <p:nvSpPr>
          <p:cNvPr id="4" name="Slide Number Placeholder 3"/>
          <p:cNvSpPr>
            <a:spLocks noGrp="1"/>
          </p:cNvSpPr>
          <p:nvPr>
            <p:ph type="sldNum" sz="quarter" idx="10"/>
          </p:nvPr>
        </p:nvSpPr>
        <p:spPr/>
        <p:txBody>
          <a:bodyPr/>
          <a:lstStyle/>
          <a:p>
            <a:fld id="{B307E6DD-9BA3-4202-9345-EA1A09844C44}" type="slidenum">
              <a:rPr lang="en-AU" smtClean="0"/>
              <a:t>32</a:t>
            </a:fld>
            <a:endParaRPr lang="en-AU" dirty="0"/>
          </a:p>
        </p:txBody>
      </p:sp>
      <p:sp>
        <p:nvSpPr>
          <p:cNvPr id="5" name="Date Placeholder 4"/>
          <p:cNvSpPr>
            <a:spLocks noGrp="1"/>
          </p:cNvSpPr>
          <p:nvPr>
            <p:ph type="dt" idx="11"/>
          </p:nvPr>
        </p:nvSpPr>
        <p:spPr/>
        <p:txBody>
          <a:bodyPr/>
          <a:lstStyle/>
          <a:p>
            <a:fld id="{B8CD1FA4-53AF-4BD2-978D-E69E36B89B26}"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611001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33</a:t>
            </a:fld>
            <a:endParaRPr lang="en-AU" dirty="0"/>
          </a:p>
        </p:txBody>
      </p:sp>
      <p:sp>
        <p:nvSpPr>
          <p:cNvPr id="5" name="Date Placeholder 4"/>
          <p:cNvSpPr>
            <a:spLocks noGrp="1"/>
          </p:cNvSpPr>
          <p:nvPr>
            <p:ph type="dt" idx="11"/>
          </p:nvPr>
        </p:nvSpPr>
        <p:spPr/>
        <p:txBody>
          <a:bodyPr/>
          <a:lstStyle/>
          <a:p>
            <a:fld id="{69E3AD09-37C2-4EBA-AE1D-210B024EA3A3}"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309909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chemeClr val="tx1"/>
                </a:solidFill>
                <a:latin typeface="+mn-lt"/>
              </a:rPr>
              <a:t>Next, we get to the “Acting” stage of FLR.  Here is where most of the action happens.</a:t>
            </a:r>
          </a:p>
          <a:p>
            <a:pPr>
              <a:lnSpc>
                <a:spcPct val="90000"/>
              </a:lnSpc>
              <a:buClr>
                <a:srgbClr val="2F5496"/>
              </a:buClr>
              <a:buSzPts val="3200"/>
            </a:pPr>
            <a:r>
              <a:rPr lang="en-AU" sz="1200" b="1" dirty="0">
                <a:solidFill>
                  <a:schemeClr val="tx1"/>
                </a:solidFill>
                <a:latin typeface="+mn-lt"/>
              </a:rPr>
              <a:t>The helping questions for the “Acting” phase help you to Develop a detailed planning for FLR</a:t>
            </a:r>
            <a:endParaRPr lang="en-AU" sz="1200" dirty="0">
              <a:solidFill>
                <a:schemeClr val="tx1"/>
              </a:solidFill>
              <a:latin typeface="+mn-lt"/>
              <a:ea typeface="Arial"/>
              <a:cs typeface="Arial"/>
              <a:sym typeface="Arial"/>
            </a:endParaRPr>
          </a:p>
          <a:p>
            <a:pPr marL="247642" indent="-247642">
              <a:lnSpc>
                <a:spcPct val="90000"/>
              </a:lnSpc>
              <a:spcBef>
                <a:spcPts val="1083"/>
              </a:spcBef>
              <a:buClr>
                <a:srgbClr val="2F5496"/>
              </a:buClr>
              <a:buSzPct val="100000"/>
              <a:buChar char="•"/>
            </a:pPr>
            <a:r>
              <a:rPr lang="en-AU" sz="1200" dirty="0">
                <a:solidFill>
                  <a:schemeClr val="tx1"/>
                </a:solidFill>
                <a:latin typeface="+mn-lt"/>
              </a:rPr>
              <a:t>What will be done?</a:t>
            </a:r>
            <a:endParaRPr lang="en-AU" sz="1200" dirty="0">
              <a:solidFill>
                <a:schemeClr val="tx1"/>
              </a:solidFill>
              <a:latin typeface="+mn-lt"/>
              <a:ea typeface="Arial"/>
              <a:cs typeface="Arial"/>
              <a:sym typeface="Arial"/>
            </a:endParaRPr>
          </a:p>
          <a:p>
            <a:pPr marL="247642" indent="-247642">
              <a:lnSpc>
                <a:spcPct val="90000"/>
              </a:lnSpc>
              <a:spcBef>
                <a:spcPts val="1083"/>
              </a:spcBef>
              <a:buClr>
                <a:srgbClr val="2F5496"/>
              </a:buClr>
              <a:buSzPct val="100000"/>
              <a:buChar char="•"/>
            </a:pPr>
            <a:r>
              <a:rPr lang="en-AU" sz="1200" dirty="0">
                <a:solidFill>
                  <a:schemeClr val="tx1"/>
                </a:solidFill>
                <a:latin typeface="+mn-lt"/>
              </a:rPr>
              <a:t>Where will it be done?</a:t>
            </a:r>
            <a:endParaRPr lang="en-AU" sz="1200" dirty="0">
              <a:solidFill>
                <a:schemeClr val="tx1"/>
              </a:solidFill>
              <a:latin typeface="+mn-lt"/>
              <a:ea typeface="Arial"/>
              <a:cs typeface="Arial"/>
              <a:sym typeface="Arial"/>
            </a:endParaRPr>
          </a:p>
          <a:p>
            <a:pPr marL="247642" indent="-247642">
              <a:lnSpc>
                <a:spcPct val="90000"/>
              </a:lnSpc>
              <a:spcBef>
                <a:spcPts val="1083"/>
              </a:spcBef>
              <a:buClr>
                <a:srgbClr val="2F5496"/>
              </a:buClr>
              <a:buSzPct val="100000"/>
              <a:buChar char="•"/>
            </a:pPr>
            <a:r>
              <a:rPr lang="en-AU" sz="1200" dirty="0">
                <a:solidFill>
                  <a:schemeClr val="tx1"/>
                </a:solidFill>
                <a:latin typeface="+mn-lt"/>
              </a:rPr>
              <a:t>When will it be done?</a:t>
            </a:r>
            <a:endParaRPr lang="en-AU" sz="1200" dirty="0">
              <a:solidFill>
                <a:schemeClr val="tx1"/>
              </a:solidFill>
              <a:latin typeface="+mn-lt"/>
              <a:ea typeface="Arial"/>
              <a:cs typeface="Arial"/>
              <a:sym typeface="Arial"/>
            </a:endParaRPr>
          </a:p>
          <a:p>
            <a:pPr marL="247642" indent="-247642">
              <a:lnSpc>
                <a:spcPct val="90000"/>
              </a:lnSpc>
              <a:spcBef>
                <a:spcPts val="1083"/>
              </a:spcBef>
              <a:buClr>
                <a:srgbClr val="2F5496"/>
              </a:buClr>
              <a:buSzPct val="100000"/>
              <a:buChar char="•"/>
            </a:pPr>
            <a:r>
              <a:rPr lang="en-AU" sz="1200" dirty="0">
                <a:solidFill>
                  <a:schemeClr val="tx1"/>
                </a:solidFill>
                <a:latin typeface="+mn-lt"/>
              </a:rPr>
              <a:t>By whom will it be done?</a:t>
            </a:r>
            <a:endParaRPr lang="en-AU" sz="1200" dirty="0">
              <a:solidFill>
                <a:schemeClr val="tx1"/>
              </a:solidFill>
              <a:latin typeface="+mn-lt"/>
              <a:ea typeface="Arial"/>
              <a:cs typeface="Arial"/>
              <a:sym typeface="Arial"/>
            </a:endParaRPr>
          </a:p>
          <a:p>
            <a:pPr marL="247642" indent="-247642">
              <a:lnSpc>
                <a:spcPct val="90000"/>
              </a:lnSpc>
              <a:spcBef>
                <a:spcPts val="1083"/>
              </a:spcBef>
              <a:buClr>
                <a:srgbClr val="2F5496"/>
              </a:buClr>
              <a:buSzPct val="100000"/>
              <a:buChar char="•"/>
            </a:pPr>
            <a:r>
              <a:rPr lang="en-AU" sz="1200" dirty="0">
                <a:solidFill>
                  <a:schemeClr val="tx1"/>
                </a:solidFill>
                <a:latin typeface="+mn-lt"/>
              </a:rPr>
              <a:t>At what cost and from whose resources will it be done?</a:t>
            </a:r>
          </a:p>
          <a:p>
            <a:pPr>
              <a:lnSpc>
                <a:spcPct val="90000"/>
              </a:lnSpc>
              <a:spcBef>
                <a:spcPts val="1083"/>
              </a:spcBef>
            </a:pPr>
            <a:r>
              <a:rPr lang="en-AU" sz="1200" dirty="0">
                <a:solidFill>
                  <a:schemeClr val="tx1"/>
                </a:solidFill>
                <a:latin typeface="+mn-lt"/>
              </a:rPr>
              <a:t>Once you have the information together to answer all these questions related to one or more specific overarching objectives, you can easily put together an FLR action plan.  This will be your blueprint for implementing activities on the ground.</a:t>
            </a:r>
          </a:p>
        </p:txBody>
      </p:sp>
      <p:sp>
        <p:nvSpPr>
          <p:cNvPr id="4" name="Slide Number Placeholder 3"/>
          <p:cNvSpPr>
            <a:spLocks noGrp="1"/>
          </p:cNvSpPr>
          <p:nvPr>
            <p:ph type="sldNum" sz="quarter" idx="10"/>
          </p:nvPr>
        </p:nvSpPr>
        <p:spPr/>
        <p:txBody>
          <a:bodyPr/>
          <a:lstStyle/>
          <a:p>
            <a:fld id="{B307E6DD-9BA3-4202-9345-EA1A09844C44}" type="slidenum">
              <a:rPr lang="en-AU" smtClean="0"/>
              <a:t>34</a:t>
            </a:fld>
            <a:endParaRPr lang="en-AU" dirty="0"/>
          </a:p>
        </p:txBody>
      </p:sp>
      <p:sp>
        <p:nvSpPr>
          <p:cNvPr id="5" name="Date Placeholder 4"/>
          <p:cNvSpPr>
            <a:spLocks noGrp="1"/>
          </p:cNvSpPr>
          <p:nvPr>
            <p:ph type="dt" idx="11"/>
          </p:nvPr>
        </p:nvSpPr>
        <p:spPr/>
        <p:txBody>
          <a:bodyPr/>
          <a:lstStyle/>
          <a:p>
            <a:fld id="{17382713-08F8-45FA-B430-400B991E72E7}"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367142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570">
              <a:defRPr/>
            </a:pPr>
            <a:r>
              <a:rPr lang="en-AU" dirty="0"/>
              <a:t>We have just spoken of the FLR action plan.  On this slide you can see a simplified version of such an FLR action plan.  This contains an overview of activities that need to be implemented, clarifies the area of interventions, responsibilities, collaboration and timeframe.  In addition, it is useful to list the proposed budget and the source of funding to this table.  Each activity, particularly the larger ones will require subordinate more detailed planning.</a:t>
            </a:r>
          </a:p>
        </p:txBody>
      </p:sp>
      <p:sp>
        <p:nvSpPr>
          <p:cNvPr id="4" name="Slide Number Placeholder 3"/>
          <p:cNvSpPr>
            <a:spLocks noGrp="1"/>
          </p:cNvSpPr>
          <p:nvPr>
            <p:ph type="sldNum" sz="quarter" idx="10"/>
          </p:nvPr>
        </p:nvSpPr>
        <p:spPr/>
        <p:txBody>
          <a:bodyPr/>
          <a:lstStyle/>
          <a:p>
            <a:fld id="{B307E6DD-9BA3-4202-9345-EA1A09844C44}" type="slidenum">
              <a:rPr lang="en-AU" smtClean="0"/>
              <a:t>35</a:t>
            </a:fld>
            <a:endParaRPr lang="en-AU" dirty="0"/>
          </a:p>
        </p:txBody>
      </p:sp>
      <p:sp>
        <p:nvSpPr>
          <p:cNvPr id="5" name="Date Placeholder 4"/>
          <p:cNvSpPr>
            <a:spLocks noGrp="1"/>
          </p:cNvSpPr>
          <p:nvPr>
            <p:ph type="dt" idx="11"/>
          </p:nvPr>
        </p:nvSpPr>
        <p:spPr/>
        <p:txBody>
          <a:bodyPr/>
          <a:lstStyle/>
          <a:p>
            <a:fld id="{E9C5C241-1D9F-49D8-A24A-863C85B1A819}"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2347457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36</a:t>
            </a:fld>
            <a:endParaRPr lang="en-AU" dirty="0"/>
          </a:p>
        </p:txBody>
      </p:sp>
      <p:sp>
        <p:nvSpPr>
          <p:cNvPr id="5" name="Date Placeholder 4"/>
          <p:cNvSpPr>
            <a:spLocks noGrp="1"/>
          </p:cNvSpPr>
          <p:nvPr>
            <p:ph type="dt" idx="11"/>
          </p:nvPr>
        </p:nvSpPr>
        <p:spPr/>
        <p:txBody>
          <a:bodyPr/>
          <a:lstStyle/>
          <a:p>
            <a:fld id="{B41DFD17-E639-41B9-8F3C-020A5527AADF}"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3953653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570">
              <a:defRPr/>
            </a:pPr>
            <a:r>
              <a:rPr lang="en-AU" dirty="0"/>
              <a:t>Next, we get to the “Sustaining” phase of FLR.  This phase has a temporal overlap with the Conceptualization and Acting phase, given that monitoring, adaptive management, capacity development and knowledge management are continuous processes that need to accompany implementation.  It is not sufficient to think of monitoring once implementation has started or worse, once it has ended.</a:t>
            </a:r>
          </a:p>
        </p:txBody>
      </p:sp>
      <p:sp>
        <p:nvSpPr>
          <p:cNvPr id="4" name="Slide Number Placeholder 3"/>
          <p:cNvSpPr>
            <a:spLocks noGrp="1"/>
          </p:cNvSpPr>
          <p:nvPr>
            <p:ph type="sldNum" sz="quarter" idx="10"/>
          </p:nvPr>
        </p:nvSpPr>
        <p:spPr/>
        <p:txBody>
          <a:bodyPr/>
          <a:lstStyle/>
          <a:p>
            <a:fld id="{B307E6DD-9BA3-4202-9345-EA1A09844C44}" type="slidenum">
              <a:rPr lang="en-AU" smtClean="0"/>
              <a:t>37</a:t>
            </a:fld>
            <a:endParaRPr lang="en-AU" dirty="0"/>
          </a:p>
        </p:txBody>
      </p:sp>
      <p:sp>
        <p:nvSpPr>
          <p:cNvPr id="5" name="Date Placeholder 4"/>
          <p:cNvSpPr>
            <a:spLocks noGrp="1"/>
          </p:cNvSpPr>
          <p:nvPr>
            <p:ph type="dt" idx="11"/>
          </p:nvPr>
        </p:nvSpPr>
        <p:spPr/>
        <p:txBody>
          <a:bodyPr/>
          <a:lstStyle/>
          <a:p>
            <a:fld id="{2913234E-9604-4A41-9B7F-8A8733AA9AAC}"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994027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38</a:t>
            </a:fld>
            <a:endParaRPr lang="en-AU" dirty="0"/>
          </a:p>
        </p:txBody>
      </p:sp>
      <p:sp>
        <p:nvSpPr>
          <p:cNvPr id="5" name="Date Placeholder 4"/>
          <p:cNvSpPr>
            <a:spLocks noGrp="1"/>
          </p:cNvSpPr>
          <p:nvPr>
            <p:ph type="dt" idx="11"/>
          </p:nvPr>
        </p:nvSpPr>
        <p:spPr/>
        <p:txBody>
          <a:bodyPr/>
          <a:lstStyle/>
          <a:p>
            <a:fld id="{0462925B-7ECC-48F4-985B-264ED6FD85DC}"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4054130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39</a:t>
            </a:fld>
            <a:endParaRPr lang="en-AU" dirty="0"/>
          </a:p>
        </p:txBody>
      </p:sp>
      <p:sp>
        <p:nvSpPr>
          <p:cNvPr id="5" name="Date Placeholder 4"/>
          <p:cNvSpPr>
            <a:spLocks noGrp="1"/>
          </p:cNvSpPr>
          <p:nvPr>
            <p:ph type="dt" idx="11"/>
          </p:nvPr>
        </p:nvSpPr>
        <p:spPr/>
        <p:txBody>
          <a:bodyPr/>
          <a:lstStyle/>
          <a:p>
            <a:fld id="{276F2788-2664-4924-9E5C-436D70E7A4C3}"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44697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4</a:t>
            </a:fld>
            <a:endParaRPr lang="en-AU" dirty="0"/>
          </a:p>
        </p:txBody>
      </p:sp>
      <p:sp>
        <p:nvSpPr>
          <p:cNvPr id="5" name="Date Placeholder 4"/>
          <p:cNvSpPr>
            <a:spLocks noGrp="1"/>
          </p:cNvSpPr>
          <p:nvPr>
            <p:ph type="dt" idx="11"/>
          </p:nvPr>
        </p:nvSpPr>
        <p:spPr/>
        <p:txBody>
          <a:bodyPr/>
          <a:lstStyle/>
          <a:p>
            <a:fld id="{018FD2EF-CD9D-4DEE-BF33-D7DB4043270F}"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40286837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40</a:t>
            </a:fld>
            <a:endParaRPr lang="en-AU" dirty="0"/>
          </a:p>
        </p:txBody>
      </p:sp>
      <p:sp>
        <p:nvSpPr>
          <p:cNvPr id="5" name="Date Placeholder 4"/>
          <p:cNvSpPr>
            <a:spLocks noGrp="1"/>
          </p:cNvSpPr>
          <p:nvPr>
            <p:ph type="dt" idx="11"/>
          </p:nvPr>
        </p:nvSpPr>
        <p:spPr/>
        <p:txBody>
          <a:bodyPr/>
          <a:lstStyle/>
          <a:p>
            <a:fld id="{E5791E07-8A27-440F-B2FE-8A0FFEA7CA4F}"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2951489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41</a:t>
            </a:fld>
            <a:endParaRPr lang="en-AU" dirty="0"/>
          </a:p>
        </p:txBody>
      </p:sp>
      <p:sp>
        <p:nvSpPr>
          <p:cNvPr id="5" name="Date Placeholder 4"/>
          <p:cNvSpPr>
            <a:spLocks noGrp="1"/>
          </p:cNvSpPr>
          <p:nvPr>
            <p:ph type="dt" idx="11"/>
          </p:nvPr>
        </p:nvSpPr>
        <p:spPr/>
        <p:txBody>
          <a:bodyPr/>
          <a:lstStyle/>
          <a:p>
            <a:fld id="{4A648141-0971-48F2-9078-202DFCD8AFFD}"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4820536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42</a:t>
            </a:fld>
            <a:endParaRPr lang="en-AU" dirty="0"/>
          </a:p>
        </p:txBody>
      </p:sp>
      <p:sp>
        <p:nvSpPr>
          <p:cNvPr id="5" name="Date Placeholder 4"/>
          <p:cNvSpPr>
            <a:spLocks noGrp="1"/>
          </p:cNvSpPr>
          <p:nvPr>
            <p:ph type="dt" idx="11"/>
          </p:nvPr>
        </p:nvSpPr>
        <p:spPr/>
        <p:txBody>
          <a:bodyPr/>
          <a:lstStyle/>
          <a:p>
            <a:fld id="{3EA66AB9-2435-4BA2-8861-4DC9E34A37CC}"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4989947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43</a:t>
            </a:fld>
            <a:endParaRPr lang="en-AU" dirty="0"/>
          </a:p>
        </p:txBody>
      </p:sp>
      <p:sp>
        <p:nvSpPr>
          <p:cNvPr id="5" name="Date Placeholder 4"/>
          <p:cNvSpPr>
            <a:spLocks noGrp="1"/>
          </p:cNvSpPr>
          <p:nvPr>
            <p:ph type="dt" idx="11"/>
          </p:nvPr>
        </p:nvSpPr>
        <p:spPr/>
        <p:txBody>
          <a:bodyPr/>
          <a:lstStyle/>
          <a:p>
            <a:fld id="{58C651D9-CFE4-4E51-A59E-8E33AAC4C586}"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8079422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AU" sz="1200" dirty="0">
                <a:solidFill>
                  <a:schemeClr val="tx1"/>
                </a:solidFill>
              </a:rPr>
              <a:t>We need to orient ourselves in the context of landscape mosaics to identify options for restored landscapes, which in turn inform viable FLR techniques.</a:t>
            </a:r>
          </a:p>
          <a:p>
            <a:pPr>
              <a:lnSpc>
                <a:spcPct val="90000"/>
              </a:lnSpc>
            </a:pPr>
            <a:r>
              <a:rPr lang="en-AU" sz="1200" dirty="0">
                <a:solidFill>
                  <a:schemeClr val="tx1"/>
                </a:solidFill>
              </a:rPr>
              <a:t>Fundamental distinction needs to be made between forest land, agricultural land and land fulfilling general protective and buffer functions.</a:t>
            </a:r>
          </a:p>
          <a:p>
            <a:pPr>
              <a:lnSpc>
                <a:spcPct val="90000"/>
              </a:lnSpc>
            </a:pPr>
            <a:r>
              <a:rPr lang="en-AU" sz="1200" dirty="0">
                <a:solidFill>
                  <a:schemeClr val="tx1"/>
                </a:solidFill>
              </a:rPr>
              <a:t>Based on our location in the matrix landscape, our targeted restored land use types may include:</a:t>
            </a:r>
          </a:p>
          <a:p>
            <a:pPr marL="247642" indent="-247642">
              <a:lnSpc>
                <a:spcPct val="90000"/>
              </a:lnSpc>
              <a:buClr>
                <a:srgbClr val="2F5496"/>
              </a:buClr>
              <a:buSzPct val="100000"/>
              <a:buChar char="•"/>
            </a:pPr>
            <a:r>
              <a:rPr lang="en-AU" sz="1200" dirty="0">
                <a:solidFill>
                  <a:schemeClr val="tx1"/>
                </a:solidFill>
              </a:rPr>
              <a:t>Productive agriculture </a:t>
            </a:r>
          </a:p>
          <a:p>
            <a:pPr marL="247642" indent="-247642">
              <a:lnSpc>
                <a:spcPct val="90000"/>
              </a:lnSpc>
              <a:spcBef>
                <a:spcPts val="1083"/>
              </a:spcBef>
              <a:buClr>
                <a:srgbClr val="2F5496"/>
              </a:buClr>
              <a:buSzPct val="100000"/>
              <a:buChar char="•"/>
            </a:pPr>
            <a:r>
              <a:rPr lang="en-AU" sz="1200" dirty="0">
                <a:solidFill>
                  <a:schemeClr val="tx1"/>
                </a:solidFill>
              </a:rPr>
              <a:t>Mixed agroforestry with woody perennials integrated into crop and livestock systems </a:t>
            </a:r>
          </a:p>
          <a:p>
            <a:pPr marL="247642" indent="-247642">
              <a:lnSpc>
                <a:spcPct val="90000"/>
              </a:lnSpc>
              <a:spcBef>
                <a:spcPts val="1083"/>
              </a:spcBef>
              <a:buClr>
                <a:srgbClr val="2F5496"/>
              </a:buClr>
              <a:buSzPct val="100000"/>
              <a:buChar char="•"/>
            </a:pPr>
            <a:r>
              <a:rPr lang="en-AU" sz="1200" dirty="0">
                <a:solidFill>
                  <a:schemeClr val="tx1"/>
                </a:solidFill>
              </a:rPr>
              <a:t>Actively managed, productive forests </a:t>
            </a:r>
          </a:p>
          <a:p>
            <a:pPr marL="247642" indent="-247642">
              <a:lnSpc>
                <a:spcPct val="90000"/>
              </a:lnSpc>
              <a:spcBef>
                <a:spcPts val="1083"/>
              </a:spcBef>
              <a:buClr>
                <a:srgbClr val="2F5496"/>
              </a:buClr>
              <a:buSzPct val="100000"/>
              <a:buChar char="•"/>
            </a:pPr>
            <a:r>
              <a:rPr lang="en-AU" sz="1200" dirty="0">
                <a:solidFill>
                  <a:schemeClr val="tx1"/>
                </a:solidFill>
              </a:rPr>
              <a:t>Passively managed, protected forests, and others.</a:t>
            </a:r>
            <a:endParaRPr lang="en-AU" sz="1200" b="0" dirty="0">
              <a:solidFill>
                <a:schemeClr val="tx1"/>
              </a:solidFill>
            </a:endParaRPr>
          </a:p>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44</a:t>
            </a:fld>
            <a:endParaRPr lang="en-AU" dirty="0"/>
          </a:p>
        </p:txBody>
      </p:sp>
      <p:sp>
        <p:nvSpPr>
          <p:cNvPr id="5" name="Date Placeholder 4"/>
          <p:cNvSpPr>
            <a:spLocks noGrp="1"/>
          </p:cNvSpPr>
          <p:nvPr>
            <p:ph type="dt" idx="11"/>
          </p:nvPr>
        </p:nvSpPr>
        <p:spPr/>
        <p:txBody>
          <a:bodyPr/>
          <a:lstStyle/>
          <a:p>
            <a:fld id="{1EB64AD0-CF0B-4931-B83D-004FC907BC11}"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079477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AU" sz="1300" dirty="0">
                <a:solidFill>
                  <a:schemeClr val="tx1"/>
                </a:solidFill>
              </a:rPr>
              <a:t>W</a:t>
            </a:r>
            <a:r>
              <a:rPr lang="en-AU" sz="1200" dirty="0">
                <a:solidFill>
                  <a:schemeClr val="tx1"/>
                </a:solidFill>
              </a:rPr>
              <a:t>e need to identify what we want to restore or rehabilitate.  Is our intention to bring back the original native vegetation or are we looking at restoring ecosystem functions, possibly through the use of non-native species assemblages?</a:t>
            </a:r>
          </a:p>
          <a:p>
            <a:pPr>
              <a:lnSpc>
                <a:spcPct val="90000"/>
              </a:lnSpc>
            </a:pPr>
            <a:r>
              <a:rPr lang="en-AU" sz="1200" dirty="0">
                <a:solidFill>
                  <a:schemeClr val="tx1"/>
                </a:solidFill>
              </a:rPr>
              <a:t>An assessment of the level of land conditions and of the land use type we are operating in is particularly helpful in this context.  </a:t>
            </a:r>
          </a:p>
          <a:p>
            <a:pPr>
              <a:lnSpc>
                <a:spcPct val="90000"/>
              </a:lnSpc>
            </a:pPr>
            <a:r>
              <a:rPr lang="en-AU" sz="1200" dirty="0">
                <a:solidFill>
                  <a:schemeClr val="tx1"/>
                </a:solidFill>
              </a:rPr>
              <a:t>To get an understanding of where we are we may identify the following information:</a:t>
            </a:r>
          </a:p>
          <a:p>
            <a:pPr marL="247642" indent="-247642">
              <a:lnSpc>
                <a:spcPct val="90000"/>
              </a:lnSpc>
              <a:buClr>
                <a:srgbClr val="2F5496"/>
              </a:buClr>
              <a:buSzPct val="100000"/>
              <a:buChar char="•"/>
            </a:pPr>
            <a:r>
              <a:rPr lang="en-AU" sz="1200" dirty="0">
                <a:solidFill>
                  <a:schemeClr val="tx1"/>
                </a:solidFill>
              </a:rPr>
              <a:t>Soil/Site Degradation</a:t>
            </a:r>
          </a:p>
          <a:p>
            <a:pPr marL="247642" indent="-247642">
              <a:lnSpc>
                <a:spcPct val="90000"/>
              </a:lnSpc>
              <a:spcBef>
                <a:spcPts val="1083"/>
              </a:spcBef>
              <a:buClr>
                <a:srgbClr val="2F5496"/>
              </a:buClr>
              <a:buSzPct val="100000"/>
              <a:buChar char="•"/>
            </a:pPr>
            <a:r>
              <a:rPr lang="en-AU" sz="1200" dirty="0">
                <a:solidFill>
                  <a:schemeClr val="tx1"/>
                </a:solidFill>
              </a:rPr>
              <a:t>% cover</a:t>
            </a:r>
          </a:p>
          <a:p>
            <a:pPr marL="247642" indent="-247642">
              <a:lnSpc>
                <a:spcPct val="90000"/>
              </a:lnSpc>
              <a:spcBef>
                <a:spcPts val="1083"/>
              </a:spcBef>
              <a:buClr>
                <a:srgbClr val="2F5496"/>
              </a:buClr>
              <a:buSzPct val="100000"/>
              <a:buChar char="•"/>
            </a:pPr>
            <a:r>
              <a:rPr lang="en-AU" sz="1200" dirty="0">
                <a:solidFill>
                  <a:schemeClr val="tx1"/>
                </a:solidFill>
              </a:rPr>
              <a:t>Species composition</a:t>
            </a:r>
          </a:p>
          <a:p>
            <a:pPr marL="247642" indent="-247642">
              <a:lnSpc>
                <a:spcPct val="90000"/>
              </a:lnSpc>
              <a:spcBef>
                <a:spcPts val="1083"/>
              </a:spcBef>
              <a:buClr>
                <a:srgbClr val="2F5496"/>
              </a:buClr>
              <a:buSzPct val="100000"/>
              <a:buChar char="•"/>
            </a:pPr>
            <a:r>
              <a:rPr lang="en-AU" sz="1200" dirty="0">
                <a:solidFill>
                  <a:schemeClr val="tx1"/>
                </a:solidFill>
              </a:rPr>
              <a:t>Stand or Landscape Structure</a:t>
            </a:r>
          </a:p>
          <a:p>
            <a:pPr marL="247642" indent="-247642">
              <a:lnSpc>
                <a:spcPct val="90000"/>
              </a:lnSpc>
              <a:spcBef>
                <a:spcPts val="1083"/>
              </a:spcBef>
              <a:buClr>
                <a:srgbClr val="2F5496"/>
              </a:buClr>
              <a:buSzPct val="100000"/>
              <a:buChar char="•"/>
            </a:pPr>
            <a:r>
              <a:rPr lang="en-AU" sz="1200" dirty="0">
                <a:solidFill>
                  <a:schemeClr val="tx1"/>
                </a:solidFill>
              </a:rPr>
              <a:t>Function</a:t>
            </a:r>
          </a:p>
          <a:p>
            <a:pPr>
              <a:lnSpc>
                <a:spcPct val="90000"/>
              </a:lnSpc>
              <a:spcBef>
                <a:spcPts val="1083"/>
              </a:spcBef>
            </a:pPr>
            <a:r>
              <a:rPr lang="en-AU" sz="1200" dirty="0">
                <a:solidFill>
                  <a:schemeClr val="tx1"/>
                </a:solidFill>
              </a:rPr>
              <a:t>This will help us to determine our starting point from where it is easier to define our target point.</a:t>
            </a:r>
          </a:p>
          <a:p>
            <a:pPr>
              <a:lnSpc>
                <a:spcPct val="90000"/>
              </a:lnSpc>
            </a:pPr>
            <a:r>
              <a:rPr lang="en-AU" sz="1200" dirty="0">
                <a:solidFill>
                  <a:schemeClr val="tx1"/>
                </a:solidFill>
              </a:rPr>
              <a:t>We may for example be in a managed forest that is artificially regenerated and our target may be to transition to natural regeneration.  Or we may be in a landscape of intensive swidden farming that we may want to restore through extended fallow periods into degraded forest.</a:t>
            </a:r>
          </a:p>
          <a:p>
            <a:pPr>
              <a:lnSpc>
                <a:spcPct val="90000"/>
              </a:lnSpc>
              <a:spcBef>
                <a:spcPts val="1083"/>
              </a:spcBef>
            </a:pPr>
            <a:endParaRPr lang="en-AU" dirty="0">
              <a:solidFill>
                <a:schemeClr val="tx1"/>
              </a:solidFill>
            </a:endParaRPr>
          </a:p>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45</a:t>
            </a:fld>
            <a:endParaRPr lang="en-AU" dirty="0"/>
          </a:p>
        </p:txBody>
      </p:sp>
      <p:sp>
        <p:nvSpPr>
          <p:cNvPr id="5" name="Date Placeholder 4"/>
          <p:cNvSpPr>
            <a:spLocks noGrp="1"/>
          </p:cNvSpPr>
          <p:nvPr>
            <p:ph type="dt" idx="11"/>
          </p:nvPr>
        </p:nvSpPr>
        <p:spPr/>
        <p:txBody>
          <a:bodyPr/>
          <a:lstStyle/>
          <a:p>
            <a:fld id="{B542B169-2E59-4D14-A0C9-C27C9AF88FBE}"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25342338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chemeClr val="tx1"/>
                </a:solidFill>
              </a:rPr>
              <a:t>FLR technologies can be classified into passive and active approaches.</a:t>
            </a:r>
          </a:p>
          <a:p>
            <a:endParaRPr lang="en-AU" sz="1200" dirty="0">
              <a:solidFill>
                <a:schemeClr val="tx1"/>
              </a:solidFill>
            </a:endParaRPr>
          </a:p>
          <a:p>
            <a:r>
              <a:rPr lang="en-AU" sz="1200" dirty="0">
                <a:solidFill>
                  <a:schemeClr val="tx1"/>
                </a:solidFill>
              </a:rPr>
              <a:t>Options for passive approaches include:</a:t>
            </a:r>
          </a:p>
          <a:p>
            <a:pPr marL="247642" indent="-247642">
              <a:lnSpc>
                <a:spcPct val="90000"/>
              </a:lnSpc>
              <a:spcBef>
                <a:spcPts val="1083"/>
              </a:spcBef>
              <a:buClr>
                <a:srgbClr val="2F5496"/>
              </a:buClr>
              <a:buSzPct val="100000"/>
              <a:buChar char="•"/>
            </a:pPr>
            <a:r>
              <a:rPr lang="en-AU" sz="1200" dirty="0">
                <a:solidFill>
                  <a:schemeClr val="tx1"/>
                </a:solidFill>
              </a:rPr>
              <a:t>Natural Regeneration</a:t>
            </a:r>
          </a:p>
          <a:p>
            <a:pPr marL="247642" indent="-247642">
              <a:lnSpc>
                <a:spcPct val="90000"/>
              </a:lnSpc>
              <a:spcBef>
                <a:spcPts val="1083"/>
              </a:spcBef>
              <a:buClr>
                <a:srgbClr val="2F5496"/>
              </a:buClr>
              <a:buSzPct val="100000"/>
              <a:buChar char="•"/>
            </a:pPr>
            <a:r>
              <a:rPr lang="en-AU" sz="1200" dirty="0">
                <a:solidFill>
                  <a:schemeClr val="tx1"/>
                </a:solidFill>
              </a:rPr>
              <a:t>Farmer Assisted Natural Regeneration</a:t>
            </a:r>
          </a:p>
          <a:p>
            <a:pPr>
              <a:lnSpc>
                <a:spcPct val="90000"/>
              </a:lnSpc>
              <a:spcBef>
                <a:spcPts val="1083"/>
              </a:spcBef>
            </a:pPr>
            <a:r>
              <a:rPr lang="en-AU" sz="1200" dirty="0">
                <a:solidFill>
                  <a:schemeClr val="tx1"/>
                </a:solidFill>
              </a:rPr>
              <a:t>Active approaches on the other hand include</a:t>
            </a:r>
          </a:p>
          <a:p>
            <a:pPr marL="247642" indent="-262087">
              <a:lnSpc>
                <a:spcPct val="90000"/>
              </a:lnSpc>
              <a:spcBef>
                <a:spcPts val="1083"/>
              </a:spcBef>
              <a:buClr>
                <a:srgbClr val="2F5496"/>
              </a:buClr>
              <a:buSzPct val="100000"/>
              <a:buChar char="•"/>
            </a:pPr>
            <a:r>
              <a:rPr lang="en-AU" sz="1200" dirty="0">
                <a:solidFill>
                  <a:schemeClr val="tx1"/>
                </a:solidFill>
              </a:rPr>
              <a:t>Artificial Regeneration (planting)</a:t>
            </a:r>
          </a:p>
          <a:p>
            <a:pPr marL="247642" indent="-262087">
              <a:lnSpc>
                <a:spcPct val="90000"/>
              </a:lnSpc>
              <a:spcBef>
                <a:spcPts val="1083"/>
              </a:spcBef>
              <a:buClr>
                <a:srgbClr val="2F5496"/>
              </a:buClr>
              <a:buSzPct val="100000"/>
              <a:buChar char="•"/>
            </a:pPr>
            <a:r>
              <a:rPr lang="en-AU" sz="1200" dirty="0">
                <a:solidFill>
                  <a:schemeClr val="tx1"/>
                </a:solidFill>
              </a:rPr>
              <a:t>No forest cover</a:t>
            </a:r>
          </a:p>
          <a:p>
            <a:pPr marL="742927" lvl="1" indent="-260024">
              <a:lnSpc>
                <a:spcPct val="90000"/>
              </a:lnSpc>
              <a:spcBef>
                <a:spcPts val="542"/>
              </a:spcBef>
              <a:buClr>
                <a:srgbClr val="2F5496"/>
              </a:buClr>
              <a:buSzPct val="100000"/>
              <a:buChar char="•"/>
            </a:pPr>
            <a:r>
              <a:rPr lang="en-AU" sz="1200" dirty="0">
                <a:solidFill>
                  <a:schemeClr val="tx1"/>
                </a:solidFill>
              </a:rPr>
              <a:t>Agroforestation</a:t>
            </a:r>
          </a:p>
          <a:p>
            <a:pPr marL="742927" lvl="1" indent="-260024">
              <a:lnSpc>
                <a:spcPct val="90000"/>
              </a:lnSpc>
              <a:spcBef>
                <a:spcPts val="542"/>
              </a:spcBef>
              <a:buClr>
                <a:srgbClr val="2F5496"/>
              </a:buClr>
              <a:buSzPct val="100000"/>
              <a:buChar char="•"/>
            </a:pPr>
            <a:r>
              <a:rPr lang="en-AU" sz="1200" dirty="0">
                <a:solidFill>
                  <a:schemeClr val="tx1"/>
                </a:solidFill>
              </a:rPr>
              <a:t>Afforestation</a:t>
            </a:r>
          </a:p>
          <a:p>
            <a:pPr marL="247642" indent="-262087">
              <a:lnSpc>
                <a:spcPct val="90000"/>
              </a:lnSpc>
              <a:spcBef>
                <a:spcPts val="1083"/>
              </a:spcBef>
              <a:buClr>
                <a:srgbClr val="2F5496"/>
              </a:buClr>
              <a:buSzPct val="100000"/>
              <a:buChar char="•"/>
            </a:pPr>
            <a:r>
              <a:rPr lang="en-AU" sz="1200" dirty="0">
                <a:solidFill>
                  <a:schemeClr val="tx1"/>
                </a:solidFill>
              </a:rPr>
              <a:t>Degraded cover</a:t>
            </a:r>
          </a:p>
          <a:p>
            <a:pPr marL="742927" lvl="1" indent="-260024">
              <a:lnSpc>
                <a:spcPct val="90000"/>
              </a:lnSpc>
              <a:spcBef>
                <a:spcPts val="542"/>
              </a:spcBef>
              <a:buClr>
                <a:srgbClr val="2F5496"/>
              </a:buClr>
              <a:buSzPct val="100000"/>
              <a:buChar char="•"/>
            </a:pPr>
            <a:r>
              <a:rPr lang="en-AU" sz="1200" dirty="0">
                <a:solidFill>
                  <a:schemeClr val="tx1"/>
                </a:solidFill>
              </a:rPr>
              <a:t>Manipulate structure</a:t>
            </a:r>
          </a:p>
          <a:p>
            <a:pPr marL="742927" lvl="1" indent="-260024">
              <a:lnSpc>
                <a:spcPct val="90000"/>
              </a:lnSpc>
              <a:spcBef>
                <a:spcPts val="542"/>
              </a:spcBef>
              <a:buClr>
                <a:srgbClr val="2F5496"/>
              </a:buClr>
              <a:buSzPct val="100000"/>
              <a:buChar char="•"/>
            </a:pPr>
            <a:r>
              <a:rPr lang="en-AU" sz="1200" dirty="0">
                <a:solidFill>
                  <a:schemeClr val="tx1"/>
                </a:solidFill>
              </a:rPr>
              <a:t>Manipulate composition</a:t>
            </a:r>
          </a:p>
          <a:p>
            <a:pPr marL="247642" indent="-262087">
              <a:lnSpc>
                <a:spcPct val="90000"/>
              </a:lnSpc>
              <a:spcBef>
                <a:spcPts val="1083"/>
              </a:spcBef>
              <a:buClr>
                <a:srgbClr val="2F5496"/>
              </a:buClr>
              <a:buSzPct val="100000"/>
              <a:buChar char="•"/>
            </a:pPr>
            <a:r>
              <a:rPr lang="en-AU" sz="1200" dirty="0">
                <a:solidFill>
                  <a:schemeClr val="tx1"/>
                </a:solidFill>
              </a:rPr>
              <a:t>How much of the landscape to be treated</a:t>
            </a:r>
          </a:p>
          <a:p>
            <a:pPr marL="247642" indent="-262087">
              <a:lnSpc>
                <a:spcPct val="90000"/>
              </a:lnSpc>
              <a:spcBef>
                <a:spcPts val="1083"/>
              </a:spcBef>
              <a:buClr>
                <a:srgbClr val="2F5496"/>
              </a:buClr>
              <a:buSzPct val="100000"/>
              <a:buChar char="•"/>
            </a:pPr>
            <a:r>
              <a:rPr lang="en-AU" sz="1200" dirty="0">
                <a:solidFill>
                  <a:schemeClr val="tx1"/>
                </a:solidFill>
              </a:rPr>
              <a:t>Planting designs vary </a:t>
            </a:r>
          </a:p>
        </p:txBody>
      </p:sp>
      <p:sp>
        <p:nvSpPr>
          <p:cNvPr id="4" name="Slide Number Placeholder 3"/>
          <p:cNvSpPr>
            <a:spLocks noGrp="1"/>
          </p:cNvSpPr>
          <p:nvPr>
            <p:ph type="sldNum" sz="quarter" idx="10"/>
          </p:nvPr>
        </p:nvSpPr>
        <p:spPr/>
        <p:txBody>
          <a:bodyPr/>
          <a:lstStyle/>
          <a:p>
            <a:fld id="{B307E6DD-9BA3-4202-9345-EA1A09844C44}" type="slidenum">
              <a:rPr lang="en-AU" smtClean="0"/>
              <a:t>46</a:t>
            </a:fld>
            <a:endParaRPr lang="en-AU" dirty="0"/>
          </a:p>
        </p:txBody>
      </p:sp>
      <p:sp>
        <p:nvSpPr>
          <p:cNvPr id="5" name="Date Placeholder 4"/>
          <p:cNvSpPr>
            <a:spLocks noGrp="1"/>
          </p:cNvSpPr>
          <p:nvPr>
            <p:ph type="dt" idx="11"/>
          </p:nvPr>
        </p:nvSpPr>
        <p:spPr/>
        <p:txBody>
          <a:bodyPr/>
          <a:lstStyle/>
          <a:p>
            <a:fld id="{1A8F062C-CC03-4AF1-85D1-86912AC18906}"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31446599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AU" sz="1200" dirty="0">
                <a:solidFill>
                  <a:schemeClr val="tx1"/>
                </a:solidFill>
              </a:rPr>
              <a:t>Most FLR interventions will include manipulation of vegetation.  There are several conceptual options for this that include techniques to:</a:t>
            </a:r>
          </a:p>
          <a:p>
            <a:pPr marL="247642" indent="-247642">
              <a:lnSpc>
                <a:spcPct val="90000"/>
              </a:lnSpc>
              <a:buClr>
                <a:srgbClr val="2F5496"/>
              </a:buClr>
              <a:buSzPct val="100000"/>
              <a:buChar char="•"/>
            </a:pPr>
            <a:r>
              <a:rPr lang="en-AU" sz="1200" dirty="0">
                <a:solidFill>
                  <a:schemeClr val="tx1"/>
                </a:solidFill>
              </a:rPr>
              <a:t>Remove unwanted vegetation</a:t>
            </a:r>
          </a:p>
          <a:p>
            <a:pPr marL="247642" indent="-247642">
              <a:lnSpc>
                <a:spcPct val="90000"/>
              </a:lnSpc>
              <a:spcBef>
                <a:spcPts val="1083"/>
              </a:spcBef>
              <a:buClr>
                <a:srgbClr val="2F5496"/>
              </a:buClr>
              <a:buSzPct val="100000"/>
              <a:buChar char="•"/>
            </a:pPr>
            <a:r>
              <a:rPr lang="en-AU" sz="1200" dirty="0">
                <a:solidFill>
                  <a:schemeClr val="tx1"/>
                </a:solidFill>
              </a:rPr>
              <a:t>Add vegetation by passive means</a:t>
            </a:r>
          </a:p>
          <a:p>
            <a:pPr marL="742927" lvl="1" indent="-247642">
              <a:lnSpc>
                <a:spcPct val="90000"/>
              </a:lnSpc>
              <a:spcBef>
                <a:spcPts val="542"/>
              </a:spcBef>
              <a:buClr>
                <a:srgbClr val="1F3864"/>
              </a:buClr>
              <a:buSzPct val="100000"/>
              <a:buChar char="•"/>
            </a:pPr>
            <a:r>
              <a:rPr lang="en-AU" sz="1200" dirty="0">
                <a:solidFill>
                  <a:schemeClr val="tx1"/>
                </a:solidFill>
              </a:rPr>
              <a:t>Natural regeneration/native recolonization</a:t>
            </a:r>
          </a:p>
          <a:p>
            <a:pPr marL="247642" indent="-247642">
              <a:lnSpc>
                <a:spcPct val="90000"/>
              </a:lnSpc>
              <a:spcBef>
                <a:spcPts val="1083"/>
              </a:spcBef>
              <a:buClr>
                <a:srgbClr val="2F5496"/>
              </a:buClr>
              <a:buSzPct val="100000"/>
              <a:buChar char="•"/>
            </a:pPr>
            <a:r>
              <a:rPr lang="en-AU" sz="1200" dirty="0">
                <a:solidFill>
                  <a:schemeClr val="tx1"/>
                </a:solidFill>
              </a:rPr>
              <a:t>Add vegetation by active means</a:t>
            </a:r>
          </a:p>
          <a:p>
            <a:pPr marL="742927" lvl="1" indent="-247642">
              <a:lnSpc>
                <a:spcPct val="90000"/>
              </a:lnSpc>
              <a:spcBef>
                <a:spcPts val="542"/>
              </a:spcBef>
              <a:buClr>
                <a:srgbClr val="1F3864"/>
              </a:buClr>
              <a:buSzPct val="100000"/>
              <a:buChar char="•"/>
            </a:pPr>
            <a:r>
              <a:rPr lang="en-AU" sz="1200" dirty="0">
                <a:solidFill>
                  <a:schemeClr val="tx1"/>
                </a:solidFill>
              </a:rPr>
              <a:t>Direct seeding</a:t>
            </a:r>
          </a:p>
          <a:p>
            <a:pPr marL="742927" lvl="1" indent="-247642">
              <a:lnSpc>
                <a:spcPct val="90000"/>
              </a:lnSpc>
              <a:spcBef>
                <a:spcPts val="542"/>
              </a:spcBef>
              <a:buClr>
                <a:srgbClr val="1F3864"/>
              </a:buClr>
              <a:buSzPct val="100000"/>
              <a:buChar char="•"/>
            </a:pPr>
            <a:r>
              <a:rPr lang="en-AU" sz="1200" dirty="0">
                <a:solidFill>
                  <a:schemeClr val="tx1"/>
                </a:solidFill>
              </a:rPr>
              <a:t>Planting</a:t>
            </a:r>
          </a:p>
          <a:p>
            <a:pPr marL="742927" lvl="1" indent="-247642">
              <a:lnSpc>
                <a:spcPct val="90000"/>
              </a:lnSpc>
              <a:spcBef>
                <a:spcPts val="542"/>
              </a:spcBef>
              <a:buClr>
                <a:srgbClr val="1F3864"/>
              </a:buClr>
              <a:buSzPct val="100000"/>
              <a:buChar char="•"/>
            </a:pPr>
            <a:r>
              <a:rPr lang="en-AU" sz="1200" dirty="0">
                <a:solidFill>
                  <a:schemeClr val="tx1"/>
                </a:solidFill>
              </a:rPr>
              <a:t>Combination</a:t>
            </a:r>
            <a:endParaRPr lang="en-AU" sz="1200" b="0" dirty="0">
              <a:solidFill>
                <a:schemeClr val="tx1"/>
              </a:solidFill>
            </a:endParaRPr>
          </a:p>
        </p:txBody>
      </p:sp>
      <p:sp>
        <p:nvSpPr>
          <p:cNvPr id="4" name="Slide Number Placeholder 3"/>
          <p:cNvSpPr>
            <a:spLocks noGrp="1"/>
          </p:cNvSpPr>
          <p:nvPr>
            <p:ph type="sldNum" sz="quarter" idx="10"/>
          </p:nvPr>
        </p:nvSpPr>
        <p:spPr/>
        <p:txBody>
          <a:bodyPr/>
          <a:lstStyle/>
          <a:p>
            <a:fld id="{B307E6DD-9BA3-4202-9345-EA1A09844C44}" type="slidenum">
              <a:rPr lang="en-AU" smtClean="0"/>
              <a:t>47</a:t>
            </a:fld>
            <a:endParaRPr lang="en-AU" dirty="0"/>
          </a:p>
        </p:txBody>
      </p:sp>
      <p:sp>
        <p:nvSpPr>
          <p:cNvPr id="5" name="Date Placeholder 4"/>
          <p:cNvSpPr>
            <a:spLocks noGrp="1"/>
          </p:cNvSpPr>
          <p:nvPr>
            <p:ph type="dt" idx="11"/>
          </p:nvPr>
        </p:nvSpPr>
        <p:spPr/>
        <p:txBody>
          <a:bodyPr/>
          <a:lstStyle/>
          <a:p>
            <a:fld id="{99F995A6-0BBA-4772-A0A8-45847B0B6420}"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0320017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chemeClr val="tx1"/>
                </a:solidFill>
              </a:rPr>
              <a:t>Natural regeneration and other nature-based solutions should be given preference to other methods for reasons of cost efficiency, environmental sustainability, adaptiveness and resilience against external stressors.</a:t>
            </a:r>
          </a:p>
          <a:p>
            <a:endParaRPr lang="en-AU" sz="1200" dirty="0">
              <a:solidFill>
                <a:schemeClr val="tx1"/>
              </a:solidFill>
            </a:endParaRPr>
          </a:p>
          <a:p>
            <a:r>
              <a:rPr lang="en-AU" sz="1200" dirty="0">
                <a:solidFill>
                  <a:schemeClr val="tx1"/>
                </a:solidFill>
              </a:rPr>
              <a:t>The advantages of natural regeneration include:</a:t>
            </a:r>
          </a:p>
          <a:p>
            <a:pPr marL="247642" indent="-247642">
              <a:lnSpc>
                <a:spcPct val="80000"/>
              </a:lnSpc>
              <a:buClr>
                <a:srgbClr val="2F5496"/>
              </a:buClr>
              <a:buSzPct val="100000"/>
              <a:buChar char="•"/>
            </a:pPr>
            <a:r>
              <a:rPr lang="en-AU" sz="1200" dirty="0">
                <a:solidFill>
                  <a:schemeClr val="tx1"/>
                </a:solidFill>
              </a:rPr>
              <a:t>Minimizes restoration costs</a:t>
            </a:r>
          </a:p>
          <a:p>
            <a:pPr marL="247642" indent="-247642">
              <a:lnSpc>
                <a:spcPct val="80000"/>
              </a:lnSpc>
              <a:spcBef>
                <a:spcPts val="1083"/>
              </a:spcBef>
              <a:buClr>
                <a:srgbClr val="2F5496"/>
              </a:buClr>
              <a:buSzPct val="100000"/>
              <a:buChar char="•"/>
            </a:pPr>
            <a:r>
              <a:rPr lang="en-AU" sz="1200" dirty="0">
                <a:solidFill>
                  <a:schemeClr val="tx1"/>
                </a:solidFill>
              </a:rPr>
              <a:t>Secures locally adapted genotypes</a:t>
            </a:r>
          </a:p>
          <a:p>
            <a:pPr marL="247642" indent="-247642">
              <a:lnSpc>
                <a:spcPct val="80000"/>
              </a:lnSpc>
              <a:spcBef>
                <a:spcPts val="1083"/>
              </a:spcBef>
              <a:buClr>
                <a:srgbClr val="2F5496"/>
              </a:buClr>
              <a:buSzPct val="100000"/>
              <a:buChar char="•"/>
            </a:pPr>
            <a:r>
              <a:rPr lang="en-AU" sz="1200" dirty="0">
                <a:solidFill>
                  <a:schemeClr val="tx1"/>
                </a:solidFill>
              </a:rPr>
              <a:t>Promotes development of natural biodiversity</a:t>
            </a:r>
          </a:p>
          <a:p>
            <a:pPr>
              <a:lnSpc>
                <a:spcPct val="80000"/>
              </a:lnSpc>
              <a:spcBef>
                <a:spcPts val="1083"/>
              </a:spcBef>
            </a:pPr>
            <a:endParaRPr lang="en-AU" sz="1200" dirty="0">
              <a:solidFill>
                <a:schemeClr val="tx1"/>
              </a:solidFill>
            </a:endParaRPr>
          </a:p>
          <a:p>
            <a:pPr>
              <a:lnSpc>
                <a:spcPct val="80000"/>
              </a:lnSpc>
              <a:spcBef>
                <a:spcPts val="1083"/>
              </a:spcBef>
            </a:pPr>
            <a:r>
              <a:rPr lang="en-AU" sz="1200" dirty="0">
                <a:solidFill>
                  <a:schemeClr val="tx1"/>
                </a:solidFill>
              </a:rPr>
              <a:t>Natural regeneration also has disadvantages that include:</a:t>
            </a:r>
          </a:p>
          <a:p>
            <a:pPr marL="247642" indent="-247642">
              <a:buClr>
                <a:srgbClr val="2F5496"/>
              </a:buClr>
              <a:buSzPct val="100000"/>
              <a:buChar char="•"/>
            </a:pPr>
            <a:r>
              <a:rPr lang="en-AU" sz="1200" dirty="0">
                <a:solidFill>
                  <a:schemeClr val="tx1"/>
                </a:solidFill>
              </a:rPr>
              <a:t>Source of desired species has been eliminated or too far away</a:t>
            </a:r>
          </a:p>
          <a:p>
            <a:pPr marL="247642" indent="-247642">
              <a:spcBef>
                <a:spcPts val="1083"/>
              </a:spcBef>
              <a:buClr>
                <a:srgbClr val="2F5496"/>
              </a:buClr>
              <a:buSzPct val="100000"/>
              <a:buChar char="•"/>
            </a:pPr>
            <a:r>
              <a:rPr lang="en-AU" sz="1200" dirty="0">
                <a:solidFill>
                  <a:schemeClr val="tx1"/>
                </a:solidFill>
              </a:rPr>
              <a:t>Altered edaphic, hydrologic or climatic conditions can prevent natural establishment of regeneration</a:t>
            </a:r>
          </a:p>
          <a:p>
            <a:pPr marL="247642" indent="-247642">
              <a:spcBef>
                <a:spcPts val="1083"/>
              </a:spcBef>
              <a:buClr>
                <a:srgbClr val="2F5496"/>
              </a:buClr>
              <a:buSzPct val="100000"/>
              <a:buChar char="•"/>
            </a:pPr>
            <a:r>
              <a:rPr lang="en-AU" sz="1200" dirty="0">
                <a:solidFill>
                  <a:schemeClr val="tx1"/>
                </a:solidFill>
              </a:rPr>
              <a:t>Local genotypes may not be adapted to future climate</a:t>
            </a:r>
          </a:p>
          <a:p>
            <a:pPr marL="247642" indent="-247642">
              <a:spcBef>
                <a:spcPts val="1083"/>
              </a:spcBef>
              <a:buClr>
                <a:srgbClr val="2F5496"/>
              </a:buClr>
              <a:buSzPct val="100000"/>
              <a:buChar char="•"/>
            </a:pPr>
            <a:r>
              <a:rPr lang="en-AU" sz="1200" dirty="0">
                <a:solidFill>
                  <a:schemeClr val="tx1"/>
                </a:solidFill>
              </a:rPr>
              <a:t>Lack of activity may be misinterpreted</a:t>
            </a:r>
          </a:p>
        </p:txBody>
      </p:sp>
      <p:sp>
        <p:nvSpPr>
          <p:cNvPr id="4" name="Slide Number Placeholder 3"/>
          <p:cNvSpPr>
            <a:spLocks noGrp="1"/>
          </p:cNvSpPr>
          <p:nvPr>
            <p:ph type="sldNum" sz="quarter" idx="10"/>
          </p:nvPr>
        </p:nvSpPr>
        <p:spPr/>
        <p:txBody>
          <a:bodyPr/>
          <a:lstStyle/>
          <a:p>
            <a:fld id="{B307E6DD-9BA3-4202-9345-EA1A09844C44}" type="slidenum">
              <a:rPr lang="en-AU" smtClean="0"/>
              <a:t>48</a:t>
            </a:fld>
            <a:endParaRPr lang="en-AU" dirty="0"/>
          </a:p>
        </p:txBody>
      </p:sp>
      <p:sp>
        <p:nvSpPr>
          <p:cNvPr id="5" name="Date Placeholder 4"/>
          <p:cNvSpPr>
            <a:spLocks noGrp="1"/>
          </p:cNvSpPr>
          <p:nvPr>
            <p:ph type="dt" idx="11"/>
          </p:nvPr>
        </p:nvSpPr>
        <p:spPr/>
        <p:txBody>
          <a:bodyPr/>
          <a:lstStyle/>
          <a:p>
            <a:fld id="{818DDBE9-E0E8-4218-AA41-462EB0239831}"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2958525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49</a:t>
            </a:fld>
            <a:endParaRPr lang="en-AU" dirty="0"/>
          </a:p>
        </p:txBody>
      </p:sp>
      <p:sp>
        <p:nvSpPr>
          <p:cNvPr id="5" name="Date Placeholder 4"/>
          <p:cNvSpPr>
            <a:spLocks noGrp="1"/>
          </p:cNvSpPr>
          <p:nvPr>
            <p:ph type="dt" idx="11"/>
          </p:nvPr>
        </p:nvSpPr>
        <p:spPr/>
        <p:txBody>
          <a:bodyPr/>
          <a:lstStyle/>
          <a:p>
            <a:fld id="{6F9AE665-2A6C-4206-B0FC-F53B20C11F1E}"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43015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731521" y="4620578"/>
            <a:ext cx="5852160" cy="3780474"/>
          </a:xfrm>
          <a:prstGeom prst="rect">
            <a:avLst/>
          </a:prstGeom>
        </p:spPr>
        <p:txBody>
          <a:bodyPr spcFirstLastPara="1" wrap="square" lIns="99041" tIns="49507" rIns="99041" bIns="49507" anchor="t" anchorCtr="0">
            <a:noAutofit/>
          </a:bodyPr>
          <a:lstStyle/>
          <a:p>
            <a:r>
              <a:rPr lang="en-GB" dirty="0"/>
              <a:t>The proximate (immediate) drivers of deforestation and forest degradation are usually linked to unsustainable land use practices as well as large scale ecological disturbances.</a:t>
            </a:r>
            <a:endParaRPr dirty="0"/>
          </a:p>
          <a:p>
            <a:r>
              <a:rPr lang="en-GB" dirty="0"/>
              <a:t>Drivers may include accelerated erosion due to the removal of vegetation, coupled with easily erodable soil conditions and increased precipitation extremes (such as the case of the southern edge of the Meghalaya Plateau, which experiences the World’s largest amount of rain).</a:t>
            </a:r>
            <a:endParaRPr dirty="0"/>
          </a:p>
          <a:p>
            <a:r>
              <a:rPr lang="en-GB" dirty="0"/>
              <a:t>Unfavourable soil conditions can not only accelerate erosion, but also restrict vegetation growth, such as saline soils and acid sulphate soils.</a:t>
            </a:r>
            <a:endParaRPr dirty="0"/>
          </a:p>
          <a:p>
            <a:r>
              <a:rPr lang="en-GB" dirty="0"/>
              <a:t>Large scale disturbances operating at extended spatial scales as a result of climate change and anthropogenic impacts, such as altered fire regimes or large scale insect outbreaks can lead to widespread mortality and degradation of forests over vast areas.</a:t>
            </a:r>
            <a:endParaRPr dirty="0"/>
          </a:p>
          <a:p>
            <a:r>
              <a:rPr lang="en-GB" dirty="0"/>
              <a:t>Invasive species are a serious threat globally, but they particularly threaten islands.</a:t>
            </a:r>
            <a:endParaRPr dirty="0"/>
          </a:p>
          <a:p>
            <a:r>
              <a:rPr lang="en-GB" dirty="0"/>
              <a:t>Livestock grazing at high intensity effectively prevents regeneration of forests, particularly in sub-tropical and temperate regions.</a:t>
            </a:r>
            <a:endParaRPr dirty="0"/>
          </a:p>
        </p:txBody>
      </p:sp>
      <p:sp>
        <p:nvSpPr>
          <p:cNvPr id="139" name="Google Shape;139;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Header Placeholder 1"/>
          <p:cNvSpPr>
            <a:spLocks noGrp="1"/>
          </p:cNvSpPr>
          <p:nvPr>
            <p:ph type="hdr" sz="quarter" idx="10"/>
          </p:nvPr>
        </p:nvSpPr>
        <p:spPr/>
        <p:txBody>
          <a:bodyPr/>
          <a:lstStyle/>
          <a:p>
            <a:r>
              <a:rPr lang="en-AU" dirty="0"/>
              <a:t>Module 2 – Handout with Notes</a:t>
            </a:r>
          </a:p>
        </p:txBody>
      </p:sp>
      <p:sp>
        <p:nvSpPr>
          <p:cNvPr id="3" name="Footer Placeholder 2"/>
          <p:cNvSpPr>
            <a:spLocks noGrp="1"/>
          </p:cNvSpPr>
          <p:nvPr>
            <p:ph type="ftr" sz="quarter" idx="11"/>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011963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50</a:t>
            </a:fld>
            <a:endParaRPr lang="en-AU" dirty="0"/>
          </a:p>
        </p:txBody>
      </p:sp>
      <p:sp>
        <p:nvSpPr>
          <p:cNvPr id="5" name="Date Placeholder 4"/>
          <p:cNvSpPr>
            <a:spLocks noGrp="1"/>
          </p:cNvSpPr>
          <p:nvPr>
            <p:ph type="dt" idx="11"/>
          </p:nvPr>
        </p:nvSpPr>
        <p:spPr/>
        <p:txBody>
          <a:bodyPr/>
          <a:lstStyle/>
          <a:p>
            <a:fld id="{463D70CF-EC7B-4BB1-8A98-82C091271BF4}"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6445219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51</a:t>
            </a:fld>
            <a:endParaRPr lang="en-AU" dirty="0"/>
          </a:p>
        </p:txBody>
      </p:sp>
      <p:sp>
        <p:nvSpPr>
          <p:cNvPr id="5" name="Date Placeholder 4"/>
          <p:cNvSpPr>
            <a:spLocks noGrp="1"/>
          </p:cNvSpPr>
          <p:nvPr>
            <p:ph type="dt" idx="11"/>
          </p:nvPr>
        </p:nvSpPr>
        <p:spPr/>
        <p:txBody>
          <a:bodyPr/>
          <a:lstStyle/>
          <a:p>
            <a:fld id="{4B125B37-EBA3-4C67-B791-D9CC5DEF2865}"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8792173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52</a:t>
            </a:fld>
            <a:endParaRPr lang="en-AU" dirty="0"/>
          </a:p>
        </p:txBody>
      </p:sp>
      <p:sp>
        <p:nvSpPr>
          <p:cNvPr id="5" name="Date Placeholder 4"/>
          <p:cNvSpPr>
            <a:spLocks noGrp="1"/>
          </p:cNvSpPr>
          <p:nvPr>
            <p:ph type="dt" idx="11"/>
          </p:nvPr>
        </p:nvSpPr>
        <p:spPr/>
        <p:txBody>
          <a:bodyPr/>
          <a:lstStyle/>
          <a:p>
            <a:fld id="{8725F84C-A79B-4534-AECC-5D24905B39FF}"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21651828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chemeClr val="tx1"/>
                </a:solidFill>
              </a:rPr>
              <a:t>Purpose of monitoring:</a:t>
            </a:r>
          </a:p>
          <a:p>
            <a:pPr marL="557195" indent="-557195">
              <a:lnSpc>
                <a:spcPct val="90000"/>
              </a:lnSpc>
              <a:buClrTx/>
              <a:buSzPct val="100000"/>
              <a:buFont typeface="Calibri"/>
              <a:buAutoNum type="arabicPeriod"/>
            </a:pPr>
            <a:r>
              <a:rPr lang="en-AU" sz="1200" dirty="0">
                <a:solidFill>
                  <a:schemeClr val="tx1"/>
                </a:solidFill>
              </a:rPr>
              <a:t>Need to keep track of progress to show success / failure</a:t>
            </a:r>
          </a:p>
          <a:p>
            <a:pPr marL="557195" indent="-557195">
              <a:lnSpc>
                <a:spcPct val="90000"/>
              </a:lnSpc>
              <a:spcBef>
                <a:spcPts val="1083"/>
              </a:spcBef>
              <a:buClrTx/>
              <a:buSzPct val="100000"/>
              <a:buFont typeface="Calibri"/>
              <a:buAutoNum type="arabicPeriod"/>
            </a:pPr>
            <a:r>
              <a:rPr lang="en-AU" sz="1200" dirty="0">
                <a:solidFill>
                  <a:schemeClr val="tx1"/>
                </a:solidFill>
              </a:rPr>
              <a:t>To determine whether further action is needed</a:t>
            </a:r>
          </a:p>
          <a:p>
            <a:pPr marL="557195" indent="-557195">
              <a:lnSpc>
                <a:spcPct val="90000"/>
              </a:lnSpc>
              <a:spcBef>
                <a:spcPts val="1083"/>
              </a:spcBef>
              <a:buClrTx/>
              <a:buSzPct val="100000"/>
              <a:buFont typeface="Calibri"/>
              <a:buAutoNum type="arabicPeriod"/>
            </a:pPr>
            <a:r>
              <a:rPr lang="en-AU" sz="1200" dirty="0">
                <a:solidFill>
                  <a:schemeClr val="tx1"/>
                </a:solidFill>
              </a:rPr>
              <a:t>Keep track of risks &amp; negative impacts for mitigation</a:t>
            </a:r>
          </a:p>
          <a:p>
            <a:pPr marL="557195" indent="-557195">
              <a:lnSpc>
                <a:spcPct val="90000"/>
              </a:lnSpc>
              <a:spcBef>
                <a:spcPts val="1083"/>
              </a:spcBef>
              <a:buClrTx/>
              <a:buSzPct val="100000"/>
              <a:buFont typeface="Calibri"/>
              <a:buAutoNum type="arabicPeriod"/>
            </a:pPr>
            <a:r>
              <a:rPr lang="en-AU" sz="1200" dirty="0">
                <a:solidFill>
                  <a:schemeClr val="tx1"/>
                </a:solidFill>
              </a:rPr>
              <a:t>Build on knowledge for upscaling</a:t>
            </a:r>
          </a:p>
          <a:p>
            <a:pPr marL="557195" indent="-557195">
              <a:lnSpc>
                <a:spcPct val="90000"/>
              </a:lnSpc>
              <a:spcBef>
                <a:spcPts val="1083"/>
              </a:spcBef>
              <a:buClrTx/>
              <a:buSzPct val="100000"/>
              <a:buFont typeface="Calibri"/>
              <a:buAutoNum type="arabicPeriod"/>
            </a:pPr>
            <a:r>
              <a:rPr lang="en-AU" sz="1200" dirty="0">
                <a:solidFill>
                  <a:schemeClr val="tx1"/>
                </a:solidFill>
              </a:rPr>
              <a:t>Jointly generate information to build transparency &amp; trust</a:t>
            </a:r>
          </a:p>
          <a:p>
            <a:pPr marL="557195" indent="-557195">
              <a:lnSpc>
                <a:spcPct val="90000"/>
              </a:lnSpc>
              <a:spcBef>
                <a:spcPts val="1083"/>
              </a:spcBef>
              <a:buClrTx/>
              <a:buSzPct val="100000"/>
              <a:buFont typeface="Calibri"/>
              <a:buAutoNum type="arabicPeriod"/>
            </a:pPr>
            <a:r>
              <a:rPr lang="en-AU" sz="1200" dirty="0">
                <a:solidFill>
                  <a:schemeClr val="tx1"/>
                </a:solidFill>
              </a:rPr>
              <a:t>Report to investors</a:t>
            </a:r>
          </a:p>
          <a:p>
            <a:pPr marL="557195" indent="-557195">
              <a:lnSpc>
                <a:spcPct val="90000"/>
              </a:lnSpc>
              <a:spcBef>
                <a:spcPts val="1083"/>
              </a:spcBef>
              <a:buClrTx/>
              <a:buSzPct val="100000"/>
              <a:buFont typeface="Calibri"/>
              <a:buAutoNum type="arabicPeriod"/>
            </a:pPr>
            <a:r>
              <a:rPr lang="en-AU" sz="1200" dirty="0">
                <a:solidFill>
                  <a:schemeClr val="tx1"/>
                </a:solidFill>
              </a:rPr>
              <a:t>Communicate results</a:t>
            </a:r>
          </a:p>
        </p:txBody>
      </p:sp>
      <p:sp>
        <p:nvSpPr>
          <p:cNvPr id="4" name="Slide Number Placeholder 3"/>
          <p:cNvSpPr>
            <a:spLocks noGrp="1"/>
          </p:cNvSpPr>
          <p:nvPr>
            <p:ph type="sldNum" sz="quarter" idx="10"/>
          </p:nvPr>
        </p:nvSpPr>
        <p:spPr/>
        <p:txBody>
          <a:bodyPr/>
          <a:lstStyle/>
          <a:p>
            <a:fld id="{B307E6DD-9BA3-4202-9345-EA1A09844C44}" type="slidenum">
              <a:rPr lang="en-AU" smtClean="0"/>
              <a:t>53</a:t>
            </a:fld>
            <a:endParaRPr lang="en-AU" dirty="0"/>
          </a:p>
        </p:txBody>
      </p:sp>
      <p:sp>
        <p:nvSpPr>
          <p:cNvPr id="5" name="Date Placeholder 4"/>
          <p:cNvSpPr>
            <a:spLocks noGrp="1"/>
          </p:cNvSpPr>
          <p:nvPr>
            <p:ph type="dt" idx="11"/>
          </p:nvPr>
        </p:nvSpPr>
        <p:spPr/>
        <p:txBody>
          <a:bodyPr/>
          <a:lstStyle/>
          <a:p>
            <a:fld id="{50C8D48E-437B-4CBA-BA39-D89E607F3744}"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35804674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Monitoring in FLR has few peculiarities that sets it apart from monitoring of other land-based interventions</a:t>
            </a:r>
          </a:p>
          <a:p>
            <a:pPr>
              <a:buClr>
                <a:schemeClr val="dk1"/>
              </a:buClr>
            </a:pPr>
            <a:r>
              <a:rPr lang="en-AU" sz="1200" b="1" dirty="0">
                <a:latin typeface="+mn-lt"/>
              </a:rPr>
              <a:t>FLR is</a:t>
            </a:r>
          </a:p>
          <a:p>
            <a:pPr marL="495285" lvl="1" indent="-165095">
              <a:buClr>
                <a:schemeClr val="dk1"/>
              </a:buClr>
              <a:buSzPct val="100000"/>
              <a:buFont typeface="Noto Sans Symbols"/>
              <a:buChar char="▪"/>
            </a:pPr>
            <a:r>
              <a:rPr lang="en-AU" sz="1200" dirty="0">
                <a:latin typeface="+mn-lt"/>
              </a:rPr>
              <a:t>Slow – which means we look at long time frames</a:t>
            </a:r>
            <a:endParaRPr lang="en-AU" sz="1200" dirty="0">
              <a:latin typeface="+mn-lt"/>
              <a:ea typeface="Arial"/>
              <a:cs typeface="Arial"/>
              <a:sym typeface="Arial"/>
            </a:endParaRPr>
          </a:p>
          <a:p>
            <a:pPr marL="495285" lvl="1" indent="-165095">
              <a:buClr>
                <a:schemeClr val="dk1"/>
              </a:buClr>
              <a:buSzPct val="100000"/>
              <a:buFont typeface="Noto Sans Symbols"/>
              <a:buChar char="▪"/>
            </a:pPr>
            <a:r>
              <a:rPr lang="en-AU" sz="1200" dirty="0">
                <a:latin typeface="+mn-lt"/>
              </a:rPr>
              <a:t>Dispersed – restoration activities are scattered across the landscape.  For example, we may plant individual trees in pockets of landscape</a:t>
            </a:r>
            <a:endParaRPr lang="en-AU" sz="1200" dirty="0">
              <a:latin typeface="+mn-lt"/>
              <a:ea typeface="Arial"/>
              <a:cs typeface="Arial"/>
              <a:sym typeface="Arial"/>
            </a:endParaRPr>
          </a:p>
          <a:p>
            <a:pPr marL="495285" lvl="1" indent="-165095">
              <a:buClr>
                <a:schemeClr val="dk1"/>
              </a:buClr>
              <a:buSzPct val="100000"/>
              <a:buFont typeface="Noto Sans Symbols"/>
              <a:buChar char="▪"/>
            </a:pPr>
            <a:r>
              <a:rPr lang="en-AU" sz="1200" dirty="0">
                <a:latin typeface="+mn-lt"/>
              </a:rPr>
              <a:t>Diverse goals – FLR pursues goals that may be of social, environmental and economic nature.  FLR deals with natural mosaic landscapes including all its actors-  These are complex social-ecological systems</a:t>
            </a:r>
          </a:p>
          <a:p>
            <a:pPr marL="330190" lvl="1">
              <a:buClr>
                <a:schemeClr val="dk1"/>
              </a:buClr>
              <a:buSzPts val="2400"/>
            </a:pPr>
            <a:endParaRPr lang="en-AU" sz="1200" dirty="0">
              <a:latin typeface="+mn-lt"/>
            </a:endParaRPr>
          </a:p>
          <a:p>
            <a:pPr marL="330190" lvl="1">
              <a:buClr>
                <a:schemeClr val="dk1"/>
              </a:buClr>
              <a:buSzPts val="2400"/>
            </a:pPr>
            <a:r>
              <a:rPr lang="en-AU" sz="1200" dirty="0">
                <a:latin typeface="+mn-lt"/>
              </a:rPr>
              <a:t>As a result, FLR needs innovative monitoring mechanisms and conventional forest monitoring systems alone are not adequate to answer all monitoring questions of FLR</a:t>
            </a:r>
          </a:p>
        </p:txBody>
      </p:sp>
      <p:sp>
        <p:nvSpPr>
          <p:cNvPr id="4" name="Slide Number Placeholder 3"/>
          <p:cNvSpPr>
            <a:spLocks noGrp="1"/>
          </p:cNvSpPr>
          <p:nvPr>
            <p:ph type="sldNum" sz="quarter" idx="10"/>
          </p:nvPr>
        </p:nvSpPr>
        <p:spPr/>
        <p:txBody>
          <a:bodyPr/>
          <a:lstStyle/>
          <a:p>
            <a:fld id="{B307E6DD-9BA3-4202-9345-EA1A09844C44}" type="slidenum">
              <a:rPr lang="en-AU" smtClean="0"/>
              <a:t>54</a:t>
            </a:fld>
            <a:endParaRPr lang="en-AU" dirty="0"/>
          </a:p>
        </p:txBody>
      </p:sp>
      <p:sp>
        <p:nvSpPr>
          <p:cNvPr id="5" name="Date Placeholder 4"/>
          <p:cNvSpPr>
            <a:spLocks noGrp="1"/>
          </p:cNvSpPr>
          <p:nvPr>
            <p:ph type="dt" idx="11"/>
          </p:nvPr>
        </p:nvSpPr>
        <p:spPr/>
        <p:txBody>
          <a:bodyPr/>
          <a:lstStyle/>
          <a:p>
            <a:fld id="{5D85F7BC-BFD5-4EB6-A5A2-9962BED33164}"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7266508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There are two fundamental scales in FLR monitoring:</a:t>
            </a:r>
          </a:p>
          <a:p>
            <a:r>
              <a:rPr lang="en-AU" sz="1200" dirty="0">
                <a:latin typeface="+mn-lt"/>
              </a:rPr>
              <a:t>One deals with national or regional level monitoring of FLR and serves the following specific functions:</a:t>
            </a:r>
          </a:p>
          <a:p>
            <a:pPr marL="309553" indent="-309553">
              <a:buClr>
                <a:schemeClr val="dk1"/>
              </a:buClr>
              <a:buSzPct val="100000"/>
              <a:buFont typeface="Noto Sans Symbols"/>
              <a:buChar char="▪"/>
            </a:pPr>
            <a:r>
              <a:rPr lang="en-AU" sz="1200" dirty="0">
                <a:latin typeface="+mn-lt"/>
              </a:rPr>
              <a:t>Bonn Challenge commitment reporting</a:t>
            </a:r>
            <a:endParaRPr lang="en-AU" sz="1200" dirty="0">
              <a:latin typeface="+mn-lt"/>
              <a:ea typeface="Arial"/>
              <a:cs typeface="Arial"/>
              <a:sym typeface="Arial"/>
            </a:endParaRPr>
          </a:p>
          <a:p>
            <a:pPr marL="309553" indent="-309553">
              <a:buClr>
                <a:schemeClr val="dk1"/>
              </a:buClr>
              <a:buSzPct val="100000"/>
              <a:buFont typeface="Noto Sans Symbols"/>
              <a:buChar char="▪"/>
            </a:pPr>
            <a:r>
              <a:rPr lang="en-AU" sz="1200" dirty="0">
                <a:latin typeface="+mn-lt"/>
              </a:rPr>
              <a:t>National strategic priorities tracking</a:t>
            </a:r>
            <a:endParaRPr lang="en-AU" sz="1200" dirty="0">
              <a:latin typeface="+mn-lt"/>
              <a:ea typeface="Arial"/>
              <a:cs typeface="Arial"/>
              <a:sym typeface="Arial"/>
            </a:endParaRPr>
          </a:p>
          <a:p>
            <a:pPr marL="309553" indent="-309553">
              <a:buClr>
                <a:schemeClr val="dk1"/>
              </a:buClr>
              <a:buSzPct val="100000"/>
              <a:buFont typeface="Noto Sans Symbols"/>
              <a:buChar char="▪"/>
            </a:pPr>
            <a:r>
              <a:rPr lang="en-AU" sz="1200" dirty="0">
                <a:latin typeface="+mn-lt"/>
              </a:rPr>
              <a:t>Strategic allocation of resources</a:t>
            </a:r>
            <a:endParaRPr lang="en-AU" sz="1200" dirty="0">
              <a:latin typeface="+mn-lt"/>
              <a:ea typeface="Arial"/>
              <a:cs typeface="Arial"/>
              <a:sym typeface="Arial"/>
            </a:endParaRPr>
          </a:p>
          <a:p>
            <a:pPr marL="309553" indent="-309553">
              <a:buClr>
                <a:schemeClr val="dk1"/>
              </a:buClr>
              <a:buSzPct val="100000"/>
              <a:buFont typeface="Noto Sans Symbols"/>
              <a:buChar char="▪"/>
            </a:pPr>
            <a:r>
              <a:rPr lang="en-AU" sz="1200" dirty="0">
                <a:latin typeface="+mn-lt"/>
              </a:rPr>
              <a:t>Strategic spatial planning</a:t>
            </a:r>
          </a:p>
          <a:p>
            <a:r>
              <a:rPr lang="en-AU" sz="1200" dirty="0">
                <a:latin typeface="+mn-lt"/>
              </a:rPr>
              <a:t>The other deals with project level monitoring of FLR and we will devote substantially more attention to this latter aspect.  This focuses on:</a:t>
            </a:r>
          </a:p>
          <a:p>
            <a:pPr marL="309553" indent="-309553">
              <a:buClr>
                <a:schemeClr val="dk1"/>
              </a:buClr>
              <a:buSzPct val="100000"/>
              <a:buFont typeface="Noto Sans Symbols"/>
              <a:buChar char="▪"/>
            </a:pPr>
            <a:r>
              <a:rPr lang="en-AU" sz="1200" dirty="0">
                <a:latin typeface="+mn-lt"/>
              </a:rPr>
              <a:t>Achievement of local priorities</a:t>
            </a:r>
            <a:endParaRPr lang="en-AU" sz="1200" dirty="0">
              <a:latin typeface="+mn-lt"/>
              <a:ea typeface="Arial"/>
              <a:cs typeface="Arial"/>
              <a:sym typeface="Arial"/>
            </a:endParaRPr>
          </a:p>
          <a:p>
            <a:pPr marL="309553" indent="-309553">
              <a:buClr>
                <a:schemeClr val="dk1"/>
              </a:buClr>
              <a:buSzPct val="100000"/>
              <a:buFont typeface="Noto Sans Symbols"/>
              <a:buChar char="▪"/>
            </a:pPr>
            <a:r>
              <a:rPr lang="en-AU" sz="1200" dirty="0">
                <a:latin typeface="+mn-lt"/>
              </a:rPr>
              <a:t>Process monitoring</a:t>
            </a:r>
            <a:endParaRPr lang="en-AU" sz="1200" dirty="0">
              <a:latin typeface="+mn-lt"/>
              <a:ea typeface="Arial"/>
              <a:cs typeface="Arial"/>
              <a:sym typeface="Arial"/>
            </a:endParaRPr>
          </a:p>
          <a:p>
            <a:pPr marL="309553" indent="-309553">
              <a:buClr>
                <a:schemeClr val="dk1"/>
              </a:buClr>
              <a:buSzPct val="100000"/>
              <a:buFont typeface="Noto Sans Symbols"/>
              <a:buChar char="▪"/>
            </a:pPr>
            <a:r>
              <a:rPr lang="en-AU" sz="1200" dirty="0">
                <a:latin typeface="+mn-lt"/>
              </a:rPr>
              <a:t>Impact monitoring</a:t>
            </a:r>
            <a:endParaRPr lang="en-AU" sz="1200" dirty="0">
              <a:latin typeface="+mn-lt"/>
              <a:ea typeface="Arial"/>
              <a:cs typeface="Arial"/>
              <a:sym typeface="Arial"/>
            </a:endParaRPr>
          </a:p>
          <a:p>
            <a:pPr marL="309553" indent="-309553">
              <a:buClr>
                <a:schemeClr val="dk1"/>
              </a:buClr>
              <a:buSzPct val="100000"/>
              <a:buFont typeface="Noto Sans Symbols"/>
              <a:buChar char="▪"/>
            </a:pPr>
            <a:r>
              <a:rPr lang="en-AU" sz="1200" dirty="0">
                <a:latin typeface="+mn-lt"/>
              </a:rPr>
              <a:t>Accountability towards funders</a:t>
            </a:r>
            <a:endParaRPr lang="en-AU" sz="1200" dirty="0">
              <a:latin typeface="+mn-lt"/>
              <a:ea typeface="Arial"/>
              <a:cs typeface="Arial"/>
              <a:sym typeface="Arial"/>
            </a:endParaRPr>
          </a:p>
          <a:p>
            <a:pPr marL="309553" indent="-309553">
              <a:buClr>
                <a:schemeClr val="dk1"/>
              </a:buClr>
              <a:buSzPct val="100000"/>
              <a:buFont typeface="Noto Sans Symbols"/>
              <a:buChar char="▪"/>
            </a:pPr>
            <a:r>
              <a:rPr lang="en-AU" sz="1200" dirty="0">
                <a:latin typeface="+mn-lt"/>
              </a:rPr>
              <a:t>Tool for adaptive management</a:t>
            </a:r>
          </a:p>
        </p:txBody>
      </p:sp>
      <p:sp>
        <p:nvSpPr>
          <p:cNvPr id="4" name="Slide Number Placeholder 3"/>
          <p:cNvSpPr>
            <a:spLocks noGrp="1"/>
          </p:cNvSpPr>
          <p:nvPr>
            <p:ph type="sldNum" sz="quarter" idx="10"/>
          </p:nvPr>
        </p:nvSpPr>
        <p:spPr/>
        <p:txBody>
          <a:bodyPr/>
          <a:lstStyle/>
          <a:p>
            <a:fld id="{B307E6DD-9BA3-4202-9345-EA1A09844C44}" type="slidenum">
              <a:rPr lang="en-AU" smtClean="0"/>
              <a:t>55</a:t>
            </a:fld>
            <a:endParaRPr lang="en-AU" dirty="0"/>
          </a:p>
        </p:txBody>
      </p:sp>
      <p:sp>
        <p:nvSpPr>
          <p:cNvPr id="5" name="Date Placeholder 4"/>
          <p:cNvSpPr>
            <a:spLocks noGrp="1"/>
          </p:cNvSpPr>
          <p:nvPr>
            <p:ph type="dt" idx="11"/>
          </p:nvPr>
        </p:nvSpPr>
        <p:spPr/>
        <p:txBody>
          <a:bodyPr/>
          <a:lstStyle/>
          <a:p>
            <a:fld id="{7B020F4F-B4BD-4639-8243-F14AC8858612}"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31634828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For monitoring of FLR at the national level a prominent examples is the IUCN Bonn Challenge Barometer, which tracks progress in terms of :</a:t>
            </a:r>
          </a:p>
          <a:p>
            <a:pPr>
              <a:lnSpc>
                <a:spcPct val="90000"/>
              </a:lnSpc>
              <a:buClr>
                <a:schemeClr val="dk1"/>
              </a:buClr>
              <a:buSzPts val="2400"/>
            </a:pPr>
            <a:r>
              <a:rPr lang="en-AU" sz="1200" dirty="0">
                <a:latin typeface="+mn-lt"/>
              </a:rPr>
              <a:t>Monitors progress in terms of:</a:t>
            </a:r>
            <a:endParaRPr lang="en-AU" sz="1200" dirty="0">
              <a:latin typeface="+mn-lt"/>
              <a:ea typeface="Arial"/>
              <a:cs typeface="Arial"/>
              <a:sym typeface="Arial"/>
            </a:endParaRPr>
          </a:p>
          <a:p>
            <a:pPr marL="247642" indent="-247642">
              <a:lnSpc>
                <a:spcPct val="90000"/>
              </a:lnSpc>
              <a:spcBef>
                <a:spcPts val="1083"/>
              </a:spcBef>
              <a:buClr>
                <a:schemeClr val="dk1"/>
              </a:buClr>
              <a:buSzPct val="100000"/>
              <a:buFont typeface="Noto Sans Symbols"/>
              <a:buChar char="▪"/>
            </a:pPr>
            <a:r>
              <a:rPr lang="en-AU" sz="1200" dirty="0">
                <a:latin typeface="+mn-lt"/>
              </a:rPr>
              <a:t>Policies &amp; institutions</a:t>
            </a:r>
            <a:endParaRPr lang="en-AU" sz="1200" dirty="0">
              <a:latin typeface="+mn-lt"/>
              <a:ea typeface="Arial"/>
              <a:cs typeface="Arial"/>
              <a:sym typeface="Arial"/>
            </a:endParaRPr>
          </a:p>
          <a:p>
            <a:pPr marL="247642" indent="-247642">
              <a:lnSpc>
                <a:spcPct val="90000"/>
              </a:lnSpc>
              <a:spcBef>
                <a:spcPts val="1083"/>
              </a:spcBef>
              <a:buClr>
                <a:schemeClr val="dk1"/>
              </a:buClr>
              <a:buSzPct val="100000"/>
              <a:buFont typeface="Noto Sans Symbols"/>
              <a:buChar char="▪"/>
            </a:pPr>
            <a:r>
              <a:rPr lang="en-AU" sz="1200" dirty="0">
                <a:latin typeface="+mn-lt"/>
              </a:rPr>
              <a:t>Financial flow</a:t>
            </a:r>
            <a:endParaRPr lang="en-AU" sz="1200" dirty="0">
              <a:latin typeface="+mn-lt"/>
              <a:ea typeface="Arial"/>
              <a:cs typeface="Arial"/>
              <a:sym typeface="Arial"/>
            </a:endParaRPr>
          </a:p>
          <a:p>
            <a:pPr marL="247642" indent="-247642">
              <a:lnSpc>
                <a:spcPct val="90000"/>
              </a:lnSpc>
              <a:spcBef>
                <a:spcPts val="1083"/>
              </a:spcBef>
              <a:buClr>
                <a:schemeClr val="dk1"/>
              </a:buClr>
              <a:buSzPct val="100000"/>
              <a:buFont typeface="Noto Sans Symbols"/>
              <a:buChar char="▪"/>
            </a:pPr>
            <a:r>
              <a:rPr lang="en-AU" sz="1200" dirty="0">
                <a:latin typeface="+mn-lt"/>
              </a:rPr>
              <a:t>Technical planning</a:t>
            </a:r>
            <a:endParaRPr lang="en-AU" sz="1200" dirty="0">
              <a:latin typeface="+mn-lt"/>
              <a:ea typeface="Arial"/>
              <a:cs typeface="Arial"/>
              <a:sym typeface="Arial"/>
            </a:endParaRPr>
          </a:p>
          <a:p>
            <a:pPr marL="247642" indent="-247642">
              <a:lnSpc>
                <a:spcPct val="90000"/>
              </a:lnSpc>
              <a:spcBef>
                <a:spcPts val="1083"/>
              </a:spcBef>
              <a:buClr>
                <a:schemeClr val="dk1"/>
              </a:buClr>
              <a:buSzPct val="100000"/>
              <a:buFont typeface="Noto Sans Symbols"/>
              <a:buChar char="▪"/>
            </a:pPr>
            <a:r>
              <a:rPr lang="en-AU" sz="1200" dirty="0">
                <a:latin typeface="+mn-lt"/>
              </a:rPr>
              <a:t>Restoration monitoring</a:t>
            </a:r>
            <a:endParaRPr lang="en-AU" sz="1200" dirty="0">
              <a:latin typeface="+mn-lt"/>
              <a:ea typeface="Arial"/>
              <a:cs typeface="Arial"/>
              <a:sym typeface="Arial"/>
            </a:endParaRPr>
          </a:p>
          <a:p>
            <a:pPr marL="247642" indent="-247642">
              <a:lnSpc>
                <a:spcPct val="90000"/>
              </a:lnSpc>
              <a:spcBef>
                <a:spcPts val="1083"/>
              </a:spcBef>
              <a:buClr>
                <a:schemeClr val="dk1"/>
              </a:buClr>
              <a:buSzPct val="100000"/>
              <a:buFont typeface="Noto Sans Symbols"/>
              <a:buChar char="▪"/>
            </a:pPr>
            <a:r>
              <a:rPr lang="en-AU" sz="1200" dirty="0">
                <a:latin typeface="+mn-lt"/>
              </a:rPr>
              <a:t>Capacity assessment</a:t>
            </a:r>
            <a:endParaRPr lang="en-AU" sz="1200" dirty="0">
              <a:latin typeface="+mn-lt"/>
              <a:ea typeface="Arial"/>
              <a:cs typeface="Arial"/>
              <a:sym typeface="Arial"/>
            </a:endParaRPr>
          </a:p>
          <a:p>
            <a:pPr marL="247642" indent="-247642">
              <a:lnSpc>
                <a:spcPct val="90000"/>
              </a:lnSpc>
              <a:spcBef>
                <a:spcPts val="1083"/>
              </a:spcBef>
              <a:buClr>
                <a:schemeClr val="dk1"/>
              </a:buClr>
              <a:buSzPct val="100000"/>
              <a:buFont typeface="Noto Sans Symbols"/>
              <a:buChar char="▪"/>
            </a:pPr>
            <a:r>
              <a:rPr lang="en-AU" sz="1200" dirty="0">
                <a:latin typeface="+mn-lt"/>
              </a:rPr>
              <a:t>Hectares under restoration</a:t>
            </a:r>
            <a:endParaRPr lang="en-AU" sz="1200" dirty="0">
              <a:latin typeface="+mn-lt"/>
              <a:ea typeface="Arial"/>
              <a:cs typeface="Arial"/>
              <a:sym typeface="Arial"/>
            </a:endParaRPr>
          </a:p>
          <a:p>
            <a:pPr marL="247642" indent="-247642">
              <a:lnSpc>
                <a:spcPct val="90000"/>
              </a:lnSpc>
              <a:spcBef>
                <a:spcPts val="1083"/>
              </a:spcBef>
              <a:buClr>
                <a:schemeClr val="dk1"/>
              </a:buClr>
              <a:buSzPct val="100000"/>
              <a:buFont typeface="Noto Sans Symbols"/>
              <a:buChar char="▪"/>
            </a:pPr>
            <a:r>
              <a:rPr lang="en-AU" sz="1200" dirty="0">
                <a:latin typeface="+mn-lt"/>
              </a:rPr>
              <a:t>Climate mitigation</a:t>
            </a:r>
            <a:endParaRPr lang="en-AU" sz="1200" dirty="0">
              <a:latin typeface="+mn-lt"/>
              <a:ea typeface="Arial"/>
              <a:cs typeface="Arial"/>
              <a:sym typeface="Arial"/>
            </a:endParaRPr>
          </a:p>
          <a:p>
            <a:pPr marL="247642" indent="-247642">
              <a:lnSpc>
                <a:spcPct val="90000"/>
              </a:lnSpc>
              <a:spcBef>
                <a:spcPts val="1083"/>
              </a:spcBef>
              <a:buClr>
                <a:schemeClr val="dk1"/>
              </a:buClr>
              <a:buSzPct val="100000"/>
              <a:buFont typeface="Noto Sans Symbols"/>
              <a:buChar char="▪"/>
            </a:pPr>
            <a:r>
              <a:rPr lang="en-AU" sz="1200" dirty="0">
                <a:latin typeface="+mn-lt"/>
              </a:rPr>
              <a:t>Biodiversity impacts</a:t>
            </a:r>
            <a:endParaRPr lang="en-AU" sz="1200" dirty="0">
              <a:latin typeface="+mn-lt"/>
              <a:ea typeface="Arial"/>
              <a:cs typeface="Arial"/>
              <a:sym typeface="Arial"/>
            </a:endParaRPr>
          </a:p>
          <a:p>
            <a:pPr marL="247642" indent="-247642">
              <a:lnSpc>
                <a:spcPct val="90000"/>
              </a:lnSpc>
              <a:spcBef>
                <a:spcPts val="1083"/>
              </a:spcBef>
              <a:buClr>
                <a:schemeClr val="dk1"/>
              </a:buClr>
              <a:buSzPct val="100000"/>
              <a:buFont typeface="Noto Sans Symbols"/>
              <a:buChar char="▪"/>
            </a:pPr>
            <a:r>
              <a:rPr lang="en-AU" sz="1200" dirty="0">
                <a:latin typeface="+mn-lt"/>
              </a:rPr>
              <a:t>Socio-economic impacts</a:t>
            </a:r>
          </a:p>
        </p:txBody>
      </p:sp>
      <p:sp>
        <p:nvSpPr>
          <p:cNvPr id="4" name="Slide Number Placeholder 3"/>
          <p:cNvSpPr>
            <a:spLocks noGrp="1"/>
          </p:cNvSpPr>
          <p:nvPr>
            <p:ph type="sldNum" sz="quarter" idx="10"/>
          </p:nvPr>
        </p:nvSpPr>
        <p:spPr/>
        <p:txBody>
          <a:bodyPr/>
          <a:lstStyle/>
          <a:p>
            <a:fld id="{B307E6DD-9BA3-4202-9345-EA1A09844C44}" type="slidenum">
              <a:rPr lang="en-AU" smtClean="0"/>
              <a:t>56</a:t>
            </a:fld>
            <a:endParaRPr lang="en-AU" dirty="0"/>
          </a:p>
        </p:txBody>
      </p:sp>
      <p:sp>
        <p:nvSpPr>
          <p:cNvPr id="5" name="Date Placeholder 4"/>
          <p:cNvSpPr>
            <a:spLocks noGrp="1"/>
          </p:cNvSpPr>
          <p:nvPr>
            <p:ph type="dt" idx="11"/>
          </p:nvPr>
        </p:nvSpPr>
        <p:spPr/>
        <p:txBody>
          <a:bodyPr/>
          <a:lstStyle/>
          <a:p>
            <a:fld id="{8A374319-D0E9-4CA1-ABEF-394205DD7329}"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30332900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At the scale of FLR project monitoring, monitoring captures results at different spatial and temporal scales along the results chain.  The fundamental types of FLR project monitoring include impact monitoring and process monitoring.  Impact monitoring tracks results at the level of Objectives, Outcomes and Outputs, whereas process monitoring mostly operates at the level of activities and to some extent at the level of Outputs.</a:t>
            </a:r>
          </a:p>
          <a:p>
            <a:r>
              <a:rPr lang="en-AU" sz="1200" dirty="0"/>
              <a:t>Impact monitoring tracks the </a:t>
            </a:r>
            <a:r>
              <a:rPr lang="en-AU" sz="1200" b="1" dirty="0"/>
              <a:t>Achievement of social, economic &amp; ecological goals &amp; objectives, including changes of biophysical conditions frequently based on surveys</a:t>
            </a:r>
          </a:p>
          <a:p>
            <a:r>
              <a:rPr lang="en-AU" sz="1200" b="1" dirty="0"/>
              <a:t>Process monitoring on the other hand keeps track of implementing on-going project activities e.g. of implementing annual work plan</a:t>
            </a:r>
          </a:p>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57</a:t>
            </a:fld>
            <a:endParaRPr lang="en-AU" dirty="0"/>
          </a:p>
        </p:txBody>
      </p:sp>
      <p:sp>
        <p:nvSpPr>
          <p:cNvPr id="5" name="Date Placeholder 4"/>
          <p:cNvSpPr>
            <a:spLocks noGrp="1"/>
          </p:cNvSpPr>
          <p:nvPr>
            <p:ph type="dt" idx="11"/>
          </p:nvPr>
        </p:nvSpPr>
        <p:spPr/>
        <p:txBody>
          <a:bodyPr/>
          <a:lstStyle/>
          <a:p>
            <a:fld id="{BFC2ECCF-8A0A-41B5-9200-6BAFADA1732E}"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29789335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AU" sz="1200" dirty="0">
                <a:solidFill>
                  <a:schemeClr val="tx1"/>
                </a:solidFill>
              </a:rPr>
              <a:t>Monitoring takes part throughout the FLR project cycle, lessons are continuously learned that lead to the setting of new objectives, the implementation of which once again is tracked and leads to new learning.</a:t>
            </a:r>
          </a:p>
          <a:p>
            <a:pPr marL="247642" indent="-247642">
              <a:lnSpc>
                <a:spcPct val="90000"/>
              </a:lnSpc>
              <a:buClr>
                <a:srgbClr val="2F5496"/>
              </a:buClr>
              <a:buSzPct val="100000"/>
              <a:buChar char="•"/>
            </a:pPr>
            <a:r>
              <a:rPr lang="en-AU" sz="1200" dirty="0">
                <a:solidFill>
                  <a:schemeClr val="tx1"/>
                </a:solidFill>
              </a:rPr>
              <a:t>Monitoring integral part of project implementation</a:t>
            </a:r>
          </a:p>
          <a:p>
            <a:pPr marL="247642" indent="-247642">
              <a:lnSpc>
                <a:spcPct val="90000"/>
              </a:lnSpc>
              <a:spcBef>
                <a:spcPts val="1083"/>
              </a:spcBef>
              <a:buClr>
                <a:srgbClr val="2F5496"/>
              </a:buClr>
              <a:buSzPct val="100000"/>
              <a:buChar char="•"/>
            </a:pPr>
            <a:r>
              <a:rPr lang="en-AU" sz="1200" dirty="0">
                <a:solidFill>
                  <a:schemeClr val="tx1"/>
                </a:solidFill>
              </a:rPr>
              <a:t>Takes place continuously throughout project management cycle</a:t>
            </a:r>
          </a:p>
          <a:p>
            <a:pPr marL="247642" indent="-247642">
              <a:lnSpc>
                <a:spcPct val="90000"/>
              </a:lnSpc>
              <a:spcBef>
                <a:spcPts val="1083"/>
              </a:spcBef>
              <a:buClr>
                <a:srgbClr val="2F5496"/>
              </a:buClr>
              <a:buSzPct val="100000"/>
              <a:buChar char="•"/>
            </a:pPr>
            <a:r>
              <a:rPr lang="en-AU" sz="1200" dirty="0">
                <a:solidFill>
                  <a:schemeClr val="tx1"/>
                </a:solidFill>
              </a:rPr>
              <a:t>Informs adaptive management</a:t>
            </a:r>
          </a:p>
        </p:txBody>
      </p:sp>
      <p:sp>
        <p:nvSpPr>
          <p:cNvPr id="4" name="Slide Number Placeholder 3"/>
          <p:cNvSpPr>
            <a:spLocks noGrp="1"/>
          </p:cNvSpPr>
          <p:nvPr>
            <p:ph type="sldNum" sz="quarter" idx="10"/>
          </p:nvPr>
        </p:nvSpPr>
        <p:spPr/>
        <p:txBody>
          <a:bodyPr/>
          <a:lstStyle/>
          <a:p>
            <a:fld id="{B307E6DD-9BA3-4202-9345-EA1A09844C44}" type="slidenum">
              <a:rPr lang="en-AU" smtClean="0"/>
              <a:t>58</a:t>
            </a:fld>
            <a:endParaRPr lang="en-AU" dirty="0"/>
          </a:p>
        </p:txBody>
      </p:sp>
      <p:sp>
        <p:nvSpPr>
          <p:cNvPr id="5" name="Date Placeholder 4"/>
          <p:cNvSpPr>
            <a:spLocks noGrp="1"/>
          </p:cNvSpPr>
          <p:nvPr>
            <p:ph type="dt" idx="11"/>
          </p:nvPr>
        </p:nvSpPr>
        <p:spPr/>
        <p:txBody>
          <a:bodyPr/>
          <a:lstStyle/>
          <a:p>
            <a:fld id="{4DB76FC4-07F9-4573-9DC6-3837998DE7A5}"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2783725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slide presents an example of FLR monitoring at various levels of the results hierarchy, consisting of goals, objectives and plans.  Goals describe the purpose of the FLR project that is not measurable and has a long time frame.  </a:t>
            </a:r>
          </a:p>
          <a:p>
            <a:r>
              <a:rPr lang="en-AU" dirty="0"/>
              <a:t>Discrepancy between 3000 ha of new forest established and the planting of 100 ha results from the fact that only one exemplary activity is listed.  The full FLR implementation plan will list several activities, which add up to the achievement of the objective</a:t>
            </a:r>
          </a:p>
        </p:txBody>
      </p:sp>
      <p:sp>
        <p:nvSpPr>
          <p:cNvPr id="4" name="Slide Number Placeholder 3"/>
          <p:cNvSpPr>
            <a:spLocks noGrp="1"/>
          </p:cNvSpPr>
          <p:nvPr>
            <p:ph type="sldNum" sz="quarter" idx="10"/>
          </p:nvPr>
        </p:nvSpPr>
        <p:spPr/>
        <p:txBody>
          <a:bodyPr/>
          <a:lstStyle/>
          <a:p>
            <a:fld id="{B307E6DD-9BA3-4202-9345-EA1A09844C44}" type="slidenum">
              <a:rPr lang="en-AU" smtClean="0"/>
              <a:t>59</a:t>
            </a:fld>
            <a:endParaRPr lang="en-AU" dirty="0"/>
          </a:p>
        </p:txBody>
      </p:sp>
      <p:sp>
        <p:nvSpPr>
          <p:cNvPr id="5" name="Date Placeholder 4"/>
          <p:cNvSpPr>
            <a:spLocks noGrp="1"/>
          </p:cNvSpPr>
          <p:nvPr>
            <p:ph type="dt" idx="11"/>
          </p:nvPr>
        </p:nvSpPr>
        <p:spPr/>
        <p:txBody>
          <a:bodyPr/>
          <a:lstStyle/>
          <a:p>
            <a:fld id="{2DC9FD1C-AC9B-428F-A398-18DAA01E53E8}"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3343982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conceptualized process of land use transition includes five stages.  It starts with the presettlement stage, where only natural ecosystems are present.  In this stage humans form part of the ecosystem or are not present.</a:t>
            </a:r>
          </a:p>
          <a:p>
            <a:r>
              <a:rPr lang="en-AU" dirty="0"/>
              <a:t>Next, the land transitions into the frontier stage as settlers arrive and start to clear land for agriculture.  The proportion of natural ecosystems rapidly declines across the landscape.</a:t>
            </a:r>
          </a:p>
          <a:p>
            <a:r>
              <a:rPr lang="en-AU" dirty="0"/>
              <a:t>The next stage is the subsistence stage, which is increasingly dominated by subsistence agriculture and small-scale farms.  In this stage the proportion of both natural ecosystems and frontier clearings decline.  At the same time urban areas appear as a new land use type, but they are restricted to land areas of negligible size.</a:t>
            </a:r>
          </a:p>
          <a:p>
            <a:r>
              <a:rPr lang="en-AU" dirty="0"/>
              <a:t>Next, the intensifying stage arrives in which subsistence agriculture gives way to intensive agriculture.  Frontier clearings and natural ecosystems decline simultaneously, while urban areas expand.  At the same time, a new land use priority of protected and recreational areas arises, primarily to cater to the needs of the increasing urban population.</a:t>
            </a:r>
          </a:p>
          <a:p>
            <a:r>
              <a:rPr lang="en-AU" dirty="0"/>
              <a:t>Finally, the intensive stage of land use transition arrives, which is dominated by intensive agriculture and in which urban areas and protected and recreational areas also take up substantial proportions of land.  The areas covered by natural ecosystems and frontier clearings is negligible.</a:t>
            </a:r>
            <a:br>
              <a:rPr lang="en-AU" dirty="0"/>
            </a:br>
            <a:br>
              <a:rPr lang="en-AU" dirty="0"/>
            </a:br>
            <a:r>
              <a:rPr lang="en-AU" dirty="0"/>
              <a:t>What drives land use transition?</a:t>
            </a:r>
            <a:br>
              <a:rPr lang="en-AU" dirty="0"/>
            </a:br>
            <a:r>
              <a:rPr lang="en-AU" dirty="0"/>
              <a:t>These include underlying causes, such as globalization, emerging social needs, population boom and the demographic pressure linked to it, land degradation, climate change and unfavourable government policies.</a:t>
            </a:r>
          </a:p>
          <a:p>
            <a:r>
              <a:rPr lang="en-AU" dirty="0"/>
              <a:t>These trends can be exacerbated by weakened land tenure, particularly of communally-held land, continued land degradation due to unsustainable land use, loss of cultural and traditional attachment to the land, growing social and economic inequalities, and the increased vulnerability of communities and ecosystems to climate change.</a:t>
            </a:r>
          </a:p>
        </p:txBody>
      </p:sp>
      <p:sp>
        <p:nvSpPr>
          <p:cNvPr id="4" name="Slide Number Placeholder 3"/>
          <p:cNvSpPr>
            <a:spLocks noGrp="1"/>
          </p:cNvSpPr>
          <p:nvPr>
            <p:ph type="sldNum" sz="quarter" idx="10"/>
          </p:nvPr>
        </p:nvSpPr>
        <p:spPr/>
        <p:txBody>
          <a:bodyPr/>
          <a:lstStyle/>
          <a:p>
            <a:fld id="{B307E6DD-9BA3-4202-9345-EA1A09844C44}" type="slidenum">
              <a:rPr lang="en-AU" smtClean="0"/>
              <a:t>6</a:t>
            </a:fld>
            <a:endParaRPr lang="en-AU" dirty="0"/>
          </a:p>
        </p:txBody>
      </p:sp>
      <p:sp>
        <p:nvSpPr>
          <p:cNvPr id="5" name="Date Placeholder 4"/>
          <p:cNvSpPr>
            <a:spLocks noGrp="1"/>
          </p:cNvSpPr>
          <p:nvPr>
            <p:ph type="dt" idx="11"/>
          </p:nvPr>
        </p:nvSpPr>
        <p:spPr/>
        <p:txBody>
          <a:bodyPr/>
          <a:lstStyle/>
          <a:p>
            <a:fld id="{1C182944-3730-412B-99A0-A03F4339530D}"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9005008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Clr>
                <a:srgbClr val="2F5496"/>
              </a:buClr>
              <a:buSzPts val="2800"/>
            </a:pPr>
            <a:r>
              <a:rPr lang="en-AU" sz="1200" dirty="0">
                <a:solidFill>
                  <a:schemeClr val="tx1"/>
                </a:solidFill>
              </a:rPr>
              <a:t>Strategic monitoring integral part of FLR: informs </a:t>
            </a:r>
            <a:r>
              <a:rPr lang="en-AU" sz="1200" u="sng" dirty="0">
                <a:solidFill>
                  <a:schemeClr val="tx1"/>
                </a:solidFill>
              </a:rPr>
              <a:t>adaptive management</a:t>
            </a:r>
            <a:endParaRPr lang="en-AU" sz="1200" dirty="0">
              <a:solidFill>
                <a:schemeClr val="tx1"/>
              </a:solidFill>
            </a:endParaRPr>
          </a:p>
          <a:p>
            <a:pPr marL="557195" indent="-557195">
              <a:lnSpc>
                <a:spcPct val="90000"/>
              </a:lnSpc>
              <a:spcBef>
                <a:spcPts val="1083"/>
              </a:spcBef>
              <a:buClrTx/>
              <a:buSzPct val="100000"/>
              <a:buFont typeface="Calibri"/>
              <a:buAutoNum type="arabicPeriod"/>
            </a:pPr>
            <a:r>
              <a:rPr lang="en-AU" sz="1200" dirty="0">
                <a:solidFill>
                  <a:schemeClr val="tx1"/>
                </a:solidFill>
              </a:rPr>
              <a:t>Agree on goods and services that forests should provide (impacts)</a:t>
            </a:r>
          </a:p>
          <a:p>
            <a:pPr marL="557195" indent="-557195">
              <a:lnSpc>
                <a:spcPct val="90000"/>
              </a:lnSpc>
              <a:spcBef>
                <a:spcPts val="1083"/>
              </a:spcBef>
              <a:buClrTx/>
              <a:buSzPct val="100000"/>
              <a:buFont typeface="Calibri"/>
              <a:buAutoNum type="arabicPeriod"/>
            </a:pPr>
            <a:r>
              <a:rPr lang="en-AU" sz="1200" dirty="0">
                <a:solidFill>
                  <a:schemeClr val="tx1"/>
                </a:solidFill>
              </a:rPr>
              <a:t>Identify what to monitor (develop </a:t>
            </a:r>
            <a:r>
              <a:rPr lang="en-AU" sz="1200" b="1" i="1" dirty="0">
                <a:solidFill>
                  <a:schemeClr val="tx1"/>
                </a:solidFill>
              </a:rPr>
              <a:t>criteria</a:t>
            </a:r>
            <a:r>
              <a:rPr lang="en-AU" sz="1200" dirty="0">
                <a:solidFill>
                  <a:schemeClr val="tx1"/>
                </a:solidFill>
              </a:rPr>
              <a:t> related to objectives)</a:t>
            </a:r>
          </a:p>
          <a:p>
            <a:pPr marL="557195" indent="-557195">
              <a:lnSpc>
                <a:spcPct val="90000"/>
              </a:lnSpc>
              <a:spcBef>
                <a:spcPts val="1083"/>
              </a:spcBef>
              <a:buClrTx/>
              <a:buSzPct val="100000"/>
              <a:buFont typeface="Calibri"/>
              <a:buAutoNum type="arabicPeriod"/>
            </a:pPr>
            <a:r>
              <a:rPr lang="en-AU" sz="1200" dirty="0">
                <a:solidFill>
                  <a:schemeClr val="tx1"/>
                </a:solidFill>
              </a:rPr>
              <a:t>Define indicators / metrics</a:t>
            </a:r>
          </a:p>
          <a:p>
            <a:pPr marL="557195" indent="-557195">
              <a:lnSpc>
                <a:spcPct val="90000"/>
              </a:lnSpc>
              <a:spcBef>
                <a:spcPts val="1083"/>
              </a:spcBef>
              <a:buClrTx/>
              <a:buSzPct val="100000"/>
              <a:buFont typeface="Calibri"/>
              <a:buAutoNum type="arabicPeriod"/>
            </a:pPr>
            <a:r>
              <a:rPr lang="en-AU" sz="1200" dirty="0">
                <a:solidFill>
                  <a:schemeClr val="tx1"/>
                </a:solidFill>
              </a:rPr>
              <a:t>Establish baseline &amp; define targets</a:t>
            </a:r>
          </a:p>
          <a:p>
            <a:pPr marL="557195" indent="-557195">
              <a:lnSpc>
                <a:spcPct val="90000"/>
              </a:lnSpc>
              <a:spcBef>
                <a:spcPts val="1083"/>
              </a:spcBef>
              <a:buClrTx/>
              <a:buSzPct val="100000"/>
              <a:buFont typeface="Calibri"/>
              <a:buAutoNum type="arabicPeriod"/>
            </a:pPr>
            <a:r>
              <a:rPr lang="en-AU" sz="1200" dirty="0">
                <a:solidFill>
                  <a:schemeClr val="tx1"/>
                </a:solidFill>
              </a:rPr>
              <a:t>Establish threshold points where further intervention is needed (e.g., seedling survival)</a:t>
            </a:r>
          </a:p>
          <a:p>
            <a:pPr marL="557195" indent="-557195">
              <a:lnSpc>
                <a:spcPct val="90000"/>
              </a:lnSpc>
              <a:spcBef>
                <a:spcPts val="1083"/>
              </a:spcBef>
              <a:buClrTx/>
              <a:buSzPct val="100000"/>
              <a:buFont typeface="Calibri"/>
              <a:buAutoNum type="arabicPeriod"/>
            </a:pPr>
            <a:r>
              <a:rPr lang="en-AU" sz="1200" dirty="0">
                <a:solidFill>
                  <a:schemeClr val="tx1"/>
                </a:solidFill>
              </a:rPr>
              <a:t>Develop a sampling design (measure </a:t>
            </a:r>
            <a:r>
              <a:rPr lang="en-AU" sz="1200" b="1" i="1" dirty="0">
                <a:solidFill>
                  <a:schemeClr val="tx1"/>
                </a:solidFill>
              </a:rPr>
              <a:t>indicators</a:t>
            </a:r>
            <a:r>
              <a:rPr lang="en-AU" sz="1200" dirty="0">
                <a:solidFill>
                  <a:schemeClr val="tx1"/>
                </a:solidFill>
              </a:rPr>
              <a:t> of the selected </a:t>
            </a:r>
            <a:r>
              <a:rPr lang="en-AU" sz="1200" b="1" i="1" dirty="0">
                <a:solidFill>
                  <a:schemeClr val="tx1"/>
                </a:solidFill>
              </a:rPr>
              <a:t>criteria</a:t>
            </a:r>
            <a:r>
              <a:rPr lang="en-AU" sz="1200" dirty="0">
                <a:solidFill>
                  <a:schemeClr val="tx1"/>
                </a:solidFill>
              </a:rPr>
              <a:t>)</a:t>
            </a:r>
          </a:p>
          <a:p>
            <a:pPr marL="557195" indent="-557195">
              <a:lnSpc>
                <a:spcPct val="90000"/>
              </a:lnSpc>
              <a:spcBef>
                <a:spcPts val="1083"/>
              </a:spcBef>
              <a:buClrTx/>
              <a:buSzPct val="100000"/>
              <a:buFont typeface="Calibri"/>
              <a:buAutoNum type="arabicPeriod"/>
            </a:pPr>
            <a:r>
              <a:rPr lang="en-AU" sz="1200" dirty="0">
                <a:solidFill>
                  <a:schemeClr val="tx1"/>
                </a:solidFill>
              </a:rPr>
              <a:t>Collect data and analyze</a:t>
            </a:r>
          </a:p>
          <a:p>
            <a:pPr marL="557195" indent="-557195">
              <a:lnSpc>
                <a:spcPct val="90000"/>
              </a:lnSpc>
              <a:spcBef>
                <a:spcPts val="1083"/>
              </a:spcBef>
              <a:buClrTx/>
              <a:buSzPct val="100000"/>
              <a:buFont typeface="Calibri"/>
              <a:buAutoNum type="arabicPeriod"/>
            </a:pPr>
            <a:r>
              <a:rPr lang="en-AU" sz="1200" dirty="0">
                <a:solidFill>
                  <a:schemeClr val="tx1"/>
                </a:solidFill>
              </a:rPr>
              <a:t>Evaluate results and communicate to stakeholders</a:t>
            </a:r>
          </a:p>
          <a:p>
            <a:pPr marL="557195" indent="-557195">
              <a:lnSpc>
                <a:spcPct val="90000"/>
              </a:lnSpc>
              <a:spcBef>
                <a:spcPts val="1083"/>
              </a:spcBef>
              <a:buClrTx/>
              <a:buSzPct val="100000"/>
              <a:buFont typeface="Calibri"/>
              <a:buAutoNum type="arabicPeriod"/>
            </a:pPr>
            <a:r>
              <a:rPr lang="en-AU" sz="1200" dirty="0">
                <a:solidFill>
                  <a:schemeClr val="tx1"/>
                </a:solidFill>
              </a:rPr>
              <a:t>Re-evaluate the process for guiding future efforts – adaptive management</a:t>
            </a:r>
          </a:p>
        </p:txBody>
      </p:sp>
      <p:sp>
        <p:nvSpPr>
          <p:cNvPr id="4" name="Slide Number Placeholder 3"/>
          <p:cNvSpPr>
            <a:spLocks noGrp="1"/>
          </p:cNvSpPr>
          <p:nvPr>
            <p:ph type="sldNum" sz="quarter" idx="10"/>
          </p:nvPr>
        </p:nvSpPr>
        <p:spPr/>
        <p:txBody>
          <a:bodyPr/>
          <a:lstStyle/>
          <a:p>
            <a:fld id="{B307E6DD-9BA3-4202-9345-EA1A09844C44}" type="slidenum">
              <a:rPr lang="en-AU" smtClean="0"/>
              <a:t>60</a:t>
            </a:fld>
            <a:endParaRPr lang="en-AU" dirty="0"/>
          </a:p>
        </p:txBody>
      </p:sp>
      <p:sp>
        <p:nvSpPr>
          <p:cNvPr id="5" name="Date Placeholder 4"/>
          <p:cNvSpPr>
            <a:spLocks noGrp="1"/>
          </p:cNvSpPr>
          <p:nvPr>
            <p:ph type="dt" idx="11"/>
          </p:nvPr>
        </p:nvSpPr>
        <p:spPr/>
        <p:txBody>
          <a:bodyPr/>
          <a:lstStyle/>
          <a:p>
            <a:fld id="{DE9F523D-59EF-4FC2-9C4D-516F2F525B73}"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2083962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AU" sz="1200" dirty="0">
                <a:solidFill>
                  <a:srgbClr val="660066"/>
                </a:solidFill>
              </a:rPr>
              <a:t>Monitoring needs to be objective and therefore requires a transparent metric.  Once clear objectives have been defined, the availability and usefulness of data needs to be considered.  Based on this, indicators need to be defined that fulfil so-called SMART criteria.</a:t>
            </a:r>
          </a:p>
          <a:p>
            <a:pPr marL="247642" indent="-276534">
              <a:lnSpc>
                <a:spcPct val="90000"/>
              </a:lnSpc>
              <a:buClr>
                <a:srgbClr val="660066"/>
              </a:buClr>
              <a:buSzPct val="100000"/>
              <a:buFont typeface="Noto Sans Symbols"/>
              <a:buChar char="▪"/>
            </a:pPr>
            <a:r>
              <a:rPr lang="en-AU" sz="1200" dirty="0">
                <a:solidFill>
                  <a:srgbClr val="660066"/>
                </a:solidFill>
              </a:rPr>
              <a:t>Goals &amp; objectives must be clear</a:t>
            </a:r>
            <a:endParaRPr lang="en-AU" sz="1200" dirty="0">
              <a:solidFill>
                <a:srgbClr val="2F5496"/>
              </a:solidFill>
            </a:endParaRPr>
          </a:p>
          <a:p>
            <a:pPr marL="247642" indent="-276534">
              <a:lnSpc>
                <a:spcPct val="90000"/>
              </a:lnSpc>
              <a:spcBef>
                <a:spcPts val="1083"/>
              </a:spcBef>
              <a:buClr>
                <a:srgbClr val="015588"/>
              </a:buClr>
              <a:buSzPct val="100000"/>
              <a:buFont typeface="Noto Sans Symbols"/>
              <a:buChar char="▪"/>
            </a:pPr>
            <a:r>
              <a:rPr lang="en-AU" sz="1200" dirty="0">
                <a:solidFill>
                  <a:srgbClr val="015588"/>
                </a:solidFill>
              </a:rPr>
              <a:t>Data availability, costs, human &amp; technological constraints must be assessed</a:t>
            </a:r>
            <a:endParaRPr lang="en-AU" sz="1200" dirty="0">
              <a:solidFill>
                <a:srgbClr val="2F5496"/>
              </a:solidFill>
            </a:endParaRPr>
          </a:p>
          <a:p>
            <a:pPr marL="247642" indent="-276534">
              <a:lnSpc>
                <a:spcPct val="90000"/>
              </a:lnSpc>
              <a:spcBef>
                <a:spcPts val="1083"/>
              </a:spcBef>
              <a:buClr>
                <a:srgbClr val="339966"/>
              </a:buClr>
              <a:buSzPct val="100000"/>
              <a:buFont typeface="Noto Sans Symbols"/>
              <a:buChar char="▪"/>
            </a:pPr>
            <a:r>
              <a:rPr lang="en-AU" sz="1200" dirty="0">
                <a:solidFill>
                  <a:srgbClr val="339966"/>
                </a:solidFill>
              </a:rPr>
              <a:t>Indicators to be defined – need to be “SMART”</a:t>
            </a:r>
          </a:p>
          <a:p>
            <a:pPr marL="247642">
              <a:lnSpc>
                <a:spcPct val="90000"/>
              </a:lnSpc>
              <a:spcBef>
                <a:spcPts val="1083"/>
              </a:spcBef>
            </a:pPr>
            <a:r>
              <a:rPr lang="en-AU" sz="1200" dirty="0">
                <a:solidFill>
                  <a:srgbClr val="339966"/>
                </a:solidFill>
              </a:rPr>
              <a:t>SMART stands for “specific”, “measurable”, “attainable”; “relevant”; and “timely”.</a:t>
            </a:r>
          </a:p>
        </p:txBody>
      </p:sp>
      <p:sp>
        <p:nvSpPr>
          <p:cNvPr id="4" name="Slide Number Placeholder 3"/>
          <p:cNvSpPr>
            <a:spLocks noGrp="1"/>
          </p:cNvSpPr>
          <p:nvPr>
            <p:ph type="sldNum" sz="quarter" idx="10"/>
          </p:nvPr>
        </p:nvSpPr>
        <p:spPr/>
        <p:txBody>
          <a:bodyPr/>
          <a:lstStyle/>
          <a:p>
            <a:fld id="{B307E6DD-9BA3-4202-9345-EA1A09844C44}" type="slidenum">
              <a:rPr lang="en-AU" smtClean="0"/>
              <a:t>61</a:t>
            </a:fld>
            <a:endParaRPr lang="en-AU" dirty="0"/>
          </a:p>
        </p:txBody>
      </p:sp>
      <p:sp>
        <p:nvSpPr>
          <p:cNvPr id="5" name="Date Placeholder 4"/>
          <p:cNvSpPr>
            <a:spLocks noGrp="1"/>
          </p:cNvSpPr>
          <p:nvPr>
            <p:ph type="dt" idx="11"/>
          </p:nvPr>
        </p:nvSpPr>
        <p:spPr/>
        <p:txBody>
          <a:bodyPr/>
          <a:lstStyle/>
          <a:p>
            <a:fld id="{44C5855E-F959-4E93-92CC-1E571E23C7F3}"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23945233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chemeClr val="tx1"/>
                </a:solidFill>
              </a:rPr>
              <a:t>Key FLR monitoring lessons include:</a:t>
            </a:r>
          </a:p>
          <a:p>
            <a:pPr marL="247642" indent="-247642">
              <a:lnSpc>
                <a:spcPct val="90000"/>
              </a:lnSpc>
              <a:buClr>
                <a:srgbClr val="2F5496"/>
              </a:buClr>
              <a:buSzPct val="100000"/>
              <a:buChar char="•"/>
            </a:pPr>
            <a:r>
              <a:rPr lang="en-AU" sz="1200" dirty="0">
                <a:solidFill>
                  <a:schemeClr val="tx1"/>
                </a:solidFill>
              </a:rPr>
              <a:t>Explicitly state the objectives of monitoring</a:t>
            </a:r>
          </a:p>
          <a:p>
            <a:pPr marL="247642" indent="-247642">
              <a:lnSpc>
                <a:spcPct val="90000"/>
              </a:lnSpc>
              <a:spcBef>
                <a:spcPts val="1083"/>
              </a:spcBef>
              <a:buClr>
                <a:srgbClr val="2F5496"/>
              </a:buClr>
              <a:buSzPct val="100000"/>
              <a:buChar char="•"/>
            </a:pPr>
            <a:r>
              <a:rPr lang="en-AU" sz="1200" dirty="0">
                <a:solidFill>
                  <a:schemeClr val="tx1"/>
                </a:solidFill>
              </a:rPr>
              <a:t>Engage stakeholders in design &amp; implementation of monitoring</a:t>
            </a:r>
          </a:p>
          <a:p>
            <a:pPr marL="247642" indent="-247642">
              <a:lnSpc>
                <a:spcPct val="90000"/>
              </a:lnSpc>
              <a:spcBef>
                <a:spcPts val="1083"/>
              </a:spcBef>
              <a:buClr>
                <a:srgbClr val="2F5496"/>
              </a:buClr>
              <a:buSzPct val="100000"/>
              <a:buChar char="•"/>
            </a:pPr>
            <a:r>
              <a:rPr lang="en-AU" sz="1200" dirty="0">
                <a:solidFill>
                  <a:schemeClr val="tx1"/>
                </a:solidFill>
              </a:rPr>
              <a:t>Provide adequate funding</a:t>
            </a:r>
          </a:p>
          <a:p>
            <a:pPr marL="247642" indent="-247642">
              <a:lnSpc>
                <a:spcPct val="90000"/>
              </a:lnSpc>
              <a:spcBef>
                <a:spcPts val="1083"/>
              </a:spcBef>
              <a:buClr>
                <a:srgbClr val="2F5496"/>
              </a:buClr>
              <a:buSzPct val="100000"/>
              <a:buChar char="•"/>
            </a:pPr>
            <a:r>
              <a:rPr lang="en-AU" sz="1200" dirty="0">
                <a:solidFill>
                  <a:schemeClr val="tx1"/>
                </a:solidFill>
              </a:rPr>
              <a:t>Collect only as much data as needed and will be used for analysis</a:t>
            </a:r>
          </a:p>
          <a:p>
            <a:pPr marL="247642" indent="-247642">
              <a:lnSpc>
                <a:spcPct val="90000"/>
              </a:lnSpc>
              <a:spcBef>
                <a:spcPts val="1083"/>
              </a:spcBef>
              <a:buClr>
                <a:srgbClr val="2F5496"/>
              </a:buClr>
              <a:buSzPct val="100000"/>
              <a:buChar char="•"/>
            </a:pPr>
            <a:r>
              <a:rPr lang="en-AU" sz="1200" dirty="0">
                <a:solidFill>
                  <a:schemeClr val="tx1"/>
                </a:solidFill>
              </a:rPr>
              <a:t>Use results to influence management decisions (i.e., adaptive management framework)</a:t>
            </a:r>
          </a:p>
          <a:p>
            <a:pPr marL="247642" indent="-247642">
              <a:lnSpc>
                <a:spcPct val="90000"/>
              </a:lnSpc>
              <a:spcBef>
                <a:spcPts val="1083"/>
              </a:spcBef>
              <a:buClr>
                <a:srgbClr val="2F5496"/>
              </a:buClr>
              <a:buSzPct val="100000"/>
              <a:buChar char="•"/>
            </a:pPr>
            <a:r>
              <a:rPr lang="en-AU" sz="1200" dirty="0">
                <a:solidFill>
                  <a:schemeClr val="tx1"/>
                </a:solidFill>
              </a:rPr>
              <a:t>Don’t get confused with the many proposed frameworks out there – learn from them and devise the best for your situation!</a:t>
            </a:r>
          </a:p>
        </p:txBody>
      </p:sp>
      <p:sp>
        <p:nvSpPr>
          <p:cNvPr id="4" name="Slide Number Placeholder 3"/>
          <p:cNvSpPr>
            <a:spLocks noGrp="1"/>
          </p:cNvSpPr>
          <p:nvPr>
            <p:ph type="sldNum" sz="quarter" idx="10"/>
          </p:nvPr>
        </p:nvSpPr>
        <p:spPr/>
        <p:txBody>
          <a:bodyPr/>
          <a:lstStyle/>
          <a:p>
            <a:fld id="{B307E6DD-9BA3-4202-9345-EA1A09844C44}" type="slidenum">
              <a:rPr lang="en-AU" smtClean="0"/>
              <a:t>62</a:t>
            </a:fld>
            <a:endParaRPr lang="en-AU" dirty="0"/>
          </a:p>
        </p:txBody>
      </p:sp>
      <p:sp>
        <p:nvSpPr>
          <p:cNvPr id="5" name="Date Placeholder 4"/>
          <p:cNvSpPr>
            <a:spLocks noGrp="1"/>
          </p:cNvSpPr>
          <p:nvPr>
            <p:ph type="dt" idx="11"/>
          </p:nvPr>
        </p:nvSpPr>
        <p:spPr/>
        <p:txBody>
          <a:bodyPr/>
          <a:lstStyle/>
          <a:p>
            <a:fld id="{544F5092-204A-4D09-8DBA-C9169B0E11AF}"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20737486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63</a:t>
            </a:fld>
            <a:endParaRPr lang="en-AU" dirty="0"/>
          </a:p>
        </p:txBody>
      </p:sp>
      <p:sp>
        <p:nvSpPr>
          <p:cNvPr id="5" name="Date Placeholder 4"/>
          <p:cNvSpPr>
            <a:spLocks noGrp="1"/>
          </p:cNvSpPr>
          <p:nvPr>
            <p:ph type="dt" idx="11"/>
          </p:nvPr>
        </p:nvSpPr>
        <p:spPr/>
        <p:txBody>
          <a:bodyPr/>
          <a:lstStyle/>
          <a:p>
            <a:fld id="{512F2BCD-AD70-4BF1-94B2-A1E3AF72214C}"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4443070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64</a:t>
            </a:fld>
            <a:endParaRPr lang="en-AU" dirty="0"/>
          </a:p>
        </p:txBody>
      </p:sp>
      <p:sp>
        <p:nvSpPr>
          <p:cNvPr id="5" name="Date Placeholder 4"/>
          <p:cNvSpPr>
            <a:spLocks noGrp="1"/>
          </p:cNvSpPr>
          <p:nvPr>
            <p:ph type="dt" idx="11"/>
          </p:nvPr>
        </p:nvSpPr>
        <p:spPr/>
        <p:txBody>
          <a:bodyPr/>
          <a:lstStyle/>
          <a:p>
            <a:fld id="{D3B95A80-C948-4E02-97F5-179C0FA941D1}"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6040075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65</a:t>
            </a:fld>
            <a:endParaRPr lang="en-AU" dirty="0"/>
          </a:p>
        </p:txBody>
      </p:sp>
      <p:sp>
        <p:nvSpPr>
          <p:cNvPr id="5" name="Date Placeholder 4"/>
          <p:cNvSpPr>
            <a:spLocks noGrp="1"/>
          </p:cNvSpPr>
          <p:nvPr>
            <p:ph type="dt" idx="11"/>
          </p:nvPr>
        </p:nvSpPr>
        <p:spPr/>
        <p:txBody>
          <a:bodyPr/>
          <a:lstStyle/>
          <a:p>
            <a:fld id="{7F680C12-4AA2-4068-9686-C818720C3086}"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25509015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66</a:t>
            </a:fld>
            <a:endParaRPr lang="en-AU" dirty="0"/>
          </a:p>
        </p:txBody>
      </p:sp>
      <p:sp>
        <p:nvSpPr>
          <p:cNvPr id="5" name="Date Placeholder 4"/>
          <p:cNvSpPr>
            <a:spLocks noGrp="1"/>
          </p:cNvSpPr>
          <p:nvPr>
            <p:ph type="dt" idx="11"/>
          </p:nvPr>
        </p:nvSpPr>
        <p:spPr/>
        <p:txBody>
          <a:bodyPr/>
          <a:lstStyle/>
          <a:p>
            <a:fld id="{63CC44A0-2B1B-4B24-B2D6-BCF07F73B3E7}"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332285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landscape analysis is a very useful tool to describe the driving forces, the current situation and the projected development under a common framework.</a:t>
            </a:r>
          </a:p>
          <a:p>
            <a:r>
              <a:rPr lang="en-AU" dirty="0"/>
              <a:t>First, driving forces for changes across the landscape need to be described.  These may include changes in demographic conditions, including the availability of labour, as well as historic land use trends.  At the same time, economic factors, including the main livelihood strategies pursued by the local population are important drivers.  Changes in social conditions, lifestyles, educational aspirations, family sizes should not be underestimated either.</a:t>
            </a:r>
          </a:p>
          <a:p>
            <a:r>
              <a:rPr lang="en-AU" dirty="0"/>
              <a:t>Next, the landscape analysis needs to describe the current situation.  This is best done in terms of characterizing the landscape’s biodiversity, land parameters, including productivity and erodibility, as well as the current land cover and land use types.  It is important to highlight all issues associated with certain land use types.</a:t>
            </a:r>
          </a:p>
          <a:p>
            <a:r>
              <a:rPr lang="en-AU" dirty="0"/>
              <a:t>Finally, based on the driving forces and the current situation description, the landscape analysis arrives at the projected situation, which is described through the land use trajectory.  This is a prediction according to best knowledge on what the landscape will look like in 10 years IN CASE NO FURTHER activities (no FLR interventions) are implemented.</a:t>
            </a:r>
          </a:p>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7</a:t>
            </a:fld>
            <a:endParaRPr lang="en-AU" dirty="0"/>
          </a:p>
        </p:txBody>
      </p:sp>
      <p:sp>
        <p:nvSpPr>
          <p:cNvPr id="5" name="Date Placeholder 4"/>
          <p:cNvSpPr>
            <a:spLocks noGrp="1"/>
          </p:cNvSpPr>
          <p:nvPr>
            <p:ph type="dt" idx="11"/>
          </p:nvPr>
        </p:nvSpPr>
        <p:spPr/>
        <p:txBody>
          <a:bodyPr/>
          <a:lstStyle/>
          <a:p>
            <a:fld id="{DC2EA8BF-1E0C-43A9-B22B-863961D4851E}"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735758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Assessing the drivers of degradation can also help to identify response options.  The pressure-state-response conceptual framework can be a useful tool for this.</a:t>
            </a:r>
          </a:p>
          <a:p>
            <a:r>
              <a:rPr lang="en-AU" dirty="0"/>
              <a:t>The pressure describes the driving forces as in case of the landscape analysis.  In the presented situation this may include demographic, social, economic and climatic changes.</a:t>
            </a:r>
          </a:p>
          <a:p>
            <a:r>
              <a:rPr lang="en-AU"/>
              <a:t>Next</a:t>
            </a:r>
            <a:r>
              <a:rPr lang="en-AU" dirty="0"/>
              <a:t>, the state describes the present situation.</a:t>
            </a:r>
          </a:p>
          <a:p>
            <a:r>
              <a:rPr lang="en-AU"/>
              <a:t>Finally</a:t>
            </a:r>
            <a:r>
              <a:rPr lang="en-AU" dirty="0"/>
              <a:t>, the response describes the FLR actions necessary to address the pressures in the context of the given situation.</a:t>
            </a:r>
          </a:p>
        </p:txBody>
      </p:sp>
      <p:sp>
        <p:nvSpPr>
          <p:cNvPr id="4" name="Slide Number Placeholder 3"/>
          <p:cNvSpPr>
            <a:spLocks noGrp="1"/>
          </p:cNvSpPr>
          <p:nvPr>
            <p:ph type="sldNum" sz="quarter" idx="10"/>
          </p:nvPr>
        </p:nvSpPr>
        <p:spPr/>
        <p:txBody>
          <a:bodyPr/>
          <a:lstStyle/>
          <a:p>
            <a:fld id="{B307E6DD-9BA3-4202-9345-EA1A09844C44}" type="slidenum">
              <a:rPr lang="en-AU" smtClean="0"/>
              <a:t>8</a:t>
            </a:fld>
            <a:endParaRPr lang="en-AU" dirty="0"/>
          </a:p>
        </p:txBody>
      </p:sp>
      <p:sp>
        <p:nvSpPr>
          <p:cNvPr id="5" name="Date Placeholder 4"/>
          <p:cNvSpPr>
            <a:spLocks noGrp="1"/>
          </p:cNvSpPr>
          <p:nvPr>
            <p:ph type="dt" idx="11"/>
          </p:nvPr>
        </p:nvSpPr>
        <p:spPr/>
        <p:txBody>
          <a:bodyPr/>
          <a:lstStyle/>
          <a:p>
            <a:fld id="{65CB8D19-1F02-4941-B096-067EF6EAC11C}"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76185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307E6DD-9BA3-4202-9345-EA1A09844C44}" type="slidenum">
              <a:rPr lang="en-AU" smtClean="0"/>
              <a:t>9</a:t>
            </a:fld>
            <a:endParaRPr lang="en-AU" dirty="0"/>
          </a:p>
        </p:txBody>
      </p:sp>
      <p:sp>
        <p:nvSpPr>
          <p:cNvPr id="5" name="Date Placeholder 4"/>
          <p:cNvSpPr>
            <a:spLocks noGrp="1"/>
          </p:cNvSpPr>
          <p:nvPr>
            <p:ph type="dt" idx="11"/>
          </p:nvPr>
        </p:nvSpPr>
        <p:spPr/>
        <p:txBody>
          <a:bodyPr/>
          <a:lstStyle/>
          <a:p>
            <a:fld id="{758358BA-DC23-44B6-88EA-7296F670D3B3}" type="datetime1">
              <a:rPr lang="en-AU" smtClean="0"/>
              <a:t>12/12/2024</a:t>
            </a:fld>
            <a:endParaRPr lang="en-AU" dirty="0"/>
          </a:p>
        </p:txBody>
      </p:sp>
      <p:sp>
        <p:nvSpPr>
          <p:cNvPr id="8" name="Header Placeholder 7"/>
          <p:cNvSpPr>
            <a:spLocks noGrp="1"/>
          </p:cNvSpPr>
          <p:nvPr>
            <p:ph type="hdr" sz="quarter" idx="13"/>
          </p:nvPr>
        </p:nvSpPr>
        <p:spPr/>
        <p:txBody>
          <a:bodyPr/>
          <a:lstStyle/>
          <a:p>
            <a:r>
              <a:rPr lang="en-AU" dirty="0"/>
              <a:t>Module 2 – Handout with Notes</a:t>
            </a:r>
          </a:p>
        </p:txBody>
      </p:sp>
      <p:sp>
        <p:nvSpPr>
          <p:cNvPr id="9" name="Footer Placeholder 8"/>
          <p:cNvSpPr>
            <a:spLocks noGrp="1"/>
          </p:cNvSpPr>
          <p:nvPr>
            <p:ph type="ftr" sz="quarter" idx="14"/>
          </p:nvPr>
        </p:nvSpPr>
        <p:spPr/>
        <p:txBody>
          <a:bodyPr/>
          <a:lstStyle/>
          <a:p>
            <a:r>
              <a:rPr lang="en-AU" dirty="0">
                <a:cs typeface="Calibri" panose="020F0502020204030204" pitchFamily="34" charset="0"/>
              </a:rPr>
              <a:t>Forest Landscape Restoration (FLR) Project Design and Implementation.</a:t>
            </a:r>
          </a:p>
        </p:txBody>
      </p:sp>
    </p:spTree>
    <p:extLst>
      <p:ext uri="{BB962C8B-B14F-4D97-AF65-F5344CB8AC3E}">
        <p14:creationId xmlns:p14="http://schemas.microsoft.com/office/powerpoint/2010/main" val="129238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6700" y="779463"/>
            <a:ext cx="9144000" cy="2387600"/>
          </a:xfrm>
        </p:spPr>
        <p:txBody>
          <a:bodyPr anchor="b"/>
          <a:lstStyle>
            <a:lvl1pPr algn="l">
              <a:defRPr sz="4400"/>
            </a:lvl1pPr>
          </a:lstStyle>
          <a:p>
            <a:r>
              <a:rPr lang="en-US" dirty="0"/>
              <a:t>Click to edit Master title style</a:t>
            </a:r>
            <a:endParaRPr lang="en-AU" dirty="0"/>
          </a:p>
        </p:txBody>
      </p:sp>
      <p:sp>
        <p:nvSpPr>
          <p:cNvPr id="3" name="Subtitle 2"/>
          <p:cNvSpPr>
            <a:spLocks noGrp="1"/>
          </p:cNvSpPr>
          <p:nvPr>
            <p:ph type="subTitle" idx="1"/>
          </p:nvPr>
        </p:nvSpPr>
        <p:spPr>
          <a:xfrm>
            <a:off x="1536700" y="3259138"/>
            <a:ext cx="9144000" cy="1655762"/>
          </a:xfrm>
        </p:spPr>
        <p:txBody>
          <a:bodyPr/>
          <a:lstStyle>
            <a:lvl1pPr marL="0" indent="0" algn="l">
              <a:buNone/>
              <a:defRPr sz="3600">
                <a:solidFill>
                  <a:schemeClr val="accent5">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4" name="Slide Number Placeholder 3"/>
          <p:cNvSpPr>
            <a:spLocks noGrp="1"/>
          </p:cNvSpPr>
          <p:nvPr>
            <p:ph type="sldNum" sz="quarter" idx="4"/>
          </p:nvPr>
        </p:nvSpPr>
        <p:spPr>
          <a:xfrm>
            <a:off x="10725150" y="6356350"/>
            <a:ext cx="1257300" cy="365125"/>
          </a:xfrm>
          <a:prstGeom prst="rect">
            <a:avLst/>
          </a:prstGeom>
        </p:spPr>
        <p:txBody>
          <a:bodyPr vert="horz" lIns="91440" tIns="45720" rIns="91440" bIns="45720" rtlCol="0" anchor="ctr"/>
          <a:lstStyle>
            <a:lvl1pPr algn="r">
              <a:defRPr sz="1800">
                <a:solidFill>
                  <a:schemeClr val="bg1"/>
                </a:solidFill>
              </a:defRPr>
            </a:lvl1pPr>
          </a:lstStyle>
          <a:p>
            <a:fld id="{95741571-E85D-4266-ADAB-4C9BA1847898}" type="slidenum">
              <a:rPr lang="en-AU" smtClean="0"/>
              <a:pPr/>
              <a:t>‹Nr.›</a:t>
            </a:fld>
            <a:r>
              <a:rPr lang="en-AU" dirty="0"/>
              <a:t> of 66</a:t>
            </a:r>
          </a:p>
        </p:txBody>
      </p:sp>
    </p:spTree>
    <p:extLst>
      <p:ext uri="{BB962C8B-B14F-4D97-AF65-F5344CB8AC3E}">
        <p14:creationId xmlns:p14="http://schemas.microsoft.com/office/powerpoint/2010/main" val="354118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accent5">
                    <a:lumMod val="75000"/>
                  </a:schemeClr>
                </a:solidFill>
              </a:defRPr>
            </a:lvl1pPr>
            <a:lvl2pPr>
              <a:defRPr>
                <a:solidFill>
                  <a:schemeClr val="accent5">
                    <a:lumMod val="50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vl6pPr>
              <a:defRPr>
                <a:solidFill>
                  <a:schemeClr val="accent5">
                    <a:lumMod val="75000"/>
                  </a:schemeClr>
                </a:solidFill>
              </a:defRPr>
            </a:lvl6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en-AU" dirty="0"/>
          </a:p>
        </p:txBody>
      </p:sp>
      <p:sp>
        <p:nvSpPr>
          <p:cNvPr id="5" name="Footer Placeholder 4"/>
          <p:cNvSpPr>
            <a:spLocks noGrp="1"/>
          </p:cNvSpPr>
          <p:nvPr>
            <p:ph type="ftr" sz="quarter" idx="11"/>
          </p:nvPr>
        </p:nvSpPr>
        <p:spPr>
          <a:xfrm>
            <a:off x="422001" y="6357288"/>
            <a:ext cx="7315200" cy="365125"/>
          </a:xfrm>
        </p:spPr>
        <p:txBody>
          <a:bodyPr/>
          <a:lstStyle>
            <a:lvl1pPr>
              <a:defRPr>
                <a:solidFill>
                  <a:schemeClr val="accent5">
                    <a:lumMod val="75000"/>
                  </a:schemeClr>
                </a:solidFill>
              </a:defRPr>
            </a:lvl1p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8" name="Title 17"/>
          <p:cNvSpPr>
            <a:spLocks noGrp="1"/>
          </p:cNvSpPr>
          <p:nvPr>
            <p:ph type="title"/>
          </p:nvPr>
        </p:nvSpPr>
        <p:spPr>
          <a:xfrm>
            <a:off x="422001" y="0"/>
            <a:ext cx="4241439" cy="1325563"/>
          </a:xfrm>
        </p:spPr>
        <p:txBody>
          <a:bodyPr/>
          <a:lstStyle>
            <a:lvl1pPr>
              <a:defRPr baseline="0">
                <a:solidFill>
                  <a:schemeClr val="bg1"/>
                </a:solidFill>
                <a:latin typeface="+mj-lt"/>
              </a:defRPr>
            </a:lvl1pPr>
          </a:lstStyle>
          <a:p>
            <a:endParaRPr lang="en-AU" dirty="0"/>
          </a:p>
        </p:txBody>
      </p:sp>
      <p:sp>
        <p:nvSpPr>
          <p:cNvPr id="7" name="Slide Number Placeholder 3"/>
          <p:cNvSpPr>
            <a:spLocks noGrp="1"/>
          </p:cNvSpPr>
          <p:nvPr>
            <p:ph type="sldNum" sz="quarter" idx="4"/>
          </p:nvPr>
        </p:nvSpPr>
        <p:spPr>
          <a:xfrm>
            <a:off x="10725150" y="6356350"/>
            <a:ext cx="1257300" cy="365125"/>
          </a:xfrm>
          <a:prstGeom prst="rect">
            <a:avLst/>
          </a:prstGeom>
        </p:spPr>
        <p:txBody>
          <a:bodyPr vert="horz" lIns="91440" tIns="45720" rIns="91440" bIns="45720" rtlCol="0" anchor="ctr"/>
          <a:lstStyle>
            <a:lvl1pPr algn="r">
              <a:defRPr sz="1800">
                <a:solidFill>
                  <a:schemeClr val="bg1"/>
                </a:solidFill>
              </a:defRPr>
            </a:lvl1pPr>
          </a:lstStyle>
          <a:p>
            <a:fld id="{95741571-E85D-4266-ADAB-4C9BA1847898}" type="slidenum">
              <a:rPr lang="en-AU" smtClean="0"/>
              <a:pPr/>
              <a:t>‹Nr.›</a:t>
            </a:fld>
            <a:r>
              <a:rPr lang="en-AU" dirty="0"/>
              <a:t> of 66</a:t>
            </a:r>
          </a:p>
        </p:txBody>
      </p:sp>
    </p:spTree>
    <p:extLst>
      <p:ext uri="{BB962C8B-B14F-4D97-AF65-F5344CB8AC3E}">
        <p14:creationId xmlns:p14="http://schemas.microsoft.com/office/powerpoint/2010/main" val="14709880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4"/>
          <p:cNvSpPr>
            <a:spLocks noGrp="1"/>
          </p:cNvSpPr>
          <p:nvPr>
            <p:ph type="ftr" sz="quarter" idx="11"/>
          </p:nvPr>
        </p:nvSpPr>
        <p:spPr>
          <a:xfrm>
            <a:off x="422001" y="6357288"/>
            <a:ext cx="7315200" cy="365125"/>
          </a:xfrm>
        </p:spPr>
        <p:txBody>
          <a:bodyPr/>
          <a:lstStyle>
            <a:lvl1pPr>
              <a:defRPr>
                <a:solidFill>
                  <a:schemeClr val="accent5">
                    <a:lumMod val="75000"/>
                  </a:schemeClr>
                </a:solidFill>
              </a:defRPr>
            </a:lvl1p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1" name="Title 17"/>
          <p:cNvSpPr>
            <a:spLocks noGrp="1"/>
          </p:cNvSpPr>
          <p:nvPr>
            <p:ph type="title"/>
          </p:nvPr>
        </p:nvSpPr>
        <p:spPr>
          <a:xfrm>
            <a:off x="422001" y="0"/>
            <a:ext cx="4241439" cy="1325563"/>
          </a:xfrm>
        </p:spPr>
        <p:txBody>
          <a:bodyPr/>
          <a:lstStyle>
            <a:lvl1pPr>
              <a:defRPr baseline="0">
                <a:solidFill>
                  <a:schemeClr val="bg1"/>
                </a:solidFill>
                <a:latin typeface="+mj-lt"/>
              </a:defRPr>
            </a:lvl1pPr>
          </a:lstStyle>
          <a:p>
            <a:endParaRPr lang="en-AU" dirty="0"/>
          </a:p>
        </p:txBody>
      </p:sp>
      <p:sp>
        <p:nvSpPr>
          <p:cNvPr id="6" name="Slide Number Placeholder 3"/>
          <p:cNvSpPr>
            <a:spLocks noGrp="1"/>
          </p:cNvSpPr>
          <p:nvPr>
            <p:ph type="sldNum" sz="quarter" idx="4"/>
          </p:nvPr>
        </p:nvSpPr>
        <p:spPr>
          <a:xfrm>
            <a:off x="10725150" y="6356350"/>
            <a:ext cx="1257300" cy="365125"/>
          </a:xfrm>
          <a:prstGeom prst="rect">
            <a:avLst/>
          </a:prstGeom>
        </p:spPr>
        <p:txBody>
          <a:bodyPr vert="horz" lIns="91440" tIns="45720" rIns="91440" bIns="45720" rtlCol="0" anchor="ctr"/>
          <a:lstStyle>
            <a:lvl1pPr algn="r">
              <a:defRPr sz="1800">
                <a:solidFill>
                  <a:schemeClr val="bg1"/>
                </a:solidFill>
              </a:defRPr>
            </a:lvl1pPr>
          </a:lstStyle>
          <a:p>
            <a:fld id="{95741571-E85D-4266-ADAB-4C9BA1847898}" type="slidenum">
              <a:rPr lang="en-AU" smtClean="0"/>
              <a:pPr/>
              <a:t>‹Nr.›</a:t>
            </a:fld>
            <a:r>
              <a:rPr lang="en-AU" dirty="0"/>
              <a:t> of 66</a:t>
            </a:r>
          </a:p>
        </p:txBody>
      </p:sp>
    </p:spTree>
    <p:extLst>
      <p:ext uri="{BB962C8B-B14F-4D97-AF65-F5344CB8AC3E}">
        <p14:creationId xmlns:p14="http://schemas.microsoft.com/office/powerpoint/2010/main" val="123637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10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24" name="Google Shape;24;p107"/>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AU" dirty="0"/>
              <a:t> Forest Landscape Restoration (FLR) Project Design and Implementation. </a:t>
            </a:r>
            <a:endParaRPr dirty="0"/>
          </a:p>
        </p:txBody>
      </p:sp>
      <p:sp>
        <p:nvSpPr>
          <p:cNvPr id="5" name="Slide Number Placeholder 3"/>
          <p:cNvSpPr>
            <a:spLocks noGrp="1"/>
          </p:cNvSpPr>
          <p:nvPr>
            <p:ph type="sldNum" sz="quarter" idx="4"/>
          </p:nvPr>
        </p:nvSpPr>
        <p:spPr>
          <a:xfrm>
            <a:off x="10725150" y="6356350"/>
            <a:ext cx="1257300" cy="365125"/>
          </a:xfrm>
          <a:prstGeom prst="rect">
            <a:avLst/>
          </a:prstGeom>
        </p:spPr>
        <p:txBody>
          <a:bodyPr vert="horz" lIns="91440" tIns="45720" rIns="91440" bIns="45720" rtlCol="0" anchor="ctr"/>
          <a:lstStyle>
            <a:lvl1pPr algn="r">
              <a:defRPr sz="1800">
                <a:solidFill>
                  <a:schemeClr val="bg1"/>
                </a:solidFill>
              </a:defRPr>
            </a:lvl1pPr>
          </a:lstStyle>
          <a:p>
            <a:fld id="{95741571-E85D-4266-ADAB-4C9BA1847898}" type="slidenum">
              <a:rPr lang="en-AU" smtClean="0"/>
              <a:pPr/>
              <a:t>‹Nr.›</a:t>
            </a:fld>
            <a:r>
              <a:rPr lang="en-AU" dirty="0"/>
              <a:t> of 66</a:t>
            </a:r>
          </a:p>
        </p:txBody>
      </p:sp>
    </p:spTree>
    <p:extLst>
      <p:ext uri="{BB962C8B-B14F-4D97-AF65-F5344CB8AC3E}">
        <p14:creationId xmlns:p14="http://schemas.microsoft.com/office/powerpoint/2010/main" val="198442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10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F549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0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34" name="Google Shape;34;p109"/>
          <p:cNvSpPr txBox="1">
            <a:spLocks noGrp="1"/>
          </p:cNvSpPr>
          <p:nvPr>
            <p:ph type="ftr" idx="11"/>
          </p:nvPr>
        </p:nvSpPr>
        <p:spPr>
          <a:xfrm>
            <a:off x="838200" y="6356350"/>
            <a:ext cx="73152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AU" dirty="0"/>
              <a:t> Forest Landscape Restoration (FLR) Project Design and Implementation. </a:t>
            </a:r>
            <a:endParaRPr dirty="0"/>
          </a:p>
        </p:txBody>
      </p:sp>
      <p:sp>
        <p:nvSpPr>
          <p:cNvPr id="35" name="Google Shape;35;p10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‹Nr.›</a:t>
            </a:fld>
            <a:endParaRPr dirty="0"/>
          </a:p>
        </p:txBody>
      </p:sp>
      <p:sp>
        <p:nvSpPr>
          <p:cNvPr id="6" name="Slide Number Placeholder 3"/>
          <p:cNvSpPr txBox="1">
            <a:spLocks/>
          </p:cNvSpPr>
          <p:nvPr userDrawn="1"/>
        </p:nvSpPr>
        <p:spPr>
          <a:xfrm>
            <a:off x="10725150" y="6356350"/>
            <a:ext cx="1257300"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741571-E85D-4266-ADAB-4C9BA1847898}" type="slidenum">
              <a:rPr lang="en-AU" smtClean="0"/>
              <a:pPr/>
              <a:t>‹Nr.›</a:t>
            </a:fld>
            <a:r>
              <a:rPr lang="en-AU" dirty="0"/>
              <a:t> of 66</a:t>
            </a:r>
          </a:p>
        </p:txBody>
      </p:sp>
    </p:spTree>
    <p:extLst>
      <p:ext uri="{BB962C8B-B14F-4D97-AF65-F5344CB8AC3E}">
        <p14:creationId xmlns:p14="http://schemas.microsoft.com/office/powerpoint/2010/main" val="1020638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200">
                <a:solidFill>
                  <a:schemeClr val="accent5">
                    <a:lumMod val="75000"/>
                  </a:schemeClr>
                </a:solidFill>
              </a:defRPr>
            </a:lvl1pPr>
          </a:lstStyle>
          <a:p>
            <a:r>
              <a:rPr lang="en-AU" dirty="0"/>
              <a:t> Forest Landscape Restoration (FLR) Project Design and Implementation. </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9" name="Freeform 8">
            <a:extLst>
              <a:ext uri="{FF2B5EF4-FFF2-40B4-BE49-F238E27FC236}">
                <a16:creationId xmlns:a16="http://schemas.microsoft.com/office/drawing/2014/main" id="{A8731F16-A890-A54F-954D-715AEA2D7EAF}"/>
              </a:ext>
            </a:extLst>
          </p:cNvPr>
          <p:cNvSpPr/>
          <p:nvPr userDrawn="1"/>
        </p:nvSpPr>
        <p:spPr>
          <a:xfrm>
            <a:off x="-4414" y="-3513"/>
            <a:ext cx="4082268" cy="1659585"/>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 name="connsiteX0" fmla="*/ 4947 w 7924800"/>
              <a:gd name="connsiteY0" fmla="*/ 131529 h 2285999"/>
              <a:gd name="connsiteX1" fmla="*/ 7924800 w 7924800"/>
              <a:gd name="connsiteY1" fmla="*/ -1 h 2285999"/>
              <a:gd name="connsiteX2" fmla="*/ 6769100 w 7924800"/>
              <a:gd name="connsiteY2" fmla="*/ 1523999 h 2285999"/>
              <a:gd name="connsiteX3" fmla="*/ 3962400 w 7924800"/>
              <a:gd name="connsiteY3" fmla="*/ 1752599 h 2285999"/>
              <a:gd name="connsiteX4" fmla="*/ 2552700 w 7924800"/>
              <a:gd name="connsiteY4" fmla="*/ 2247899 h 2285999"/>
              <a:gd name="connsiteX5" fmla="*/ 0 w 7924800"/>
              <a:gd name="connsiteY5" fmla="*/ 2285999 h 2285999"/>
              <a:gd name="connsiteX6" fmla="*/ 4947 w 7924800"/>
              <a:gd name="connsiteY6" fmla="*/ 131529 h 2285999"/>
              <a:gd name="connsiteX0" fmla="*/ 0 w 7933489"/>
              <a:gd name="connsiteY0" fmla="*/ 0 h 2298700"/>
              <a:gd name="connsiteX1" fmla="*/ 7933489 w 7933489"/>
              <a:gd name="connsiteY1" fmla="*/ 12700 h 2298700"/>
              <a:gd name="connsiteX2" fmla="*/ 6777789 w 7933489"/>
              <a:gd name="connsiteY2" fmla="*/ 1536700 h 2298700"/>
              <a:gd name="connsiteX3" fmla="*/ 3971089 w 7933489"/>
              <a:gd name="connsiteY3" fmla="*/ 1765300 h 2298700"/>
              <a:gd name="connsiteX4" fmla="*/ 2561389 w 7933489"/>
              <a:gd name="connsiteY4" fmla="*/ 2260600 h 2298700"/>
              <a:gd name="connsiteX5" fmla="*/ 8689 w 7933489"/>
              <a:gd name="connsiteY5" fmla="*/ 2298700 h 2298700"/>
              <a:gd name="connsiteX6" fmla="*/ 0 w 7933489"/>
              <a:gd name="connsiteY6" fmla="*/ 0 h 2298700"/>
              <a:gd name="connsiteX0" fmla="*/ 3585 w 7937074"/>
              <a:gd name="connsiteY0" fmla="*/ 0 h 2298700"/>
              <a:gd name="connsiteX1" fmla="*/ 7937074 w 7937074"/>
              <a:gd name="connsiteY1" fmla="*/ 12700 h 2298700"/>
              <a:gd name="connsiteX2" fmla="*/ 6781374 w 7937074"/>
              <a:gd name="connsiteY2" fmla="*/ 1536700 h 2298700"/>
              <a:gd name="connsiteX3" fmla="*/ 3974674 w 7937074"/>
              <a:gd name="connsiteY3" fmla="*/ 1765300 h 2298700"/>
              <a:gd name="connsiteX4" fmla="*/ 2564974 w 7937074"/>
              <a:gd name="connsiteY4" fmla="*/ 2260600 h 2298700"/>
              <a:gd name="connsiteX5" fmla="*/ 12274 w 7937074"/>
              <a:gd name="connsiteY5" fmla="*/ 2298700 h 2298700"/>
              <a:gd name="connsiteX6" fmla="*/ 3585 w 7937074"/>
              <a:gd name="connsiteY6" fmla="*/ 0 h 2298700"/>
              <a:gd name="connsiteX0" fmla="*/ 0 w 7933489"/>
              <a:gd name="connsiteY0" fmla="*/ 29 h 2298729"/>
              <a:gd name="connsiteX1" fmla="*/ 7933489 w 7933489"/>
              <a:gd name="connsiteY1" fmla="*/ 12729 h 2298729"/>
              <a:gd name="connsiteX2" fmla="*/ 6777789 w 7933489"/>
              <a:gd name="connsiteY2" fmla="*/ 1536729 h 2298729"/>
              <a:gd name="connsiteX3" fmla="*/ 3971089 w 7933489"/>
              <a:gd name="connsiteY3" fmla="*/ 1765329 h 2298729"/>
              <a:gd name="connsiteX4" fmla="*/ 2561389 w 7933489"/>
              <a:gd name="connsiteY4" fmla="*/ 2260629 h 2298729"/>
              <a:gd name="connsiteX5" fmla="*/ 8689 w 7933489"/>
              <a:gd name="connsiteY5" fmla="*/ 2298729 h 2298729"/>
              <a:gd name="connsiteX6" fmla="*/ 0 w 7933489"/>
              <a:gd name="connsiteY6" fmla="*/ 29 h 2298729"/>
              <a:gd name="connsiteX0" fmla="*/ 0 w 7933489"/>
              <a:gd name="connsiteY0" fmla="*/ 3004 h 2301704"/>
              <a:gd name="connsiteX1" fmla="*/ 7933489 w 7933489"/>
              <a:gd name="connsiteY1" fmla="*/ 15704 h 2301704"/>
              <a:gd name="connsiteX2" fmla="*/ 6777789 w 7933489"/>
              <a:gd name="connsiteY2" fmla="*/ 1539704 h 2301704"/>
              <a:gd name="connsiteX3" fmla="*/ 3971089 w 7933489"/>
              <a:gd name="connsiteY3" fmla="*/ 1768304 h 2301704"/>
              <a:gd name="connsiteX4" fmla="*/ 2561389 w 7933489"/>
              <a:gd name="connsiteY4" fmla="*/ 2263604 h 2301704"/>
              <a:gd name="connsiteX5" fmla="*/ 8689 w 7933489"/>
              <a:gd name="connsiteY5" fmla="*/ 2301704 h 2301704"/>
              <a:gd name="connsiteX6" fmla="*/ 0 w 7933489"/>
              <a:gd name="connsiteY6" fmla="*/ 3004 h 2301704"/>
              <a:gd name="connsiteX0" fmla="*/ 0 w 7940306"/>
              <a:gd name="connsiteY0" fmla="*/ 3004 h 2301704"/>
              <a:gd name="connsiteX1" fmla="*/ 7940306 w 7940306"/>
              <a:gd name="connsiteY1" fmla="*/ 15704 h 2301704"/>
              <a:gd name="connsiteX2" fmla="*/ 6777789 w 7940306"/>
              <a:gd name="connsiteY2" fmla="*/ 1539704 h 2301704"/>
              <a:gd name="connsiteX3" fmla="*/ 3971089 w 7940306"/>
              <a:gd name="connsiteY3" fmla="*/ 1768304 h 2301704"/>
              <a:gd name="connsiteX4" fmla="*/ 2561389 w 7940306"/>
              <a:gd name="connsiteY4" fmla="*/ 2263604 h 2301704"/>
              <a:gd name="connsiteX5" fmla="*/ 8689 w 7940306"/>
              <a:gd name="connsiteY5" fmla="*/ 2301704 h 2301704"/>
              <a:gd name="connsiteX6" fmla="*/ 0 w 7940306"/>
              <a:gd name="connsiteY6" fmla="*/ 3004 h 2301704"/>
              <a:gd name="connsiteX0" fmla="*/ 0 w 7899400"/>
              <a:gd name="connsiteY0" fmla="*/ 458 h 2299158"/>
              <a:gd name="connsiteX1" fmla="*/ 7899400 w 7899400"/>
              <a:gd name="connsiteY1" fmla="*/ 157388 h 2299158"/>
              <a:gd name="connsiteX2" fmla="*/ 6777789 w 7899400"/>
              <a:gd name="connsiteY2" fmla="*/ 1537158 h 2299158"/>
              <a:gd name="connsiteX3" fmla="*/ 3971089 w 7899400"/>
              <a:gd name="connsiteY3" fmla="*/ 1765758 h 2299158"/>
              <a:gd name="connsiteX4" fmla="*/ 2561389 w 7899400"/>
              <a:gd name="connsiteY4" fmla="*/ 2261058 h 2299158"/>
              <a:gd name="connsiteX5" fmla="*/ 8689 w 7899400"/>
              <a:gd name="connsiteY5" fmla="*/ 2299158 h 2299158"/>
              <a:gd name="connsiteX6" fmla="*/ 0 w 7899400"/>
              <a:gd name="connsiteY6" fmla="*/ 458 h 2299158"/>
              <a:gd name="connsiteX0" fmla="*/ 0 w 8035759"/>
              <a:gd name="connsiteY0" fmla="*/ 6309 h 2305009"/>
              <a:gd name="connsiteX1" fmla="*/ 8035759 w 8035759"/>
              <a:gd name="connsiteY1" fmla="*/ 4586 h 2305009"/>
              <a:gd name="connsiteX2" fmla="*/ 6777789 w 8035759"/>
              <a:gd name="connsiteY2" fmla="*/ 1543009 h 2305009"/>
              <a:gd name="connsiteX3" fmla="*/ 3971089 w 8035759"/>
              <a:gd name="connsiteY3" fmla="*/ 1771609 h 2305009"/>
              <a:gd name="connsiteX4" fmla="*/ 2561389 w 8035759"/>
              <a:gd name="connsiteY4" fmla="*/ 2266909 h 2305009"/>
              <a:gd name="connsiteX5" fmla="*/ 8689 w 8035759"/>
              <a:gd name="connsiteY5" fmla="*/ 2305009 h 2305009"/>
              <a:gd name="connsiteX6" fmla="*/ 0 w 8035759"/>
              <a:gd name="connsiteY6" fmla="*/ 6309 h 2305009"/>
              <a:gd name="connsiteX0" fmla="*/ 0 w 8035759"/>
              <a:gd name="connsiteY0" fmla="*/ 4874 h 2303574"/>
              <a:gd name="connsiteX1" fmla="*/ 8035759 w 8035759"/>
              <a:gd name="connsiteY1" fmla="*/ 3151 h 2303574"/>
              <a:gd name="connsiteX2" fmla="*/ 6777789 w 8035759"/>
              <a:gd name="connsiteY2" fmla="*/ 1541574 h 2303574"/>
              <a:gd name="connsiteX3" fmla="*/ 3971089 w 8035759"/>
              <a:gd name="connsiteY3" fmla="*/ 1770174 h 2303574"/>
              <a:gd name="connsiteX4" fmla="*/ 2561389 w 8035759"/>
              <a:gd name="connsiteY4" fmla="*/ 2265474 h 2303574"/>
              <a:gd name="connsiteX5" fmla="*/ 8689 w 8035759"/>
              <a:gd name="connsiteY5" fmla="*/ 2303574 h 2303574"/>
              <a:gd name="connsiteX6" fmla="*/ 0 w 8035759"/>
              <a:gd name="connsiteY6" fmla="*/ 4874 h 230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5759" h="2303574">
                <a:moveTo>
                  <a:pt x="0" y="4874"/>
                </a:moveTo>
                <a:cubicBezTo>
                  <a:pt x="5927" y="-5315"/>
                  <a:pt x="8036651" y="3726"/>
                  <a:pt x="8035759" y="3151"/>
                </a:cubicBezTo>
                <a:lnTo>
                  <a:pt x="6777789" y="1541574"/>
                </a:lnTo>
                <a:lnTo>
                  <a:pt x="3971089" y="1770174"/>
                </a:lnTo>
                <a:lnTo>
                  <a:pt x="2561389" y="2265474"/>
                </a:lnTo>
                <a:lnTo>
                  <a:pt x="8689" y="2303574"/>
                </a:lnTo>
                <a:cubicBezTo>
                  <a:pt x="5793" y="1537341"/>
                  <a:pt x="9714" y="-2930"/>
                  <a:pt x="0" y="4874"/>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00F4308C-E4D4-A146-B2BD-01C3D59F499B}"/>
              </a:ext>
            </a:extLst>
          </p:cNvPr>
          <p:cNvSpPr/>
          <p:nvPr userDrawn="1"/>
        </p:nvSpPr>
        <p:spPr>
          <a:xfrm rot="10800000">
            <a:off x="8778237" y="6219342"/>
            <a:ext cx="3413762" cy="640080"/>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800" h="2298700">
                <a:moveTo>
                  <a:pt x="25400" y="0"/>
                </a:moveTo>
                <a:lnTo>
                  <a:pt x="7924800" y="12700"/>
                </a:lnTo>
                <a:lnTo>
                  <a:pt x="6769100" y="1536700"/>
                </a:lnTo>
                <a:lnTo>
                  <a:pt x="3962400" y="1765300"/>
                </a:lnTo>
                <a:lnTo>
                  <a:pt x="2552700" y="2260600"/>
                </a:lnTo>
                <a:lnTo>
                  <a:pt x="0" y="2298700"/>
                </a:lnTo>
                <a:lnTo>
                  <a:pt x="25400" y="0"/>
                </a:lnTo>
                <a:close/>
              </a:path>
            </a:pathLst>
          </a:custGeom>
          <a:solidFill>
            <a:schemeClr val="accent5">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7" name="Slide Number Placeholder 3"/>
          <p:cNvSpPr>
            <a:spLocks noGrp="1"/>
          </p:cNvSpPr>
          <p:nvPr>
            <p:ph type="sldNum" sz="quarter" idx="4"/>
          </p:nvPr>
        </p:nvSpPr>
        <p:spPr>
          <a:xfrm>
            <a:off x="10725150" y="6356350"/>
            <a:ext cx="1257300" cy="365125"/>
          </a:xfrm>
          <a:prstGeom prst="rect">
            <a:avLst/>
          </a:prstGeom>
        </p:spPr>
        <p:txBody>
          <a:bodyPr vert="horz" lIns="91440" tIns="45720" rIns="91440" bIns="45720" rtlCol="0" anchor="ctr"/>
          <a:lstStyle>
            <a:lvl1pPr algn="r">
              <a:defRPr sz="1800">
                <a:solidFill>
                  <a:schemeClr val="bg1"/>
                </a:solidFill>
              </a:defRPr>
            </a:lvl1pPr>
          </a:lstStyle>
          <a:p>
            <a:fld id="{95741571-E85D-4266-ADAB-4C9BA1847898}" type="slidenum">
              <a:rPr lang="en-AU" smtClean="0"/>
              <a:pPr/>
              <a:t>‹Nr.›</a:t>
            </a:fld>
            <a:r>
              <a:rPr lang="en-AU" dirty="0"/>
              <a:t> of 66</a:t>
            </a:r>
          </a:p>
        </p:txBody>
      </p:sp>
    </p:spTree>
    <p:extLst>
      <p:ext uri="{BB962C8B-B14F-4D97-AF65-F5344CB8AC3E}">
        <p14:creationId xmlns:p14="http://schemas.microsoft.com/office/powerpoint/2010/main" val="3782512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Lst>
  <p:hf hdr="0" dt="0"/>
  <p:txStyles>
    <p:titleStyle>
      <a:lvl1pPr algn="l" defTabSz="914400" rtl="0" eaLnBrk="1" latinLnBrk="0" hangingPunct="1">
        <a:lnSpc>
          <a:spcPct val="90000"/>
        </a:lnSpc>
        <a:spcBef>
          <a:spcPct val="0"/>
        </a:spcBef>
        <a:buNone/>
        <a:defRPr sz="4400" kern="1200">
          <a:solidFill>
            <a:schemeClr val="accent5">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use.jhu.edu/article/793656"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www.iufro.org/science/special/spdc/netw/flr/flr/pract-guid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iufro.org/science/special/spdc/netw/flr/flr/pract-guide/"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www.iufro.org/publications/series/occasional-papers/article/2020/02/14/occasional-paper-no-33-forest-landscape-restoration-implementation-lessons-learned-from-select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T152nbRYGcM&amp;feature=youtu.be"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hyperlink" Target="https://www.youtube.com/watch?v=1kcVIDEN31Q"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4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iufro.org/science/special/spdc/netw/flr/flr/pract-guide/"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pn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forestryimages.org/browse/detail.cfm?imgnum=2714057" TargetMode="External"/><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iucn.org/theme/forests/our-work/forest-landscape-restoration/restoration-opportunities-assessment-methodology-roam"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files.wri.org/d8/s3fs-public/mapping-together.pdf" TargetMode="External"/><Relationship Id="rId4" Type="http://schemas.openxmlformats.org/officeDocument/2006/relationships/hyperlink" Target="https://www.treesearch.fs.fed.us/pubs/53245"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10D666B-02AA-5C4A-A785-D58EE3D8CF56}"/>
              </a:ext>
            </a:extLst>
          </p:cNvPr>
          <p:cNvPicPr>
            <a:picLocks noChangeAspect="1"/>
          </p:cNvPicPr>
          <p:nvPr/>
        </p:nvPicPr>
        <p:blipFill rotWithShape="1">
          <a:blip r:embed="rId3">
            <a:extLst>
              <a:ext uri="{28A0092B-C50C-407E-A947-70E740481C1C}">
                <a14:useLocalDpi xmlns:a14="http://schemas.microsoft.com/office/drawing/2010/main" val="0"/>
              </a:ext>
            </a:extLst>
          </a:blip>
          <a:srcRect t="12406" b="6229"/>
          <a:stretch/>
        </p:blipFill>
        <p:spPr>
          <a:xfrm>
            <a:off x="0" y="-1"/>
            <a:ext cx="12192000" cy="6858001"/>
          </a:xfrm>
          <a:prstGeom prst="rect">
            <a:avLst/>
          </a:prstGeom>
        </p:spPr>
      </p:pic>
      <p:sp>
        <p:nvSpPr>
          <p:cNvPr id="2" name="Title 1"/>
          <p:cNvSpPr>
            <a:spLocks noGrp="1"/>
          </p:cNvSpPr>
          <p:nvPr>
            <p:ph type="ctrTitle"/>
          </p:nvPr>
        </p:nvSpPr>
        <p:spPr/>
        <p:txBody>
          <a:bodyPr/>
          <a:lstStyle/>
          <a:p>
            <a:r>
              <a:rPr lang="en-AU" b="1" dirty="0">
                <a:solidFill>
                  <a:srgbClr val="FFC000"/>
                </a:solidFill>
                <a:effectLst>
                  <a:outerShdw blurRad="38100" dist="38100" dir="2700000" algn="tl">
                    <a:srgbClr val="000000">
                      <a:alpha val="43137"/>
                    </a:srgbClr>
                  </a:outerShdw>
                </a:effectLst>
              </a:rPr>
              <a:t>Module 2</a:t>
            </a:r>
            <a:r>
              <a:rPr lang="en-US" b="1" dirty="0">
                <a:solidFill>
                  <a:srgbClr val="FFC000"/>
                </a:solidFill>
                <a:effectLst>
                  <a:outerShdw blurRad="38100" dist="38100" dir="2700000" algn="tl">
                    <a:srgbClr val="000000">
                      <a:alpha val="43137"/>
                    </a:srgbClr>
                  </a:outerShdw>
                </a:effectLst>
              </a:rPr>
              <a:t> |</a:t>
            </a:r>
            <a:endParaRPr lang="en-AU" b="1" dirty="0">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36699" y="3259138"/>
            <a:ext cx="9242917" cy="1655762"/>
          </a:xfrm>
        </p:spPr>
        <p:txBody>
          <a:bodyPr/>
          <a:lstStyle/>
          <a:p>
            <a:r>
              <a:rPr lang="en-AU"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Forest Landscape Restoration (FLR)                             Project Design and Implementation</a:t>
            </a:r>
          </a:p>
        </p:txBody>
      </p:sp>
      <p:sp>
        <p:nvSpPr>
          <p:cNvPr id="19" name="Rectangle 18"/>
          <p:cNvSpPr/>
          <p:nvPr/>
        </p:nvSpPr>
        <p:spPr>
          <a:xfrm>
            <a:off x="5950768" y="3244334"/>
            <a:ext cx="396262" cy="369332"/>
          </a:xfrm>
          <a:prstGeom prst="rect">
            <a:avLst/>
          </a:prstGeom>
        </p:spPr>
        <p:txBody>
          <a:bodyPr wrap="none">
            <a:spAutoFit/>
          </a:bodyPr>
          <a:lstStyle/>
          <a:p>
            <a:r>
              <a:rPr lang="en-US" b="0" dirty="0">
                <a:solidFill>
                  <a:srgbClr val="8BC145"/>
                </a:solidFill>
              </a:rPr>
              <a:t>||</a:t>
            </a:r>
            <a:endParaRPr lang="en-AU" dirty="0"/>
          </a:p>
        </p:txBody>
      </p:sp>
      <p:sp>
        <p:nvSpPr>
          <p:cNvPr id="10" name="Freeform 9">
            <a:extLst>
              <a:ext uri="{FF2B5EF4-FFF2-40B4-BE49-F238E27FC236}">
                <a16:creationId xmlns:a16="http://schemas.microsoft.com/office/drawing/2014/main" id="{58AD0F9B-67B2-2D42-8142-5A7DF924F190}"/>
              </a:ext>
            </a:extLst>
          </p:cNvPr>
          <p:cNvSpPr/>
          <p:nvPr/>
        </p:nvSpPr>
        <p:spPr>
          <a:xfrm>
            <a:off x="0" y="0"/>
            <a:ext cx="4057920" cy="1661555"/>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 name="connsiteX0" fmla="*/ 0 w 7942597"/>
              <a:gd name="connsiteY0" fmla="*/ 0 h 2298700"/>
              <a:gd name="connsiteX1" fmla="*/ 7942597 w 7942597"/>
              <a:gd name="connsiteY1" fmla="*/ 12700 h 2298700"/>
              <a:gd name="connsiteX2" fmla="*/ 6786897 w 7942597"/>
              <a:gd name="connsiteY2" fmla="*/ 1536700 h 2298700"/>
              <a:gd name="connsiteX3" fmla="*/ 3980197 w 7942597"/>
              <a:gd name="connsiteY3" fmla="*/ 1765300 h 2298700"/>
              <a:gd name="connsiteX4" fmla="*/ 2570497 w 7942597"/>
              <a:gd name="connsiteY4" fmla="*/ 2260600 h 2298700"/>
              <a:gd name="connsiteX5" fmla="*/ 17797 w 7942597"/>
              <a:gd name="connsiteY5" fmla="*/ 2298700 h 2298700"/>
              <a:gd name="connsiteX6" fmla="*/ 0 w 7942597"/>
              <a:gd name="connsiteY6" fmla="*/ 0 h 2298700"/>
              <a:gd name="connsiteX0" fmla="*/ 2033 w 7944630"/>
              <a:gd name="connsiteY0" fmla="*/ 14 h 2298714"/>
              <a:gd name="connsiteX1" fmla="*/ 7944630 w 7944630"/>
              <a:gd name="connsiteY1" fmla="*/ 12714 h 2298714"/>
              <a:gd name="connsiteX2" fmla="*/ 6788930 w 7944630"/>
              <a:gd name="connsiteY2" fmla="*/ 1536714 h 2298714"/>
              <a:gd name="connsiteX3" fmla="*/ 3982230 w 7944630"/>
              <a:gd name="connsiteY3" fmla="*/ 1765314 h 2298714"/>
              <a:gd name="connsiteX4" fmla="*/ 2572530 w 7944630"/>
              <a:gd name="connsiteY4" fmla="*/ 2260614 h 2298714"/>
              <a:gd name="connsiteX5" fmla="*/ 19830 w 7944630"/>
              <a:gd name="connsiteY5" fmla="*/ 2298714 h 2298714"/>
              <a:gd name="connsiteX6" fmla="*/ 2033 w 7944630"/>
              <a:gd name="connsiteY6" fmla="*/ 14 h 2298714"/>
              <a:gd name="connsiteX0" fmla="*/ 2033 w 7944630"/>
              <a:gd name="connsiteY0" fmla="*/ 1409 h 2300109"/>
              <a:gd name="connsiteX1" fmla="*/ 7944630 w 7944630"/>
              <a:gd name="connsiteY1" fmla="*/ 14109 h 2300109"/>
              <a:gd name="connsiteX2" fmla="*/ 6788930 w 7944630"/>
              <a:gd name="connsiteY2" fmla="*/ 1538109 h 2300109"/>
              <a:gd name="connsiteX3" fmla="*/ 3982230 w 7944630"/>
              <a:gd name="connsiteY3" fmla="*/ 1766709 h 2300109"/>
              <a:gd name="connsiteX4" fmla="*/ 2572530 w 7944630"/>
              <a:gd name="connsiteY4" fmla="*/ 2262009 h 2300109"/>
              <a:gd name="connsiteX5" fmla="*/ 19830 w 7944630"/>
              <a:gd name="connsiteY5" fmla="*/ 2300109 h 2300109"/>
              <a:gd name="connsiteX6" fmla="*/ 2033 w 7944630"/>
              <a:gd name="connsiteY6" fmla="*/ 1409 h 2300109"/>
              <a:gd name="connsiteX0" fmla="*/ 2033 w 7987830"/>
              <a:gd name="connsiteY0" fmla="*/ 9040 h 2307740"/>
              <a:gd name="connsiteX1" fmla="*/ 7987830 w 7987830"/>
              <a:gd name="connsiteY1" fmla="*/ 1433 h 2307740"/>
              <a:gd name="connsiteX2" fmla="*/ 6788930 w 7987830"/>
              <a:gd name="connsiteY2" fmla="*/ 1545740 h 2307740"/>
              <a:gd name="connsiteX3" fmla="*/ 3982230 w 7987830"/>
              <a:gd name="connsiteY3" fmla="*/ 1774340 h 2307740"/>
              <a:gd name="connsiteX4" fmla="*/ 2572530 w 7987830"/>
              <a:gd name="connsiteY4" fmla="*/ 2269640 h 2307740"/>
              <a:gd name="connsiteX5" fmla="*/ 19830 w 7987830"/>
              <a:gd name="connsiteY5" fmla="*/ 2307740 h 2307740"/>
              <a:gd name="connsiteX6" fmla="*/ 2033 w 7987830"/>
              <a:gd name="connsiteY6" fmla="*/ 9040 h 2307740"/>
              <a:gd name="connsiteX0" fmla="*/ 2033 w 7987830"/>
              <a:gd name="connsiteY0" fmla="*/ 7608 h 2306308"/>
              <a:gd name="connsiteX1" fmla="*/ 7987830 w 7987830"/>
              <a:gd name="connsiteY1" fmla="*/ 1 h 2306308"/>
              <a:gd name="connsiteX2" fmla="*/ 6788930 w 7987830"/>
              <a:gd name="connsiteY2" fmla="*/ 1544308 h 2306308"/>
              <a:gd name="connsiteX3" fmla="*/ 3982230 w 7987830"/>
              <a:gd name="connsiteY3" fmla="*/ 1772908 h 2306308"/>
              <a:gd name="connsiteX4" fmla="*/ 2572530 w 7987830"/>
              <a:gd name="connsiteY4" fmla="*/ 2268208 h 2306308"/>
              <a:gd name="connsiteX5" fmla="*/ 19830 w 7987830"/>
              <a:gd name="connsiteY5" fmla="*/ 2306308 h 2306308"/>
              <a:gd name="connsiteX6" fmla="*/ 2033 w 7987830"/>
              <a:gd name="connsiteY6" fmla="*/ 7608 h 230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830" h="2306308">
                <a:moveTo>
                  <a:pt x="2033" y="7608"/>
                </a:moveTo>
                <a:cubicBezTo>
                  <a:pt x="-28769" y="1686"/>
                  <a:pt x="7989832" y="5922"/>
                  <a:pt x="7987830" y="1"/>
                </a:cubicBezTo>
                <a:lnTo>
                  <a:pt x="6788930" y="1544308"/>
                </a:lnTo>
                <a:lnTo>
                  <a:pt x="3982230" y="1772908"/>
                </a:lnTo>
                <a:lnTo>
                  <a:pt x="2572530" y="2268208"/>
                </a:lnTo>
                <a:lnTo>
                  <a:pt x="19830" y="2306308"/>
                </a:lnTo>
                <a:cubicBezTo>
                  <a:pt x="13898" y="1540075"/>
                  <a:pt x="-6433" y="2152"/>
                  <a:pt x="2033" y="7608"/>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5EE427BF-ECD5-E745-A326-D9CA9CF2F8C6}"/>
              </a:ext>
            </a:extLst>
          </p:cNvPr>
          <p:cNvSpPr/>
          <p:nvPr/>
        </p:nvSpPr>
        <p:spPr>
          <a:xfrm rot="10800000">
            <a:off x="8768080" y="6217920"/>
            <a:ext cx="3423920" cy="640080"/>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800" h="2298700">
                <a:moveTo>
                  <a:pt x="25400" y="0"/>
                </a:moveTo>
                <a:lnTo>
                  <a:pt x="7924800" y="12700"/>
                </a:lnTo>
                <a:lnTo>
                  <a:pt x="6769100" y="1536700"/>
                </a:lnTo>
                <a:lnTo>
                  <a:pt x="3962400" y="1765300"/>
                </a:lnTo>
                <a:lnTo>
                  <a:pt x="2552700" y="2260600"/>
                </a:lnTo>
                <a:lnTo>
                  <a:pt x="0" y="2298700"/>
                </a:lnTo>
                <a:lnTo>
                  <a:pt x="2540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1">
            <a:extLst>
              <a:ext uri="{FF2B5EF4-FFF2-40B4-BE49-F238E27FC236}">
                <a16:creationId xmlns:a16="http://schemas.microsoft.com/office/drawing/2014/main" id="{FFA0218E-13C3-E842-A1E5-3C27E8A2F0EB}"/>
              </a:ext>
            </a:extLst>
          </p:cNvPr>
          <p:cNvSpPr txBox="1">
            <a:spLocks/>
          </p:cNvSpPr>
          <p:nvPr/>
        </p:nvSpPr>
        <p:spPr>
          <a:xfrm>
            <a:off x="126000" y="6159252"/>
            <a:ext cx="7863840" cy="5338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3600" b="1" dirty="0">
                <a:solidFill>
                  <a:schemeClr val="bg1"/>
                </a:solidFill>
                <a:effectLst>
                  <a:outerShdw blurRad="70494" dist="31055" dir="5400000" sx="99262" sy="99262" algn="t" rotWithShape="0">
                    <a:prstClr val="black">
                      <a:alpha val="81000"/>
                    </a:prstClr>
                  </a:outerShdw>
                </a:effectLst>
                <a:latin typeface="+mj-lt"/>
              </a:rPr>
              <a:t>ITTO-IUFRO: FLR </a:t>
            </a:r>
            <a:r>
              <a:rPr lang="en-AU" sz="3600" dirty="0">
                <a:solidFill>
                  <a:schemeClr val="bg1"/>
                </a:solidFill>
                <a:effectLst>
                  <a:outerShdw blurRad="70494" dist="31055" dir="5400000" sx="99262" sy="99262" algn="t" rotWithShape="0">
                    <a:prstClr val="black">
                      <a:alpha val="81000"/>
                    </a:prstClr>
                  </a:outerShdw>
                </a:effectLst>
              </a:rPr>
              <a:t>Learning Modules</a:t>
            </a:r>
          </a:p>
        </p:txBody>
      </p:sp>
    </p:spTree>
    <p:extLst>
      <p:ext uri="{BB962C8B-B14F-4D97-AF65-F5344CB8AC3E}">
        <p14:creationId xmlns:p14="http://schemas.microsoft.com/office/powerpoint/2010/main" val="2626063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What other drivers of land degradation and deforestation are known to you?</a:t>
            </a:r>
          </a:p>
          <a:p>
            <a:pPr marL="457200" indent="-457200">
              <a:buFont typeface="+mj-lt"/>
              <a:buAutoNum type="arabicPeriod"/>
            </a:pPr>
            <a:r>
              <a:rPr lang="en-AU" sz="2200" dirty="0"/>
              <a:t>In which stage of the land use transition is your landscape in?</a:t>
            </a:r>
          </a:p>
          <a:p>
            <a:pPr marL="457200" indent="-457200">
              <a:buFont typeface="+mj-lt"/>
              <a:buAutoNum type="arabicPeriod"/>
            </a:pPr>
            <a:r>
              <a:rPr lang="en-AU" sz="2200" dirty="0"/>
              <a:t>What are the main drivers of land degradation in your landscape?</a:t>
            </a:r>
          </a:p>
          <a:p>
            <a:pPr marL="457200" indent="-457200">
              <a:buFont typeface="+mj-lt"/>
              <a:buAutoNum type="arabicPeriod"/>
            </a:pPr>
            <a:r>
              <a:rPr lang="en-AU" sz="2200" dirty="0"/>
              <a:t>Analyse the current situation in your landscape!</a:t>
            </a:r>
          </a:p>
          <a:p>
            <a:pPr marL="457200" indent="-457200">
              <a:buFont typeface="+mj-lt"/>
              <a:buAutoNum type="arabicPeriod"/>
            </a:pPr>
            <a:r>
              <a:rPr lang="en-AU" sz="2200" dirty="0"/>
              <a:t>What will your landscape look like in 10 years in case current trends do not change and no restoration takes place?</a:t>
            </a:r>
          </a:p>
          <a:p>
            <a:pPr marL="457200" indent="-457200">
              <a:buFont typeface="+mj-lt"/>
              <a:buAutoNum type="arabicPeriod"/>
            </a:pPr>
            <a:endParaRPr lang="en-AU" sz="2200" dirty="0"/>
          </a:p>
        </p:txBody>
      </p:sp>
      <p:pic>
        <p:nvPicPr>
          <p:cNvPr id="8" name="Picture 7" descr="Icon&#10;&#10;Description automatically generated with medium confidence">
            <a:extLst>
              <a:ext uri="{FF2B5EF4-FFF2-40B4-BE49-F238E27FC236}">
                <a16:creationId xmlns:a16="http://schemas.microsoft.com/office/drawing/2014/main" id="{438CCE8D-227B-9A46-A954-5FE49DD771EC}"/>
              </a:ext>
            </a:extLst>
          </p:cNvPr>
          <p:cNvPicPr>
            <a:picLocks noChangeAspect="1"/>
          </p:cNvPicPr>
          <p:nvPr/>
        </p:nvPicPr>
        <p:blipFill>
          <a:blip r:embed="rId3"/>
          <a:stretch>
            <a:fillRect/>
          </a:stretch>
        </p:blipFill>
        <p:spPr>
          <a:xfrm rot="974189">
            <a:off x="9139840" y="5314656"/>
            <a:ext cx="1620107" cy="1128289"/>
          </a:xfrm>
          <a:prstGeom prst="rect">
            <a:avLst/>
          </a:prstGeom>
        </p:spPr>
      </p:pic>
      <p:sp>
        <p:nvSpPr>
          <p:cNvPr id="9" name="Footer Placeholder 8"/>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Topic 1:</a:t>
            </a:r>
          </a:p>
        </p:txBody>
      </p:sp>
      <p:sp>
        <p:nvSpPr>
          <p:cNvPr id="11" name="TextBox 10"/>
          <p:cNvSpPr txBox="1"/>
          <p:nvPr/>
        </p:nvSpPr>
        <p:spPr>
          <a:xfrm>
            <a:off x="3940934" y="259710"/>
            <a:ext cx="5762623"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Small group questions</a:t>
            </a:r>
          </a:p>
        </p:txBody>
      </p:sp>
      <p:sp>
        <p:nvSpPr>
          <p:cNvPr id="3" name="Slide Number Placeholder 2"/>
          <p:cNvSpPr>
            <a:spLocks noGrp="1"/>
          </p:cNvSpPr>
          <p:nvPr>
            <p:ph type="sldNum" sz="quarter" idx="4"/>
          </p:nvPr>
        </p:nvSpPr>
        <p:spPr/>
        <p:txBody>
          <a:bodyPr/>
          <a:lstStyle/>
          <a:p>
            <a:fld id="{95741571-E85D-4266-ADAB-4C9BA1847898}" type="slidenum">
              <a:rPr lang="en-AU" smtClean="0"/>
              <a:pPr/>
              <a:t>10</a:t>
            </a:fld>
            <a:r>
              <a:rPr lang="en-AU" dirty="0"/>
              <a:t> of 66</a:t>
            </a:r>
          </a:p>
        </p:txBody>
      </p:sp>
    </p:spTree>
    <p:extLst>
      <p:ext uri="{BB962C8B-B14F-4D97-AF65-F5344CB8AC3E}">
        <p14:creationId xmlns:p14="http://schemas.microsoft.com/office/powerpoint/2010/main" val="601806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0" indent="0">
              <a:buNone/>
            </a:pPr>
            <a:r>
              <a:rPr lang="en-AU" sz="2200" dirty="0"/>
              <a:t>Apply the landscape analysis for your landscape / a landscape well-known to you:</a:t>
            </a:r>
          </a:p>
          <a:p>
            <a:pPr marL="457200" indent="-457200">
              <a:buFont typeface="+mj-lt"/>
              <a:buAutoNum type="arabicPeriod"/>
            </a:pPr>
            <a:r>
              <a:rPr lang="en-AU" sz="2200" dirty="0"/>
              <a:t>Analyse drivers responsible for changes at the landscape level, including degradation and deforestation.</a:t>
            </a:r>
          </a:p>
          <a:p>
            <a:pPr marL="457200" indent="-457200">
              <a:buFont typeface="+mj-lt"/>
              <a:buAutoNum type="arabicPeriod"/>
            </a:pPr>
            <a:r>
              <a:rPr lang="en-AU" sz="2200" dirty="0"/>
              <a:t>Identify and describe the current status of land degradation.</a:t>
            </a:r>
          </a:p>
          <a:p>
            <a:pPr marL="457200" indent="-457200">
              <a:buFont typeface="+mj-lt"/>
              <a:buAutoNum type="arabicPeriod"/>
            </a:pPr>
            <a:r>
              <a:rPr lang="en-AU" sz="2200" dirty="0"/>
              <a:t>Visualize expected future trends and possible trajectories of how your landscape will evolve.</a:t>
            </a:r>
          </a:p>
        </p:txBody>
      </p:sp>
      <p:pic>
        <p:nvPicPr>
          <p:cNvPr id="9" name="Picture 8" descr="Icon&#10;&#10;Description automatically generated">
            <a:extLst>
              <a:ext uri="{FF2B5EF4-FFF2-40B4-BE49-F238E27FC236}">
                <a16:creationId xmlns:a16="http://schemas.microsoft.com/office/drawing/2014/main" id="{665D9264-B959-BF47-A178-1B85766D57CA}"/>
              </a:ext>
            </a:extLst>
          </p:cNvPr>
          <p:cNvPicPr>
            <a:picLocks noChangeAspect="1"/>
          </p:cNvPicPr>
          <p:nvPr/>
        </p:nvPicPr>
        <p:blipFill>
          <a:blip r:embed="rId3"/>
          <a:stretch>
            <a:fillRect/>
          </a:stretch>
        </p:blipFill>
        <p:spPr>
          <a:xfrm>
            <a:off x="9180063" y="4520725"/>
            <a:ext cx="2018915" cy="2018915"/>
          </a:xfrm>
          <a:prstGeom prst="rect">
            <a:avLst/>
          </a:prstGeom>
        </p:spPr>
      </p:pic>
      <p:sp>
        <p:nvSpPr>
          <p:cNvPr id="8" name="Footer Placeholder 7"/>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Topic 1:</a:t>
            </a:r>
          </a:p>
        </p:txBody>
      </p:sp>
      <p:sp>
        <p:nvSpPr>
          <p:cNvPr id="12" name="TextBox 11"/>
          <p:cNvSpPr txBox="1"/>
          <p:nvPr/>
        </p:nvSpPr>
        <p:spPr>
          <a:xfrm>
            <a:off x="3940935" y="259710"/>
            <a:ext cx="5844510"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Student assignments</a:t>
            </a:r>
          </a:p>
        </p:txBody>
      </p:sp>
      <p:sp>
        <p:nvSpPr>
          <p:cNvPr id="3" name="Slide Number Placeholder 2"/>
          <p:cNvSpPr>
            <a:spLocks noGrp="1"/>
          </p:cNvSpPr>
          <p:nvPr>
            <p:ph type="sldNum" sz="quarter" idx="4"/>
          </p:nvPr>
        </p:nvSpPr>
        <p:spPr/>
        <p:txBody>
          <a:bodyPr/>
          <a:lstStyle/>
          <a:p>
            <a:fld id="{95741571-E85D-4266-ADAB-4C9BA1847898}" type="slidenum">
              <a:rPr lang="en-AU" smtClean="0"/>
              <a:pPr/>
              <a:t>11</a:t>
            </a:fld>
            <a:r>
              <a:rPr lang="en-AU" dirty="0"/>
              <a:t> of 66</a:t>
            </a:r>
          </a:p>
        </p:txBody>
      </p:sp>
    </p:spTree>
    <p:extLst>
      <p:ext uri="{BB962C8B-B14F-4D97-AF65-F5344CB8AC3E}">
        <p14:creationId xmlns:p14="http://schemas.microsoft.com/office/powerpoint/2010/main" val="2577249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940932" y="259710"/>
            <a:ext cx="7932619" cy="1446550"/>
          </a:xfrm>
          <a:prstGeom prst="rect">
            <a:avLst/>
          </a:prstGeom>
          <a:noFill/>
        </p:spPr>
        <p:txBody>
          <a:bodyPr wrap="square" rtlCol="0">
            <a:spAutoFit/>
          </a:bodyPr>
          <a:lstStyle/>
          <a:p>
            <a:r>
              <a:rPr lang="en-AU" sz="4400" dirty="0">
                <a:solidFill>
                  <a:schemeClr val="accent5">
                    <a:lumMod val="75000"/>
                  </a:schemeClr>
                </a:solidFill>
                <a:latin typeface="Calibri" panose="020F0502020204030204" pitchFamily="34" charset="0"/>
                <a:cs typeface="Calibri" panose="020F0502020204030204" pitchFamily="34" charset="0"/>
              </a:rPr>
              <a:t>Enabling environment for restoration</a:t>
            </a:r>
          </a:p>
        </p:txBody>
      </p:sp>
      <p:grpSp>
        <p:nvGrpSpPr>
          <p:cNvPr id="2" name="Group 1"/>
          <p:cNvGrpSpPr/>
          <p:nvPr/>
        </p:nvGrpSpPr>
        <p:grpSpPr>
          <a:xfrm>
            <a:off x="1175497" y="2260752"/>
            <a:ext cx="9867900" cy="3540169"/>
            <a:chOff x="1162050" y="2409947"/>
            <a:chExt cx="9867900" cy="3540169"/>
          </a:xfrm>
        </p:grpSpPr>
        <p:pic>
          <p:nvPicPr>
            <p:cNvPr id="9" name="Picture 8">
              <a:extLst>
                <a:ext uri="{FF2B5EF4-FFF2-40B4-BE49-F238E27FC236}">
                  <a16:creationId xmlns:a16="http://schemas.microsoft.com/office/drawing/2014/main" id="{5C90B731-DB81-7A4B-BBD2-5E58685A5D33}"/>
                </a:ext>
              </a:extLst>
            </p:cNvPr>
            <p:cNvPicPr>
              <a:picLocks noChangeAspect="1"/>
            </p:cNvPicPr>
            <p:nvPr/>
          </p:nvPicPr>
          <p:blipFill>
            <a:blip r:embed="rId3"/>
            <a:stretch>
              <a:fillRect/>
            </a:stretch>
          </p:blipFill>
          <p:spPr>
            <a:xfrm>
              <a:off x="1162050" y="3751988"/>
              <a:ext cx="9867900" cy="152400"/>
            </a:xfrm>
            <a:prstGeom prst="rect">
              <a:avLst/>
            </a:prstGeom>
          </p:spPr>
        </p:pic>
        <p:grpSp>
          <p:nvGrpSpPr>
            <p:cNvPr id="10" name="Group 9"/>
            <p:cNvGrpSpPr/>
            <p:nvPr/>
          </p:nvGrpSpPr>
          <p:grpSpPr>
            <a:xfrm>
              <a:off x="1345752" y="4143783"/>
              <a:ext cx="9263618" cy="1806333"/>
              <a:chOff x="1345752" y="4143783"/>
              <a:chExt cx="9263618" cy="1806333"/>
            </a:xfrm>
          </p:grpSpPr>
          <p:sp>
            <p:nvSpPr>
              <p:cNvPr id="11" name="Content Placeholder 2"/>
              <p:cNvSpPr txBox="1">
                <a:spLocks/>
              </p:cNvSpPr>
              <p:nvPr/>
            </p:nvSpPr>
            <p:spPr>
              <a:xfrm>
                <a:off x="1926465" y="4145480"/>
                <a:ext cx="8682905" cy="440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outcome:</a:t>
                </a:r>
              </a:p>
              <a:p>
                <a:pPr lvl="2"/>
                <a:endParaRPr lang="en-US" dirty="0">
                  <a:solidFill>
                    <a:schemeClr val="accent5">
                      <a:lumMod val="75000"/>
                    </a:schemeClr>
                  </a:solidFill>
                </a:endParaRPr>
              </a:p>
            </p:txBody>
          </p:sp>
          <p:sp>
            <p:nvSpPr>
              <p:cNvPr id="12" name="Content Placeholder 2"/>
              <p:cNvSpPr txBox="1">
                <a:spLocks/>
              </p:cNvSpPr>
              <p:nvPr/>
            </p:nvSpPr>
            <p:spPr>
              <a:xfrm>
                <a:off x="1926465" y="4586276"/>
                <a:ext cx="8682905" cy="1363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buClr>
                    <a:srgbClr val="2F5496"/>
                  </a:buClr>
                  <a:buSzPts val="2200"/>
                </a:pPr>
                <a:r>
                  <a:rPr lang="en-AU" dirty="0">
                    <a:solidFill>
                      <a:srgbClr val="0B5394"/>
                    </a:solidFill>
                    <a:ea typeface="Calibri"/>
                    <a:cs typeface="Calibri"/>
                    <a:sym typeface="Calibri"/>
                  </a:rPr>
                  <a:t>By the end of Topic 2, students will be familiar with the various aspects of an enabling institutional, regulatory and policy environment for forest landscape restoration as well as behavioural characteristics such as motivation, shared visions and new ways of learning to initiate change.</a:t>
                </a:r>
              </a:p>
            </p:txBody>
          </p:sp>
          <p:pic>
            <p:nvPicPr>
              <p:cNvPr id="13" name="Picture 12" descr="Icon&#10;&#10;Description automatically generated">
                <a:extLst>
                  <a:ext uri="{FF2B5EF4-FFF2-40B4-BE49-F238E27FC236}">
                    <a16:creationId xmlns:a16="http://schemas.microsoft.com/office/drawing/2014/main" id="{4FF4A730-6D00-E84B-A11E-E7EDE24E9486}"/>
                  </a:ext>
                </a:extLst>
              </p:cNvPr>
              <p:cNvPicPr>
                <a:picLocks noChangeAspect="1"/>
              </p:cNvPicPr>
              <p:nvPr/>
            </p:nvPicPr>
            <p:blipFill>
              <a:blip r:embed="rId4"/>
              <a:stretch>
                <a:fillRect/>
              </a:stretch>
            </p:blipFill>
            <p:spPr>
              <a:xfrm>
                <a:off x="1345752" y="4143783"/>
                <a:ext cx="975808" cy="975808"/>
              </a:xfrm>
              <a:prstGeom prst="rect">
                <a:avLst/>
              </a:prstGeom>
            </p:spPr>
          </p:pic>
        </p:grpSp>
        <p:grpSp>
          <p:nvGrpSpPr>
            <p:cNvPr id="14" name="Group 13"/>
            <p:cNvGrpSpPr/>
            <p:nvPr/>
          </p:nvGrpSpPr>
          <p:grpSpPr>
            <a:xfrm>
              <a:off x="1345752" y="2409947"/>
              <a:ext cx="9263618" cy="1314595"/>
              <a:chOff x="1345752" y="2409947"/>
              <a:chExt cx="9263618" cy="1314595"/>
            </a:xfrm>
          </p:grpSpPr>
          <p:sp>
            <p:nvSpPr>
              <p:cNvPr id="15" name="Content Placeholder 2"/>
              <p:cNvSpPr txBox="1">
                <a:spLocks/>
              </p:cNvSpPr>
              <p:nvPr/>
            </p:nvSpPr>
            <p:spPr>
              <a:xfrm>
                <a:off x="1926465" y="2547455"/>
                <a:ext cx="8682905" cy="450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activities:</a:t>
                </a:r>
              </a:p>
              <a:p>
                <a:pPr lvl="2"/>
                <a:endParaRPr lang="en-US" dirty="0">
                  <a:solidFill>
                    <a:schemeClr val="accent5">
                      <a:lumMod val="75000"/>
                    </a:schemeClr>
                  </a:solidFill>
                </a:endParaRPr>
              </a:p>
            </p:txBody>
          </p:sp>
          <p:sp>
            <p:nvSpPr>
              <p:cNvPr id="16" name="Content Placeholder 2"/>
              <p:cNvSpPr txBox="1">
                <a:spLocks/>
              </p:cNvSpPr>
              <p:nvPr/>
            </p:nvSpPr>
            <p:spPr>
              <a:xfrm>
                <a:off x="1926465" y="3015324"/>
                <a:ext cx="8682905" cy="709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Class presentation, small group questions and student assignments</a:t>
                </a:r>
                <a:r>
                  <a:rPr lang="en-AU" sz="2100" dirty="0">
                    <a:solidFill>
                      <a:schemeClr val="accent5">
                        <a:lumMod val="75000"/>
                      </a:schemeClr>
                    </a:solidFill>
                  </a:rPr>
                  <a:t>.</a:t>
                </a:r>
              </a:p>
              <a:p>
                <a:pPr lvl="1"/>
                <a:endParaRPr lang="en-AU" dirty="0">
                  <a:solidFill>
                    <a:schemeClr val="accent5">
                      <a:lumMod val="75000"/>
                    </a:schemeClr>
                  </a:solidFill>
                </a:endParaRPr>
              </a:p>
              <a:p>
                <a:pPr lvl="2"/>
                <a:endParaRPr lang="en-US" dirty="0">
                  <a:solidFill>
                    <a:schemeClr val="accent5">
                      <a:lumMod val="75000"/>
                    </a:schemeClr>
                  </a:solidFill>
                </a:endParaRPr>
              </a:p>
            </p:txBody>
          </p:sp>
          <p:pic>
            <p:nvPicPr>
              <p:cNvPr id="17" name="Picture 16" descr="Icon&#10;&#10;Description automatically generated">
                <a:extLst>
                  <a:ext uri="{FF2B5EF4-FFF2-40B4-BE49-F238E27FC236}">
                    <a16:creationId xmlns:a16="http://schemas.microsoft.com/office/drawing/2014/main" id="{8C4C7F1D-F365-1940-A8A6-391425C17C58}"/>
                  </a:ext>
                </a:extLst>
              </p:cNvPr>
              <p:cNvPicPr>
                <a:picLocks noChangeAspect="1"/>
              </p:cNvPicPr>
              <p:nvPr/>
            </p:nvPicPr>
            <p:blipFill>
              <a:blip r:embed="rId5"/>
              <a:stretch>
                <a:fillRect/>
              </a:stretch>
            </p:blipFill>
            <p:spPr>
              <a:xfrm>
                <a:off x="1345752" y="2409947"/>
                <a:ext cx="975808" cy="975808"/>
              </a:xfrm>
              <a:prstGeom prst="rect">
                <a:avLst/>
              </a:prstGeom>
            </p:spPr>
          </p:pic>
        </p:grpSp>
      </p:grpSp>
      <p:sp>
        <p:nvSpPr>
          <p:cNvPr id="7" name="Footer Placeholder 6"/>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9" name="Title 18"/>
          <p:cNvSpPr>
            <a:spLocks noGrp="1"/>
          </p:cNvSpPr>
          <p:nvPr>
            <p:ph type="title"/>
          </p:nvPr>
        </p:nvSpPr>
        <p:spPr/>
        <p:txBody>
          <a:bodyPr/>
          <a:lstStyle/>
          <a:p>
            <a:r>
              <a:rPr lang="en-AU" dirty="0"/>
              <a:t>Topic 2:</a:t>
            </a:r>
          </a:p>
        </p:txBody>
      </p:sp>
      <p:sp>
        <p:nvSpPr>
          <p:cNvPr id="4" name="Slide Number Placeholder 3"/>
          <p:cNvSpPr>
            <a:spLocks noGrp="1"/>
          </p:cNvSpPr>
          <p:nvPr>
            <p:ph type="sldNum" sz="quarter" idx="4"/>
          </p:nvPr>
        </p:nvSpPr>
        <p:spPr/>
        <p:txBody>
          <a:bodyPr/>
          <a:lstStyle/>
          <a:p>
            <a:fld id="{95741571-E85D-4266-ADAB-4C9BA1847898}" type="slidenum">
              <a:rPr lang="en-AU" smtClean="0"/>
              <a:pPr/>
              <a:t>12</a:t>
            </a:fld>
            <a:r>
              <a:rPr lang="en-AU" dirty="0"/>
              <a:t> of 66</a:t>
            </a:r>
          </a:p>
        </p:txBody>
      </p:sp>
    </p:spTree>
    <p:extLst>
      <p:ext uri="{BB962C8B-B14F-4D97-AF65-F5344CB8AC3E}">
        <p14:creationId xmlns:p14="http://schemas.microsoft.com/office/powerpoint/2010/main" val="482511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2:</a:t>
            </a:r>
          </a:p>
        </p:txBody>
      </p:sp>
      <p:sp>
        <p:nvSpPr>
          <p:cNvPr id="9" name="TextBox 8"/>
          <p:cNvSpPr txBox="1"/>
          <p:nvPr/>
        </p:nvSpPr>
        <p:spPr>
          <a:xfrm>
            <a:off x="3940932" y="259710"/>
            <a:ext cx="7946267" cy="1446550"/>
          </a:xfrm>
          <a:prstGeom prst="rect">
            <a:avLst/>
          </a:prstGeom>
          <a:noFill/>
        </p:spPr>
        <p:txBody>
          <a:bodyPr wrap="square" rtlCol="0">
            <a:spAutoFit/>
          </a:bodyPr>
          <a:lstStyle/>
          <a:p>
            <a:r>
              <a:rPr lang="en-AU" sz="4400" dirty="0">
                <a:solidFill>
                  <a:schemeClr val="accent5">
                    <a:lumMod val="75000"/>
                  </a:schemeClr>
                </a:solidFill>
                <a:latin typeface="Calibri" panose="020F0502020204030204" pitchFamily="34" charset="0"/>
                <a:cs typeface="Calibri" panose="020F0502020204030204" pitchFamily="34" charset="0"/>
              </a:rPr>
              <a:t>2.1 Synthesized list of enabling conditions for FLR </a:t>
            </a:r>
            <a:r>
              <a:rPr lang="en-AU" sz="1400" dirty="0">
                <a:solidFill>
                  <a:schemeClr val="accent5">
                    <a:lumMod val="75000"/>
                  </a:schemeClr>
                </a:solidFill>
                <a:latin typeface="Calibri" panose="020F0502020204030204" pitchFamily="34" charset="0"/>
                <a:cs typeface="Calibri" panose="020F0502020204030204" pitchFamily="34" charset="0"/>
              </a:rPr>
              <a:t>with reference to FLR Module 1: Principles 1 to 6</a:t>
            </a:r>
          </a:p>
        </p:txBody>
      </p:sp>
      <p:sp>
        <p:nvSpPr>
          <p:cNvPr id="8" name="Google Shape;291;p35">
            <a:extLst>
              <a:ext uri="{FF2B5EF4-FFF2-40B4-BE49-F238E27FC236}">
                <a16:creationId xmlns:a16="http://schemas.microsoft.com/office/drawing/2014/main" id="{6D313009-7DDE-7D46-9E48-A23B20C497F4}"/>
              </a:ext>
            </a:extLst>
          </p:cNvPr>
          <p:cNvSpPr txBox="1">
            <a:spLocks/>
          </p:cNvSpPr>
          <p:nvPr/>
        </p:nvSpPr>
        <p:spPr>
          <a:xfrm>
            <a:off x="897344" y="2029957"/>
            <a:ext cx="5181600" cy="4351338"/>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2F5496"/>
              </a:buClr>
              <a:buSzPts val="2800"/>
              <a:buFont typeface="Arial" panose="020B0604020202020204" pitchFamily="34" charset="0"/>
              <a:buNone/>
            </a:pPr>
            <a:r>
              <a:rPr lang="en-AU" sz="2600" b="1" dirty="0"/>
              <a:t>Engagement for common interests</a:t>
            </a:r>
            <a:endParaRPr lang="en-AU" sz="2600" dirty="0"/>
          </a:p>
          <a:p>
            <a:pPr marL="514350" indent="-514350">
              <a:buClr>
                <a:srgbClr val="2F5496"/>
              </a:buClr>
              <a:buSzPct val="100000"/>
              <a:buFont typeface="Calibri"/>
              <a:buAutoNum type="arabicPeriod"/>
            </a:pPr>
            <a:r>
              <a:rPr lang="en-AU" sz="2000" dirty="0"/>
              <a:t>Shared motivation &amp; vision </a:t>
            </a:r>
            <a:r>
              <a:rPr lang="en-AU" sz="1400" dirty="0"/>
              <a:t>(Principle 3)</a:t>
            </a:r>
          </a:p>
          <a:p>
            <a:pPr marL="514350" lvl="0" indent="-514350">
              <a:lnSpc>
                <a:spcPct val="100000"/>
              </a:lnSpc>
              <a:spcBef>
                <a:spcPts val="0"/>
              </a:spcBef>
              <a:buClr>
                <a:srgbClr val="2F5496"/>
              </a:buClr>
              <a:buSzPct val="100000"/>
              <a:buFont typeface="Calibri"/>
              <a:buAutoNum type="arabicPeriod"/>
            </a:pPr>
            <a:r>
              <a:rPr lang="en-AU" sz="2000" dirty="0"/>
              <a:t>Stakeholder engagement </a:t>
            </a:r>
            <a:r>
              <a:rPr lang="en-AU" sz="1400" dirty="0"/>
              <a:t>(Principle 3)</a:t>
            </a:r>
          </a:p>
          <a:p>
            <a:pPr marL="514350" lvl="0" indent="-514350">
              <a:lnSpc>
                <a:spcPct val="100000"/>
              </a:lnSpc>
              <a:spcBef>
                <a:spcPts val="0"/>
              </a:spcBef>
              <a:buClr>
                <a:srgbClr val="2F5496"/>
              </a:buClr>
              <a:buSzPct val="100000"/>
              <a:buFont typeface="Calibri"/>
              <a:buAutoNum type="arabicPeriod"/>
            </a:pPr>
            <a:r>
              <a:rPr lang="en-AU" sz="2000" dirty="0"/>
              <a:t>Economic viability </a:t>
            </a:r>
            <a:r>
              <a:rPr lang="en-AU" sz="1400" dirty="0"/>
              <a:t>(Principle 5)</a:t>
            </a:r>
          </a:p>
          <a:p>
            <a:pPr marL="0" indent="0">
              <a:spcBef>
                <a:spcPts val="1800"/>
              </a:spcBef>
              <a:buClr>
                <a:srgbClr val="2F5496"/>
              </a:buClr>
              <a:buSzPts val="2800"/>
              <a:buFont typeface="Arial" panose="020B0604020202020204" pitchFamily="34" charset="0"/>
              <a:buNone/>
            </a:pPr>
            <a:r>
              <a:rPr lang="en-AU" sz="2400" b="1" dirty="0"/>
              <a:t>Clear rules</a:t>
            </a:r>
            <a:endParaRPr lang="en-AU" sz="2400" dirty="0"/>
          </a:p>
          <a:p>
            <a:pPr marL="514350" lvl="0" indent="-514350">
              <a:lnSpc>
                <a:spcPct val="100000"/>
              </a:lnSpc>
              <a:spcBef>
                <a:spcPts val="0"/>
              </a:spcBef>
              <a:buClr>
                <a:srgbClr val="2F5496"/>
              </a:buClr>
              <a:buSzPct val="100000"/>
              <a:buFont typeface="+mj-lt"/>
              <a:buAutoNum type="arabicPeriod" startAt="4"/>
            </a:pPr>
            <a:r>
              <a:rPr lang="en-AU" sz="2000" dirty="0"/>
              <a:t>Enabling policy &amp; regulatory framework </a:t>
            </a:r>
            <a:r>
              <a:rPr lang="en-AU" sz="1400" dirty="0"/>
              <a:t>(Principle 3 and 4)</a:t>
            </a:r>
          </a:p>
          <a:p>
            <a:pPr marL="514350" lvl="0" indent="-514350">
              <a:lnSpc>
                <a:spcPct val="100000"/>
              </a:lnSpc>
              <a:spcBef>
                <a:spcPts val="0"/>
              </a:spcBef>
              <a:buClr>
                <a:srgbClr val="2F5496"/>
              </a:buClr>
              <a:buSzPct val="100000"/>
              <a:buFont typeface="Calibri"/>
              <a:buAutoNum type="arabicPeriod" startAt="4"/>
            </a:pPr>
            <a:r>
              <a:rPr lang="en-AU" sz="2000" dirty="0"/>
              <a:t>Clear and secure tenure </a:t>
            </a:r>
            <a:r>
              <a:rPr lang="en-AU" sz="1400" dirty="0"/>
              <a:t>(Principle 3 and 4)</a:t>
            </a:r>
          </a:p>
          <a:p>
            <a:pPr marL="514350" lvl="0" indent="-514350">
              <a:lnSpc>
                <a:spcPct val="100000"/>
              </a:lnSpc>
              <a:spcBef>
                <a:spcPts val="0"/>
              </a:spcBef>
              <a:buClr>
                <a:srgbClr val="2F5496"/>
              </a:buClr>
              <a:buSzPct val="100000"/>
              <a:buFont typeface="Calibri"/>
              <a:buAutoNum type="arabicPeriod" startAt="4"/>
            </a:pPr>
            <a:r>
              <a:rPr lang="en-AU" sz="2000" dirty="0"/>
              <a:t>Effective governance </a:t>
            </a:r>
            <a:r>
              <a:rPr lang="en-AU" sz="1400" dirty="0"/>
              <a:t>(Principle 3)</a:t>
            </a:r>
            <a:endParaRPr lang="en-AU" sz="2200" dirty="0"/>
          </a:p>
          <a:p>
            <a:pPr marL="514350" indent="-336550">
              <a:buClr>
                <a:srgbClr val="2F5496"/>
              </a:buClr>
              <a:buSzPts val="2800"/>
              <a:buFont typeface="Calibri"/>
              <a:buNone/>
            </a:pPr>
            <a:endParaRPr lang="en-AU" dirty="0"/>
          </a:p>
        </p:txBody>
      </p:sp>
      <p:sp>
        <p:nvSpPr>
          <p:cNvPr id="10" name="Google Shape;291;p35">
            <a:extLst>
              <a:ext uri="{FF2B5EF4-FFF2-40B4-BE49-F238E27FC236}">
                <a16:creationId xmlns:a16="http://schemas.microsoft.com/office/drawing/2014/main" id="{CDB15623-CAA1-AB4C-9EBC-F8F026956FB3}"/>
              </a:ext>
            </a:extLst>
          </p:cNvPr>
          <p:cNvSpPr txBox="1">
            <a:spLocks/>
          </p:cNvSpPr>
          <p:nvPr/>
        </p:nvSpPr>
        <p:spPr>
          <a:xfrm>
            <a:off x="6640376" y="2029957"/>
            <a:ext cx="5181600" cy="4351338"/>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rgbClr val="2F5496"/>
              </a:buClr>
              <a:buSzPts val="2800"/>
              <a:buNone/>
            </a:pPr>
            <a:r>
              <a:rPr lang="en-AU" sz="2600" b="1" dirty="0"/>
              <a:t>Focus on landscapes</a:t>
            </a:r>
          </a:p>
          <a:p>
            <a:pPr marL="514350" indent="-514350">
              <a:buClr>
                <a:srgbClr val="2F5496"/>
              </a:buClr>
              <a:buSzPct val="100000"/>
              <a:buFont typeface="+mj-lt"/>
              <a:buAutoNum type="arabicPeriod" startAt="7"/>
            </a:pPr>
            <a:r>
              <a:rPr lang="en-AU" sz="2000" dirty="0"/>
              <a:t>Landscape approach </a:t>
            </a:r>
            <a:r>
              <a:rPr lang="en-AU" sz="1400" dirty="0"/>
              <a:t>(Principle 1)</a:t>
            </a:r>
          </a:p>
          <a:p>
            <a:pPr marL="514350" lvl="0" indent="-514350">
              <a:lnSpc>
                <a:spcPct val="100000"/>
              </a:lnSpc>
              <a:spcBef>
                <a:spcPts val="0"/>
              </a:spcBef>
              <a:buClr>
                <a:srgbClr val="2F5496"/>
              </a:buClr>
              <a:buSzPct val="100000"/>
              <a:buFont typeface="Calibri"/>
              <a:buAutoNum type="arabicPeriod" startAt="7"/>
            </a:pPr>
            <a:r>
              <a:rPr lang="en-AU" sz="2000" dirty="0"/>
              <a:t>Landscape suitability for FLR </a:t>
            </a:r>
            <a:r>
              <a:rPr lang="en-AU" sz="1400" dirty="0"/>
              <a:t>(Principle 2)</a:t>
            </a:r>
          </a:p>
          <a:p>
            <a:pPr marL="0" indent="0">
              <a:spcBef>
                <a:spcPts val="1800"/>
              </a:spcBef>
              <a:buClr>
                <a:srgbClr val="2F5496"/>
              </a:buClr>
              <a:buSzPts val="2800"/>
              <a:buNone/>
            </a:pPr>
            <a:r>
              <a:rPr lang="en-AU" sz="2400" b="1" dirty="0"/>
              <a:t>Available knowledge and capacities</a:t>
            </a:r>
          </a:p>
          <a:p>
            <a:pPr marL="514350" lvl="0" indent="-514350">
              <a:lnSpc>
                <a:spcPct val="100000"/>
              </a:lnSpc>
              <a:spcBef>
                <a:spcPts val="0"/>
              </a:spcBef>
              <a:buClr>
                <a:srgbClr val="2F5496"/>
              </a:buClr>
              <a:buSzPct val="100000"/>
              <a:buFont typeface="+mj-lt"/>
              <a:buAutoNum type="arabicPeriod" startAt="9"/>
            </a:pPr>
            <a:r>
              <a:rPr lang="en-AU" sz="2000" dirty="0"/>
              <a:t>Accessible &amp; efficient knowledge base </a:t>
            </a:r>
            <a:r>
              <a:rPr lang="en-AU" sz="1400" dirty="0"/>
              <a:t>(Principle 4)</a:t>
            </a:r>
          </a:p>
          <a:p>
            <a:pPr marL="514350" lvl="0" indent="-514350">
              <a:lnSpc>
                <a:spcPct val="100000"/>
              </a:lnSpc>
              <a:spcBef>
                <a:spcPts val="0"/>
              </a:spcBef>
              <a:buClr>
                <a:srgbClr val="2F5496"/>
              </a:buClr>
              <a:buSzPct val="100000"/>
              <a:buFont typeface="Calibri"/>
              <a:buAutoNum type="arabicPeriod" startAt="9"/>
            </a:pPr>
            <a:r>
              <a:rPr lang="en-AU" sz="2000" dirty="0"/>
              <a:t>Adequate capacities </a:t>
            </a:r>
            <a:r>
              <a:rPr lang="en-AU" sz="1400" dirty="0"/>
              <a:t>(Principle 4)</a:t>
            </a:r>
          </a:p>
          <a:p>
            <a:pPr marL="0" indent="0">
              <a:spcBef>
                <a:spcPts val="1800"/>
              </a:spcBef>
              <a:buClr>
                <a:srgbClr val="2F5496"/>
              </a:buClr>
              <a:buSzPts val="2800"/>
              <a:buNone/>
            </a:pPr>
            <a:r>
              <a:rPr lang="en-AU" sz="2400" b="1" dirty="0"/>
              <a:t>Change management</a:t>
            </a:r>
          </a:p>
          <a:p>
            <a:pPr marL="514350" lvl="0" indent="-514350">
              <a:lnSpc>
                <a:spcPct val="100000"/>
              </a:lnSpc>
              <a:spcBef>
                <a:spcPts val="0"/>
              </a:spcBef>
              <a:buClr>
                <a:srgbClr val="2F5496"/>
              </a:buClr>
              <a:buSzPct val="100000"/>
              <a:buFont typeface="+mj-lt"/>
              <a:buAutoNum type="arabicPeriod" startAt="11"/>
            </a:pPr>
            <a:r>
              <a:rPr lang="en-AU" sz="2000" dirty="0"/>
              <a:t>Negotiated change logic </a:t>
            </a:r>
            <a:r>
              <a:rPr lang="en-AU" sz="1400" dirty="0"/>
              <a:t>(Principle 6)</a:t>
            </a:r>
          </a:p>
          <a:p>
            <a:pPr marL="514350" lvl="0" indent="-514350">
              <a:lnSpc>
                <a:spcPct val="100000"/>
              </a:lnSpc>
              <a:spcBef>
                <a:spcPts val="0"/>
              </a:spcBef>
              <a:buClr>
                <a:srgbClr val="2F5496"/>
              </a:buClr>
              <a:buSzPct val="100000"/>
              <a:buFont typeface="Calibri"/>
              <a:buAutoNum type="arabicPeriod" startAt="11"/>
            </a:pPr>
            <a:r>
              <a:rPr lang="en-AU" sz="2000" dirty="0"/>
              <a:t>Flexible approach incorporating new learning </a:t>
            </a:r>
            <a:r>
              <a:rPr lang="en-AU" sz="1400" dirty="0"/>
              <a:t>(Principle 6)</a:t>
            </a:r>
          </a:p>
          <a:p>
            <a:pPr marL="0" lvl="0" indent="0">
              <a:lnSpc>
                <a:spcPct val="100000"/>
              </a:lnSpc>
              <a:spcBef>
                <a:spcPts val="0"/>
              </a:spcBef>
              <a:buClr>
                <a:srgbClr val="2F5496"/>
              </a:buClr>
              <a:buSzPts val="2400"/>
              <a:buNone/>
            </a:pPr>
            <a:endParaRPr lang="en-AU" sz="2200" dirty="0"/>
          </a:p>
        </p:txBody>
      </p:sp>
      <p:sp>
        <p:nvSpPr>
          <p:cNvPr id="3" name="Slide Number Placeholder 2"/>
          <p:cNvSpPr>
            <a:spLocks noGrp="1"/>
          </p:cNvSpPr>
          <p:nvPr>
            <p:ph type="sldNum" sz="quarter" idx="4"/>
          </p:nvPr>
        </p:nvSpPr>
        <p:spPr/>
        <p:txBody>
          <a:bodyPr/>
          <a:lstStyle/>
          <a:p>
            <a:fld id="{95741571-E85D-4266-ADAB-4C9BA1847898}" type="slidenum">
              <a:rPr lang="en-AU" smtClean="0"/>
              <a:pPr/>
              <a:t>13</a:t>
            </a:fld>
            <a:r>
              <a:rPr lang="en-AU" dirty="0"/>
              <a:t> of 66</a:t>
            </a:r>
          </a:p>
        </p:txBody>
      </p:sp>
    </p:spTree>
    <p:extLst>
      <p:ext uri="{BB962C8B-B14F-4D97-AF65-F5344CB8AC3E}">
        <p14:creationId xmlns:p14="http://schemas.microsoft.com/office/powerpoint/2010/main" val="2680844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2:</a:t>
            </a:r>
          </a:p>
        </p:txBody>
      </p:sp>
      <p:sp>
        <p:nvSpPr>
          <p:cNvPr id="9" name="TextBox 8"/>
          <p:cNvSpPr txBox="1"/>
          <p:nvPr/>
        </p:nvSpPr>
        <p:spPr>
          <a:xfrm>
            <a:off x="3940932" y="259710"/>
            <a:ext cx="7946267" cy="1046440"/>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2.2 Shared motivation &amp; vision                </a:t>
            </a:r>
            <a:r>
              <a:rPr lang="en-AU" sz="1400" dirty="0">
                <a:solidFill>
                  <a:schemeClr val="accent5">
                    <a:lumMod val="75000"/>
                  </a:schemeClr>
                </a:solidFill>
                <a:latin typeface="Calibri" panose="020F0502020204030204" pitchFamily="34" charset="0"/>
                <a:cs typeface="Calibri" panose="020F0502020204030204" pitchFamily="34" charset="0"/>
              </a:rPr>
              <a:t>with reference to FLR Module 1: Principle 3</a:t>
            </a:r>
          </a:p>
        </p:txBody>
      </p:sp>
      <p:grpSp>
        <p:nvGrpSpPr>
          <p:cNvPr id="6" name="Group 5"/>
          <p:cNvGrpSpPr/>
          <p:nvPr/>
        </p:nvGrpSpPr>
        <p:grpSpPr>
          <a:xfrm>
            <a:off x="1248002" y="2371071"/>
            <a:ext cx="9955780" cy="3603820"/>
            <a:chOff x="1248002" y="2371071"/>
            <a:chExt cx="9955780" cy="3603820"/>
          </a:xfrm>
        </p:grpSpPr>
        <p:pic>
          <p:nvPicPr>
            <p:cNvPr id="25" name="Google Shape;301;p36"/>
            <p:cNvPicPr preferRelativeResize="0"/>
            <p:nvPr/>
          </p:nvPicPr>
          <p:blipFill>
            <a:blip r:embed="rId3">
              <a:extLst>
                <a:ext uri="{28A0092B-C50C-407E-A947-70E740481C1C}">
                  <a14:useLocalDpi xmlns:a14="http://schemas.microsoft.com/office/drawing/2010/main" val="0"/>
                </a:ext>
              </a:extLst>
            </a:blip>
            <a:stretch>
              <a:fillRect/>
            </a:stretch>
          </p:blipFill>
          <p:spPr>
            <a:xfrm>
              <a:off x="2188130" y="5339582"/>
              <a:ext cx="634562" cy="634562"/>
            </a:xfrm>
            <a:prstGeom prst="rect">
              <a:avLst/>
            </a:prstGeom>
            <a:noFill/>
            <a:ln>
              <a:noFill/>
            </a:ln>
          </p:spPr>
        </p:pic>
        <p:pic>
          <p:nvPicPr>
            <p:cNvPr id="26" name="Google Shape;302;p36" descr="A picture containing person, child, red, outdoor&#10;&#10;Description automatically generated"/>
            <p:cNvPicPr preferRelativeResize="0"/>
            <p:nvPr/>
          </p:nvPicPr>
          <p:blipFill rotWithShape="1">
            <a:blip r:embed="rId4">
              <a:alphaModFix/>
            </a:blip>
            <a:srcRect/>
            <a:stretch/>
          </p:blipFill>
          <p:spPr>
            <a:xfrm>
              <a:off x="1248003" y="2371072"/>
              <a:ext cx="2879999" cy="2165082"/>
            </a:xfrm>
            <a:prstGeom prst="rect">
              <a:avLst/>
            </a:prstGeom>
            <a:noFill/>
            <a:ln>
              <a:noFill/>
            </a:ln>
          </p:spPr>
        </p:pic>
        <p:sp>
          <p:nvSpPr>
            <p:cNvPr id="27" name="Google Shape;303;p36"/>
            <p:cNvSpPr txBox="1"/>
            <p:nvPr/>
          </p:nvSpPr>
          <p:spPr>
            <a:xfrm>
              <a:off x="1248002" y="4632513"/>
              <a:ext cx="2879999" cy="6478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accent5">
                      <a:lumMod val="75000"/>
                    </a:schemeClr>
                  </a:solidFill>
                  <a:latin typeface="Calibri"/>
                  <a:ea typeface="Calibri"/>
                  <a:cs typeface="Calibri"/>
                  <a:sym typeface="Calibri"/>
                </a:rPr>
                <a:t>Shared motivation for restored landscapes</a:t>
              </a:r>
              <a:endParaRPr b="1" dirty="0">
                <a:solidFill>
                  <a:schemeClr val="accent5">
                    <a:lumMod val="75000"/>
                  </a:schemeClr>
                </a:solidFill>
              </a:endParaRPr>
            </a:p>
          </p:txBody>
        </p:sp>
        <p:grpSp>
          <p:nvGrpSpPr>
            <p:cNvPr id="4" name="Group 3"/>
            <p:cNvGrpSpPr/>
            <p:nvPr/>
          </p:nvGrpSpPr>
          <p:grpSpPr>
            <a:xfrm>
              <a:off x="8036277" y="2394149"/>
              <a:ext cx="3167505" cy="3580742"/>
              <a:chOff x="8036277" y="2394149"/>
              <a:chExt cx="3167505" cy="3580742"/>
            </a:xfrm>
          </p:grpSpPr>
          <p:pic>
            <p:nvPicPr>
              <p:cNvPr id="32" name="Google Shape;308;p36" descr="A close up of a map&#10;&#10;Description automatically generated"/>
              <p:cNvPicPr preferRelativeResize="0"/>
              <p:nvPr/>
            </p:nvPicPr>
            <p:blipFill rotWithShape="1">
              <a:blip r:embed="rId5">
                <a:alphaModFix/>
              </a:blip>
              <a:srcRect l="1563" r="1752" b="2137"/>
              <a:stretch/>
            </p:blipFill>
            <p:spPr>
              <a:xfrm>
                <a:off x="8088773" y="2394149"/>
                <a:ext cx="3062515" cy="2113843"/>
              </a:xfrm>
              <a:prstGeom prst="rect">
                <a:avLst/>
              </a:prstGeom>
              <a:noFill/>
              <a:ln>
                <a:noFill/>
              </a:ln>
            </p:spPr>
          </p:pic>
          <p:pic>
            <p:nvPicPr>
              <p:cNvPr id="33" name="Google Shape;309;p36"/>
              <p:cNvPicPr preferRelativeResize="0"/>
              <p:nvPr/>
            </p:nvPicPr>
            <p:blipFill>
              <a:blip r:embed="rId3">
                <a:extLst>
                  <a:ext uri="{28A0092B-C50C-407E-A947-70E740481C1C}">
                    <a14:useLocalDpi xmlns:a14="http://schemas.microsoft.com/office/drawing/2010/main" val="0"/>
                  </a:ext>
                </a:extLst>
              </a:blip>
              <a:stretch>
                <a:fillRect/>
              </a:stretch>
            </p:blipFill>
            <p:spPr>
              <a:xfrm>
                <a:off x="9369308" y="5340329"/>
                <a:ext cx="634562" cy="634562"/>
              </a:xfrm>
              <a:prstGeom prst="rect">
                <a:avLst/>
              </a:prstGeom>
              <a:noFill/>
              <a:ln>
                <a:noFill/>
              </a:ln>
            </p:spPr>
          </p:pic>
          <p:sp>
            <p:nvSpPr>
              <p:cNvPr id="34" name="Google Shape;310;p36"/>
              <p:cNvSpPr txBox="1"/>
              <p:nvPr/>
            </p:nvSpPr>
            <p:spPr>
              <a:xfrm>
                <a:off x="8036277" y="4632513"/>
                <a:ext cx="316750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accent5">
                        <a:lumMod val="75000"/>
                      </a:schemeClr>
                    </a:solidFill>
                    <a:latin typeface="Calibri"/>
                    <a:ea typeface="Calibri"/>
                    <a:cs typeface="Calibri"/>
                    <a:sym typeface="Calibri"/>
                  </a:rPr>
                  <a:t>Common vision of the restored landscape</a:t>
                </a:r>
                <a:endParaRPr b="1" dirty="0">
                  <a:solidFill>
                    <a:schemeClr val="accent5">
                      <a:lumMod val="75000"/>
                    </a:schemeClr>
                  </a:solidFill>
                </a:endParaRPr>
              </a:p>
            </p:txBody>
          </p:sp>
        </p:grpSp>
        <p:grpSp>
          <p:nvGrpSpPr>
            <p:cNvPr id="3" name="Group 2"/>
            <p:cNvGrpSpPr/>
            <p:nvPr/>
          </p:nvGrpSpPr>
          <p:grpSpPr>
            <a:xfrm>
              <a:off x="4655999" y="2371071"/>
              <a:ext cx="2880000" cy="3549950"/>
              <a:chOff x="4655999" y="2371071"/>
              <a:chExt cx="2880000" cy="3549950"/>
            </a:xfrm>
          </p:grpSpPr>
          <p:grpSp>
            <p:nvGrpSpPr>
              <p:cNvPr id="28" name="Google Shape;304;p36"/>
              <p:cNvGrpSpPr/>
              <p:nvPr/>
            </p:nvGrpSpPr>
            <p:grpSpPr>
              <a:xfrm>
                <a:off x="4655999" y="4607061"/>
                <a:ext cx="2880000" cy="1313960"/>
                <a:chOff x="4556828" y="4752681"/>
                <a:chExt cx="3078343" cy="1194737"/>
              </a:xfrm>
            </p:grpSpPr>
            <p:pic>
              <p:nvPicPr>
                <p:cNvPr id="29" name="Google Shape;305;p36"/>
                <p:cNvPicPr preferRelativeResize="0"/>
                <p:nvPr/>
              </p:nvPicPr>
              <p:blipFill>
                <a:blip r:embed="rId3">
                  <a:extLst>
                    <a:ext uri="{28A0092B-C50C-407E-A947-70E740481C1C}">
                      <a14:useLocalDpi xmlns:a14="http://schemas.microsoft.com/office/drawing/2010/main" val="0"/>
                    </a:ext>
                  </a:extLst>
                </a:blip>
                <a:stretch>
                  <a:fillRect/>
                </a:stretch>
              </p:blipFill>
              <p:spPr>
                <a:xfrm>
                  <a:off x="5767964" y="5389312"/>
                  <a:ext cx="656072" cy="558106"/>
                </a:xfrm>
                <a:prstGeom prst="rect">
                  <a:avLst/>
                </a:prstGeom>
                <a:noFill/>
                <a:ln>
                  <a:noFill/>
                </a:ln>
              </p:spPr>
            </p:pic>
            <p:sp>
              <p:nvSpPr>
                <p:cNvPr id="30" name="Google Shape;306;p36"/>
                <p:cNvSpPr txBox="1"/>
                <p:nvPr/>
              </p:nvSpPr>
              <p:spPr>
                <a:xfrm>
                  <a:off x="4556828" y="4752681"/>
                  <a:ext cx="3078343" cy="58764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dirty="0">
                      <a:solidFill>
                        <a:schemeClr val="accent5">
                          <a:lumMod val="75000"/>
                        </a:schemeClr>
                      </a:solidFill>
                      <a:latin typeface="Calibri"/>
                      <a:ea typeface="Calibri"/>
                      <a:cs typeface="Calibri"/>
                      <a:sym typeface="Calibri"/>
                    </a:rPr>
                    <a:t>Common understanding                     of FLR</a:t>
                  </a:r>
                  <a:endParaRPr b="1" dirty="0">
                    <a:solidFill>
                      <a:schemeClr val="accent5">
                        <a:lumMod val="75000"/>
                      </a:schemeClr>
                    </a:solidFill>
                  </a:endParaRPr>
                </a:p>
              </p:txBody>
            </p:sp>
          </p:grpSp>
          <p:pic>
            <p:nvPicPr>
              <p:cNvPr id="35" name="Google Shape;311;p36" descr="A person standing next to a tree&#10;&#10;Description automatically generated"/>
              <p:cNvPicPr preferRelativeResize="0">
                <a:picLocks/>
              </p:cNvPicPr>
              <p:nvPr/>
            </p:nvPicPr>
            <p:blipFill rotWithShape="1">
              <a:blip r:embed="rId6">
                <a:alphaModFix/>
              </a:blip>
              <a:srcRect/>
              <a:stretch/>
            </p:blipFill>
            <p:spPr>
              <a:xfrm>
                <a:off x="4655999" y="2371071"/>
                <a:ext cx="2880000" cy="2160000"/>
              </a:xfrm>
              <a:prstGeom prst="rect">
                <a:avLst/>
              </a:prstGeom>
              <a:noFill/>
              <a:ln>
                <a:noFill/>
              </a:ln>
            </p:spPr>
          </p:pic>
        </p:grpSp>
      </p:grpSp>
      <p:sp>
        <p:nvSpPr>
          <p:cNvPr id="2" name="Slide Number Placeholder 1"/>
          <p:cNvSpPr>
            <a:spLocks noGrp="1"/>
          </p:cNvSpPr>
          <p:nvPr>
            <p:ph type="sldNum" sz="quarter" idx="4"/>
          </p:nvPr>
        </p:nvSpPr>
        <p:spPr/>
        <p:txBody>
          <a:bodyPr/>
          <a:lstStyle/>
          <a:p>
            <a:fld id="{95741571-E85D-4266-ADAB-4C9BA1847898}" type="slidenum">
              <a:rPr lang="en-AU" smtClean="0"/>
              <a:pPr/>
              <a:t>14</a:t>
            </a:fld>
            <a:r>
              <a:rPr lang="en-AU" dirty="0"/>
              <a:t> of 66</a:t>
            </a:r>
          </a:p>
        </p:txBody>
      </p:sp>
    </p:spTree>
    <p:extLst>
      <p:ext uri="{BB962C8B-B14F-4D97-AF65-F5344CB8AC3E}">
        <p14:creationId xmlns:p14="http://schemas.microsoft.com/office/powerpoint/2010/main" val="209801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2:</a:t>
            </a:r>
          </a:p>
        </p:txBody>
      </p:sp>
      <p:sp>
        <p:nvSpPr>
          <p:cNvPr id="9" name="TextBox 8"/>
          <p:cNvSpPr txBox="1"/>
          <p:nvPr/>
        </p:nvSpPr>
        <p:spPr>
          <a:xfrm>
            <a:off x="3940932" y="259710"/>
            <a:ext cx="7946267" cy="1046440"/>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2.3 Stakeholder engagement                                </a:t>
            </a:r>
            <a:r>
              <a:rPr lang="en-AU" sz="1400" dirty="0">
                <a:solidFill>
                  <a:schemeClr val="accent5">
                    <a:lumMod val="75000"/>
                  </a:schemeClr>
                </a:solidFill>
                <a:latin typeface="Calibri" panose="020F0502020204030204" pitchFamily="34" charset="0"/>
                <a:cs typeface="Calibri" panose="020F0502020204030204" pitchFamily="34" charset="0"/>
              </a:rPr>
              <a:t>with reference to FLR Module 1: Principle 3</a:t>
            </a:r>
          </a:p>
        </p:txBody>
      </p:sp>
      <p:graphicFrame>
        <p:nvGraphicFramePr>
          <p:cNvPr id="19" name="Google Shape;319;p27"/>
          <p:cNvGraphicFramePr/>
          <p:nvPr>
            <p:extLst>
              <p:ext uri="{D42A27DB-BD31-4B8C-83A1-F6EECF244321}">
                <p14:modId xmlns:p14="http://schemas.microsoft.com/office/powerpoint/2010/main" val="1314848943"/>
              </p:ext>
            </p:extLst>
          </p:nvPr>
        </p:nvGraphicFramePr>
        <p:xfrm>
          <a:off x="983342" y="1868393"/>
          <a:ext cx="10236200" cy="4175820"/>
        </p:xfrm>
        <a:graphic>
          <a:graphicData uri="http://schemas.openxmlformats.org/drawingml/2006/table">
            <a:tbl>
              <a:tblPr firstRow="1" bandRow="1">
                <a:tableStyleId>{F2DE63D5-997A-4646-A377-4702673A728D}</a:tableStyleId>
              </a:tblPr>
              <a:tblGrid>
                <a:gridCol w="1468272">
                  <a:extLst>
                    <a:ext uri="{9D8B030D-6E8A-4147-A177-3AD203B41FA5}">
                      <a16:colId xmlns:a16="http://schemas.microsoft.com/office/drawing/2014/main" val="20000"/>
                    </a:ext>
                  </a:extLst>
                </a:gridCol>
                <a:gridCol w="1541503">
                  <a:extLst>
                    <a:ext uri="{9D8B030D-6E8A-4147-A177-3AD203B41FA5}">
                      <a16:colId xmlns:a16="http://schemas.microsoft.com/office/drawing/2014/main" val="20001"/>
                    </a:ext>
                  </a:extLst>
                </a:gridCol>
                <a:gridCol w="1550275">
                  <a:extLst>
                    <a:ext uri="{9D8B030D-6E8A-4147-A177-3AD203B41FA5}">
                      <a16:colId xmlns:a16="http://schemas.microsoft.com/office/drawing/2014/main" val="20002"/>
                    </a:ext>
                  </a:extLst>
                </a:gridCol>
                <a:gridCol w="2303900">
                  <a:extLst>
                    <a:ext uri="{9D8B030D-6E8A-4147-A177-3AD203B41FA5}">
                      <a16:colId xmlns:a16="http://schemas.microsoft.com/office/drawing/2014/main" val="20003"/>
                    </a:ext>
                  </a:extLst>
                </a:gridCol>
                <a:gridCol w="3372250">
                  <a:extLst>
                    <a:ext uri="{9D8B030D-6E8A-4147-A177-3AD203B41FA5}">
                      <a16:colId xmlns:a16="http://schemas.microsoft.com/office/drawing/2014/main" val="20004"/>
                    </a:ext>
                  </a:extLst>
                </a:gridCol>
              </a:tblGrid>
              <a:tr h="370850">
                <a:tc>
                  <a:txBody>
                    <a:bodyPr/>
                    <a:lstStyle/>
                    <a:p>
                      <a:pPr marL="0" marR="0" lvl="0" indent="0" algn="l" rtl="0">
                        <a:spcBef>
                          <a:spcPts val="0"/>
                        </a:spcBef>
                        <a:spcAft>
                          <a:spcPts val="0"/>
                        </a:spcAft>
                        <a:buNone/>
                      </a:pPr>
                      <a:r>
                        <a:rPr lang="en-GB" sz="2000" u="none" strike="noStrike" cap="none" dirty="0"/>
                        <a:t>Stakeholder</a:t>
                      </a:r>
                      <a:endParaRPr sz="2000" b="1" dirty="0">
                        <a:solidFill>
                          <a:schemeClr val="accent5">
                            <a:lumMod val="75000"/>
                          </a:schemeClr>
                        </a:solidFill>
                        <a:latin typeface="+mn-lt"/>
                      </a:endParaRPr>
                    </a:p>
                  </a:txBody>
                  <a:tcPr marL="91450" marR="91450" marT="45725" marB="45725">
                    <a:solidFill>
                      <a:schemeClr val="accent4">
                        <a:lumMod val="60000"/>
                        <a:lumOff val="40000"/>
                      </a:schemeClr>
                    </a:solidFill>
                  </a:tcPr>
                </a:tc>
                <a:tc>
                  <a:txBody>
                    <a:bodyPr/>
                    <a:lstStyle/>
                    <a:p>
                      <a:pPr marL="0" marR="0" lvl="0" indent="0" algn="l" rtl="0">
                        <a:spcBef>
                          <a:spcPts val="0"/>
                        </a:spcBef>
                        <a:spcAft>
                          <a:spcPts val="0"/>
                        </a:spcAft>
                        <a:buNone/>
                      </a:pPr>
                      <a:r>
                        <a:rPr lang="en-GB" sz="2000" dirty="0"/>
                        <a:t>Involvement category</a:t>
                      </a:r>
                      <a:endParaRPr sz="2000" b="1" dirty="0">
                        <a:solidFill>
                          <a:schemeClr val="accent5">
                            <a:lumMod val="75000"/>
                          </a:schemeClr>
                        </a:solidFill>
                        <a:latin typeface="+mn-lt"/>
                      </a:endParaRPr>
                    </a:p>
                  </a:txBody>
                  <a:tcPr marL="91450" marR="91450" marT="45725" marB="45725">
                    <a:solidFill>
                      <a:schemeClr val="accent4">
                        <a:lumMod val="60000"/>
                        <a:lumOff val="40000"/>
                      </a:schemeClr>
                    </a:solidFill>
                  </a:tcPr>
                </a:tc>
                <a:tc>
                  <a:txBody>
                    <a:bodyPr/>
                    <a:lstStyle/>
                    <a:p>
                      <a:pPr marL="0" marR="0" lvl="0" indent="0" algn="l" rtl="0">
                        <a:spcBef>
                          <a:spcPts val="0"/>
                        </a:spcBef>
                        <a:spcAft>
                          <a:spcPts val="0"/>
                        </a:spcAft>
                        <a:buNone/>
                      </a:pPr>
                      <a:r>
                        <a:rPr lang="en-GB" sz="2000" dirty="0"/>
                        <a:t>Role in project</a:t>
                      </a:r>
                      <a:endParaRPr sz="2000" b="1" dirty="0">
                        <a:solidFill>
                          <a:schemeClr val="accent5">
                            <a:lumMod val="75000"/>
                          </a:schemeClr>
                        </a:solidFill>
                        <a:latin typeface="+mn-lt"/>
                      </a:endParaRPr>
                    </a:p>
                  </a:txBody>
                  <a:tcPr marL="91450" marR="91450" marT="45725" marB="45725">
                    <a:solidFill>
                      <a:schemeClr val="accent4">
                        <a:lumMod val="60000"/>
                        <a:lumOff val="40000"/>
                      </a:schemeClr>
                    </a:solidFill>
                  </a:tcPr>
                </a:tc>
                <a:tc>
                  <a:txBody>
                    <a:bodyPr/>
                    <a:lstStyle/>
                    <a:p>
                      <a:pPr marL="0" marR="0" lvl="0" indent="0" algn="l" rtl="0">
                        <a:spcBef>
                          <a:spcPts val="0"/>
                        </a:spcBef>
                        <a:spcAft>
                          <a:spcPts val="0"/>
                        </a:spcAft>
                        <a:buNone/>
                      </a:pPr>
                      <a:r>
                        <a:rPr lang="en-GB" sz="2000" dirty="0"/>
                        <a:t>Type of engagement</a:t>
                      </a:r>
                      <a:endParaRPr sz="2000" b="1" dirty="0">
                        <a:solidFill>
                          <a:schemeClr val="accent5">
                            <a:lumMod val="75000"/>
                          </a:schemeClr>
                        </a:solidFill>
                        <a:latin typeface="+mn-lt"/>
                      </a:endParaRPr>
                    </a:p>
                  </a:txBody>
                  <a:tcPr marL="91450" marR="91450" marT="45725" marB="45725">
                    <a:solidFill>
                      <a:schemeClr val="accent4">
                        <a:lumMod val="60000"/>
                        <a:lumOff val="40000"/>
                      </a:schemeClr>
                    </a:solidFill>
                  </a:tcPr>
                </a:tc>
                <a:tc>
                  <a:txBody>
                    <a:bodyPr/>
                    <a:lstStyle/>
                    <a:p>
                      <a:pPr marL="0" marR="0" lvl="0" indent="0" algn="l" rtl="0">
                        <a:spcBef>
                          <a:spcPts val="0"/>
                        </a:spcBef>
                        <a:spcAft>
                          <a:spcPts val="0"/>
                        </a:spcAft>
                        <a:buNone/>
                      </a:pPr>
                      <a:r>
                        <a:rPr lang="en-GB" sz="2000" dirty="0"/>
                        <a:t>Frequency of engagement</a:t>
                      </a:r>
                      <a:endParaRPr sz="2000" b="1" dirty="0">
                        <a:solidFill>
                          <a:schemeClr val="accent5">
                            <a:lumMod val="75000"/>
                          </a:schemeClr>
                        </a:solidFill>
                        <a:latin typeface="+mn-lt"/>
                      </a:endParaRPr>
                    </a:p>
                  </a:txBody>
                  <a:tcPr marL="91450" marR="91450" marT="45725" marB="45725">
                    <a:solidFill>
                      <a:schemeClr val="accent4">
                        <a:lumMod val="60000"/>
                        <a:lumOff val="40000"/>
                      </a:schemeClr>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dirty="0"/>
                        <a:t>Forest Department</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Primary stakeholder</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Technical implementer</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Implementation, technical advisory</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Monthly team meetings, capacity building</a:t>
                      </a:r>
                      <a:endParaRPr sz="1800" dirty="0">
                        <a:solidFill>
                          <a:schemeClr val="accent5">
                            <a:lumMod val="75000"/>
                          </a:schemeClr>
                        </a:solidFill>
                        <a:latin typeface="+mn-lt"/>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dirty="0"/>
                        <a:t>FLR facilitators</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Primary stakeholder</a:t>
                      </a:r>
                      <a:endParaRPr sz="1800" dirty="0">
                        <a:solidFill>
                          <a:schemeClr val="accent5">
                            <a:lumMod val="75000"/>
                          </a:schemeClr>
                        </a:solidFill>
                        <a:latin typeface="+mn-lt"/>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Calibri"/>
                        <a:buNone/>
                      </a:pPr>
                      <a:r>
                        <a:rPr lang="en-GB" sz="1800" u="none" strike="noStrike" cap="none" dirty="0">
                          <a:sym typeface="Calibri"/>
                        </a:rPr>
                        <a:t>Lead coordination</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Coordination, facilitation, planning, monitoring</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Intensive engagement full time</a:t>
                      </a:r>
                      <a:endParaRPr sz="1800" dirty="0">
                        <a:solidFill>
                          <a:schemeClr val="accent5">
                            <a:lumMod val="75000"/>
                          </a:schemeClr>
                        </a:solidFill>
                        <a:latin typeface="+mn-lt"/>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800" dirty="0"/>
                        <a:t>Local farmers</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Primary stakeholder</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Main beneficiaries</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Implementation, labour</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Quarterly coordination meetings, awareness programmes</a:t>
                      </a:r>
                      <a:endParaRPr sz="1800" dirty="0">
                        <a:solidFill>
                          <a:schemeClr val="accent5">
                            <a:lumMod val="75000"/>
                          </a:schemeClr>
                        </a:solidFill>
                        <a:latin typeface="+mn-lt"/>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1800" dirty="0"/>
                        <a:t>Land owners</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Primary stakeholder</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Main enablers</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Implementation</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Awareness campaigns</a:t>
                      </a:r>
                      <a:endParaRPr sz="1800" dirty="0">
                        <a:solidFill>
                          <a:schemeClr val="accent5">
                            <a:lumMod val="75000"/>
                          </a:schemeClr>
                        </a:solidFill>
                        <a:latin typeface="+mn-lt"/>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GB" sz="1800" dirty="0"/>
                        <a:t>Timber industry</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Secondary stakeholder</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Investors</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Provide funding</a:t>
                      </a:r>
                      <a:endParaRPr sz="1800" dirty="0">
                        <a:solidFill>
                          <a:schemeClr val="accent5">
                            <a:lumMod val="75000"/>
                          </a:schemeClr>
                        </a:solidFill>
                        <a:latin typeface="+mn-lt"/>
                      </a:endParaRPr>
                    </a:p>
                  </a:txBody>
                  <a:tcPr marL="91450" marR="91450" marT="45725" marB="45725"/>
                </a:tc>
                <a:tc>
                  <a:txBody>
                    <a:bodyPr/>
                    <a:lstStyle/>
                    <a:p>
                      <a:pPr marL="0" marR="0" lvl="0" indent="0" algn="l" rtl="0">
                        <a:spcBef>
                          <a:spcPts val="0"/>
                        </a:spcBef>
                        <a:spcAft>
                          <a:spcPts val="0"/>
                        </a:spcAft>
                        <a:buNone/>
                      </a:pPr>
                      <a:r>
                        <a:rPr lang="en-GB" sz="1800" dirty="0"/>
                        <a:t>Inform regularly, conduct advocacy</a:t>
                      </a:r>
                      <a:endParaRPr sz="1800" dirty="0">
                        <a:solidFill>
                          <a:schemeClr val="accent5">
                            <a:lumMod val="75000"/>
                          </a:schemeClr>
                        </a:solidFill>
                        <a:latin typeface="+mn-lt"/>
                      </a:endParaRPr>
                    </a:p>
                  </a:txBody>
                  <a:tcPr marL="91450" marR="91450" marT="45725" marB="45725"/>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4"/>
          </p:nvPr>
        </p:nvSpPr>
        <p:spPr/>
        <p:txBody>
          <a:bodyPr/>
          <a:lstStyle/>
          <a:p>
            <a:fld id="{95741571-E85D-4266-ADAB-4C9BA1847898}" type="slidenum">
              <a:rPr lang="en-AU" smtClean="0"/>
              <a:pPr/>
              <a:t>15</a:t>
            </a:fld>
            <a:r>
              <a:rPr lang="en-AU" dirty="0"/>
              <a:t> of 66</a:t>
            </a:r>
          </a:p>
        </p:txBody>
      </p:sp>
    </p:spTree>
    <p:extLst>
      <p:ext uri="{BB962C8B-B14F-4D97-AF65-F5344CB8AC3E}">
        <p14:creationId xmlns:p14="http://schemas.microsoft.com/office/powerpoint/2010/main" val="2480642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328;p37" descr="A screenshot of a cell phone&#10;&#10;Description automatically generated"/>
          <p:cNvPicPr preferRelativeResize="0"/>
          <p:nvPr/>
        </p:nvPicPr>
        <p:blipFill rotWithShape="1">
          <a:blip r:embed="rId3">
            <a:alphaModFix/>
          </a:blip>
          <a:srcRect/>
          <a:stretch/>
        </p:blipFill>
        <p:spPr>
          <a:xfrm>
            <a:off x="8319224" y="1021014"/>
            <a:ext cx="3265444" cy="5724911"/>
          </a:xfrm>
          <a:prstGeom prst="rect">
            <a:avLst/>
          </a:prstGeom>
          <a:noFill/>
          <a:ln>
            <a:noFill/>
          </a:ln>
        </p:spPr>
      </p:pic>
      <p:sp>
        <p:nvSpPr>
          <p:cNvPr id="8" name="TextBox 7"/>
          <p:cNvSpPr txBox="1"/>
          <p:nvPr/>
        </p:nvSpPr>
        <p:spPr>
          <a:xfrm>
            <a:off x="3940933" y="259710"/>
            <a:ext cx="7946267" cy="1046440"/>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2.4 Economic viability                               </a:t>
            </a:r>
            <a:r>
              <a:rPr lang="en-AU" sz="1400" dirty="0">
                <a:solidFill>
                  <a:schemeClr val="accent5">
                    <a:lumMod val="75000"/>
                  </a:schemeClr>
                </a:solidFill>
                <a:latin typeface="Calibri" panose="020F0502020204030204" pitchFamily="34" charset="0"/>
                <a:cs typeface="Calibri" panose="020F0502020204030204" pitchFamily="34" charset="0"/>
              </a:rPr>
              <a:t>with reference to FLR Module 1: Principle 5</a:t>
            </a:r>
          </a:p>
        </p:txBody>
      </p:sp>
      <p:sp>
        <p:nvSpPr>
          <p:cNvPr id="2" name="Content Placeholder 1"/>
          <p:cNvSpPr>
            <a:spLocks noGrp="1"/>
          </p:cNvSpPr>
          <p:nvPr>
            <p:ph idx="1"/>
          </p:nvPr>
        </p:nvSpPr>
        <p:spPr>
          <a:xfrm>
            <a:off x="1288960" y="1877140"/>
            <a:ext cx="6897097" cy="4351338"/>
          </a:xfrm>
        </p:spPr>
        <p:txBody>
          <a:bodyPr>
            <a:normAutofit/>
          </a:bodyPr>
          <a:lstStyle/>
          <a:p>
            <a:r>
              <a:rPr lang="en-AU" sz="2200" dirty="0"/>
              <a:t>FLR needs to be economically attractive</a:t>
            </a:r>
          </a:p>
          <a:p>
            <a:r>
              <a:rPr lang="en-AU" sz="2200" dirty="0"/>
              <a:t>Need to ensure early flow of benefits to communities</a:t>
            </a:r>
          </a:p>
          <a:p>
            <a:r>
              <a:rPr lang="en-AU" sz="2200" dirty="0"/>
              <a:t>Public funding will remain insufficient to achieve global restoration targets</a:t>
            </a:r>
          </a:p>
          <a:p>
            <a:r>
              <a:rPr lang="en-AU" sz="2200" dirty="0"/>
              <a:t>Need to increasingly engage private sector</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2:</a:t>
            </a:r>
          </a:p>
        </p:txBody>
      </p:sp>
      <p:sp>
        <p:nvSpPr>
          <p:cNvPr id="3" name="Footer Placeholder 2"/>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9" name="Freeform 8">
            <a:extLst>
              <a:ext uri="{FF2B5EF4-FFF2-40B4-BE49-F238E27FC236}">
                <a16:creationId xmlns:a16="http://schemas.microsoft.com/office/drawing/2014/main" id="{5EE427BF-ECD5-E745-A326-D9CA9CF2F8C6}"/>
              </a:ext>
            </a:extLst>
          </p:cNvPr>
          <p:cNvSpPr/>
          <p:nvPr/>
        </p:nvSpPr>
        <p:spPr>
          <a:xfrm rot="10800000">
            <a:off x="8768080" y="6217920"/>
            <a:ext cx="3423920" cy="640080"/>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800" h="2298700">
                <a:moveTo>
                  <a:pt x="25400" y="0"/>
                </a:moveTo>
                <a:lnTo>
                  <a:pt x="7924800" y="12700"/>
                </a:lnTo>
                <a:lnTo>
                  <a:pt x="6769100" y="1536700"/>
                </a:lnTo>
                <a:lnTo>
                  <a:pt x="3962400" y="1765300"/>
                </a:lnTo>
                <a:lnTo>
                  <a:pt x="2552700" y="2260600"/>
                </a:lnTo>
                <a:lnTo>
                  <a:pt x="0" y="2298700"/>
                </a:lnTo>
                <a:lnTo>
                  <a:pt x="2540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4"/>
          </p:nvPr>
        </p:nvSpPr>
        <p:spPr/>
        <p:txBody>
          <a:bodyPr/>
          <a:lstStyle/>
          <a:p>
            <a:fld id="{95741571-E85D-4266-ADAB-4C9BA1847898}" type="slidenum">
              <a:rPr lang="en-AU" smtClean="0"/>
              <a:pPr/>
              <a:t>16</a:t>
            </a:fld>
            <a:r>
              <a:rPr lang="en-AU" dirty="0"/>
              <a:t> of 66</a:t>
            </a:r>
          </a:p>
        </p:txBody>
      </p:sp>
    </p:spTree>
    <p:extLst>
      <p:ext uri="{BB962C8B-B14F-4D97-AF65-F5344CB8AC3E}">
        <p14:creationId xmlns:p14="http://schemas.microsoft.com/office/powerpoint/2010/main" val="7597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2:</a:t>
            </a:r>
          </a:p>
        </p:txBody>
      </p:sp>
      <p:sp>
        <p:nvSpPr>
          <p:cNvPr id="9" name="TextBox 8"/>
          <p:cNvSpPr txBox="1"/>
          <p:nvPr/>
        </p:nvSpPr>
        <p:spPr>
          <a:xfrm>
            <a:off x="3940932" y="259710"/>
            <a:ext cx="7946267" cy="1446550"/>
          </a:xfrm>
          <a:prstGeom prst="rect">
            <a:avLst/>
          </a:prstGeom>
          <a:noFill/>
        </p:spPr>
        <p:txBody>
          <a:bodyPr wrap="square" rtlCol="0">
            <a:spAutoFit/>
          </a:bodyPr>
          <a:lstStyle/>
          <a:p>
            <a:r>
              <a:rPr lang="en-AU" sz="4400" dirty="0">
                <a:solidFill>
                  <a:schemeClr val="accent5">
                    <a:lumMod val="75000"/>
                  </a:schemeClr>
                </a:solidFill>
                <a:latin typeface="Calibri" panose="020F0502020204030204" pitchFamily="34" charset="0"/>
                <a:cs typeface="Calibri" panose="020F0502020204030204" pitchFamily="34" charset="0"/>
              </a:rPr>
              <a:t>2.5 Enabling policy &amp; regulatory framework </a:t>
            </a:r>
            <a:r>
              <a:rPr lang="en-AU" sz="1400" dirty="0">
                <a:solidFill>
                  <a:schemeClr val="accent5">
                    <a:lumMod val="75000"/>
                  </a:schemeClr>
                </a:solidFill>
                <a:latin typeface="Calibri" panose="020F0502020204030204" pitchFamily="34" charset="0"/>
                <a:cs typeface="Calibri" panose="020F0502020204030204" pitchFamily="34" charset="0"/>
              </a:rPr>
              <a:t>with reference to FLR Module 1: Principles 3 and 4</a:t>
            </a:r>
          </a:p>
        </p:txBody>
      </p:sp>
      <p:graphicFrame>
        <p:nvGraphicFramePr>
          <p:cNvPr id="13" name="Google Shape;341;p38"/>
          <p:cNvGraphicFramePr/>
          <p:nvPr>
            <p:extLst>
              <p:ext uri="{D42A27DB-BD31-4B8C-83A1-F6EECF244321}">
                <p14:modId xmlns:p14="http://schemas.microsoft.com/office/powerpoint/2010/main" val="869655560"/>
              </p:ext>
            </p:extLst>
          </p:nvPr>
        </p:nvGraphicFramePr>
        <p:xfrm>
          <a:off x="1030072" y="1877850"/>
          <a:ext cx="10216486" cy="4181856"/>
        </p:xfrm>
        <a:graphic>
          <a:graphicData uri="http://schemas.openxmlformats.org/drawingml/2006/table">
            <a:tbl>
              <a:tblPr firstRow="1" firstCol="1" bandRow="1">
                <a:tableStyleId>{F2DE63D5-997A-4646-A377-4702673A728D}</a:tableStyleId>
              </a:tblPr>
              <a:tblGrid>
                <a:gridCol w="1700829">
                  <a:extLst>
                    <a:ext uri="{9D8B030D-6E8A-4147-A177-3AD203B41FA5}">
                      <a16:colId xmlns:a16="http://schemas.microsoft.com/office/drawing/2014/main" val="20000"/>
                    </a:ext>
                  </a:extLst>
                </a:gridCol>
                <a:gridCol w="8515657">
                  <a:extLst>
                    <a:ext uri="{9D8B030D-6E8A-4147-A177-3AD203B41FA5}">
                      <a16:colId xmlns:a16="http://schemas.microsoft.com/office/drawing/2014/main" val="20001"/>
                    </a:ext>
                  </a:extLst>
                </a:gridCol>
              </a:tblGrid>
              <a:tr h="304800">
                <a:tc>
                  <a:txBody>
                    <a:bodyPr/>
                    <a:lstStyle/>
                    <a:p>
                      <a:pPr marL="0" marR="0" lvl="0" indent="0" algn="l" rtl="0">
                        <a:lnSpc>
                          <a:spcPct val="107000"/>
                        </a:lnSpc>
                        <a:spcBef>
                          <a:spcPts val="0"/>
                        </a:spcBef>
                        <a:spcAft>
                          <a:spcPts val="0"/>
                        </a:spcAft>
                        <a:buNone/>
                      </a:pPr>
                      <a:r>
                        <a:rPr lang="en-GB" sz="2000" dirty="0"/>
                        <a:t>Regulatory instrument</a:t>
                      </a:r>
                      <a:endParaRPr sz="2000" b="1" dirty="0">
                        <a:solidFill>
                          <a:schemeClr val="accent5">
                            <a:lumMod val="75000"/>
                          </a:schemeClr>
                        </a:solidFill>
                        <a:latin typeface="Calibri"/>
                        <a:ea typeface="Calibri"/>
                        <a:cs typeface="Calibri"/>
                        <a:sym typeface="Calibri"/>
                      </a:endParaRPr>
                    </a:p>
                  </a:txBody>
                  <a:tcPr marL="68575" marR="68575" marT="0" marB="0">
                    <a:solidFill>
                      <a:schemeClr val="accent4">
                        <a:lumMod val="60000"/>
                        <a:lumOff val="40000"/>
                      </a:schemeClr>
                    </a:solidFill>
                  </a:tcPr>
                </a:tc>
                <a:tc>
                  <a:txBody>
                    <a:bodyPr/>
                    <a:lstStyle/>
                    <a:p>
                      <a:pPr marL="0" marR="0" lvl="0" indent="0" algn="l" rtl="0">
                        <a:lnSpc>
                          <a:spcPct val="107000"/>
                        </a:lnSpc>
                        <a:spcBef>
                          <a:spcPts val="0"/>
                        </a:spcBef>
                        <a:spcAft>
                          <a:spcPts val="0"/>
                        </a:spcAft>
                        <a:buNone/>
                      </a:pPr>
                      <a:r>
                        <a:rPr lang="en-GB" sz="2000" dirty="0"/>
                        <a:t>Minimum contents to enable FLR</a:t>
                      </a:r>
                      <a:endParaRPr sz="2000" b="1" dirty="0">
                        <a:solidFill>
                          <a:schemeClr val="accent5">
                            <a:lumMod val="75000"/>
                          </a:schemeClr>
                        </a:solidFill>
                        <a:latin typeface="Calibri"/>
                        <a:ea typeface="Calibri"/>
                        <a:cs typeface="Calibri"/>
                        <a:sym typeface="Calibri"/>
                      </a:endParaRPr>
                    </a:p>
                  </a:txBody>
                  <a:tcPr marL="68575" marR="68575" marT="0" marB="0">
                    <a:solidFill>
                      <a:schemeClr val="accent4">
                        <a:lumMod val="60000"/>
                        <a:lumOff val="40000"/>
                      </a:schemeClr>
                    </a:solidFill>
                  </a:tcPr>
                </a:tc>
                <a:extLst>
                  <a:ext uri="{0D108BD9-81ED-4DB2-BD59-A6C34878D82A}">
                    <a16:rowId xmlns:a16="http://schemas.microsoft.com/office/drawing/2014/main" val="10000"/>
                  </a:ext>
                </a:extLst>
              </a:tr>
              <a:tr h="304800">
                <a:tc>
                  <a:txBody>
                    <a:bodyPr/>
                    <a:lstStyle/>
                    <a:p>
                      <a:pPr marL="0" marR="0" lvl="0" indent="0" algn="l" rtl="0">
                        <a:lnSpc>
                          <a:spcPct val="107000"/>
                        </a:lnSpc>
                        <a:spcBef>
                          <a:spcPts val="0"/>
                        </a:spcBef>
                        <a:spcAft>
                          <a:spcPts val="0"/>
                        </a:spcAft>
                        <a:buNone/>
                      </a:pPr>
                      <a:r>
                        <a:rPr lang="en-GB" sz="2000" dirty="0"/>
                        <a:t>Policies</a:t>
                      </a:r>
                      <a:endParaRPr sz="2000" b="0" dirty="0">
                        <a:solidFill>
                          <a:schemeClr val="accent5">
                            <a:lumMod val="75000"/>
                          </a:schemeClr>
                        </a:solidFill>
                        <a:latin typeface="Calibri"/>
                        <a:ea typeface="Calibri"/>
                        <a:cs typeface="Calibri"/>
                        <a:sym typeface="Calibri"/>
                      </a:endParaRPr>
                    </a:p>
                  </a:txBody>
                  <a:tcPr marL="68575" marR="68575" marT="0" marB="0"/>
                </a:tc>
                <a:tc>
                  <a:txBody>
                    <a:bodyPr/>
                    <a:lstStyle/>
                    <a:p>
                      <a:pPr marL="342900" marR="0" lvl="0" indent="-342900" algn="just" rtl="0">
                        <a:lnSpc>
                          <a:spcPct val="107000"/>
                        </a:lnSpc>
                        <a:spcBef>
                          <a:spcPts val="0"/>
                        </a:spcBef>
                        <a:spcAft>
                          <a:spcPts val="0"/>
                        </a:spcAft>
                        <a:buClr>
                          <a:schemeClr val="dk1"/>
                        </a:buClr>
                        <a:buSzPts val="2400"/>
                        <a:buFont typeface="Arial"/>
                        <a:buChar char="•"/>
                      </a:pPr>
                      <a:r>
                        <a:rPr lang="en-GB" sz="2000" dirty="0"/>
                        <a:t>Specify FLR as a government priority, possibly linking it to international commitments</a:t>
                      </a:r>
                      <a:endParaRPr sz="2000" dirty="0"/>
                    </a:p>
                    <a:p>
                      <a:pPr marL="342900" marR="0" lvl="0" indent="-342900" algn="just" rtl="0">
                        <a:lnSpc>
                          <a:spcPct val="107000"/>
                        </a:lnSpc>
                        <a:spcBef>
                          <a:spcPts val="0"/>
                        </a:spcBef>
                        <a:spcAft>
                          <a:spcPts val="0"/>
                        </a:spcAft>
                        <a:buClr>
                          <a:schemeClr val="dk1"/>
                        </a:buClr>
                        <a:buSzPts val="2400"/>
                        <a:buFont typeface="Arial"/>
                        <a:buChar char="•"/>
                      </a:pPr>
                      <a:r>
                        <a:rPr lang="en-GB" sz="2000" dirty="0"/>
                        <a:t>Define the country’s policy on FLR</a:t>
                      </a:r>
                      <a:endParaRPr sz="2000" b="0" dirty="0">
                        <a:solidFill>
                          <a:schemeClr val="accent5">
                            <a:lumMod val="75000"/>
                          </a:schemeClr>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304800">
                <a:tc>
                  <a:txBody>
                    <a:bodyPr/>
                    <a:lstStyle/>
                    <a:p>
                      <a:pPr marL="0" marR="0" lvl="0" indent="0" algn="l" rtl="0">
                        <a:lnSpc>
                          <a:spcPct val="107000"/>
                        </a:lnSpc>
                        <a:spcBef>
                          <a:spcPts val="0"/>
                        </a:spcBef>
                        <a:spcAft>
                          <a:spcPts val="0"/>
                        </a:spcAft>
                        <a:buNone/>
                      </a:pPr>
                      <a:r>
                        <a:rPr lang="en-GB" sz="2000" dirty="0"/>
                        <a:t>Laws</a:t>
                      </a:r>
                      <a:endParaRPr sz="2000" b="0" dirty="0">
                        <a:solidFill>
                          <a:schemeClr val="accent5">
                            <a:lumMod val="75000"/>
                          </a:schemeClr>
                        </a:solidFill>
                        <a:latin typeface="Calibri"/>
                        <a:ea typeface="Calibri"/>
                        <a:cs typeface="Calibri"/>
                        <a:sym typeface="Calibri"/>
                      </a:endParaRPr>
                    </a:p>
                  </a:txBody>
                  <a:tcPr marL="68575" marR="68575" marT="0" marB="0"/>
                </a:tc>
                <a:tc>
                  <a:txBody>
                    <a:bodyPr/>
                    <a:lstStyle/>
                    <a:p>
                      <a:pPr marL="342900" marR="0" lvl="0" indent="-342900" algn="just" rtl="0">
                        <a:lnSpc>
                          <a:spcPct val="107000"/>
                        </a:lnSpc>
                        <a:spcBef>
                          <a:spcPts val="0"/>
                        </a:spcBef>
                        <a:spcAft>
                          <a:spcPts val="0"/>
                        </a:spcAft>
                        <a:buClr>
                          <a:schemeClr val="dk1"/>
                        </a:buClr>
                        <a:buSzPts val="2400"/>
                        <a:buFont typeface="Arial"/>
                        <a:buChar char="•"/>
                      </a:pPr>
                      <a:r>
                        <a:rPr lang="en-GB" sz="2000" dirty="0"/>
                        <a:t>Define &amp; enable FLR</a:t>
                      </a:r>
                      <a:endParaRPr sz="2000" dirty="0"/>
                    </a:p>
                    <a:p>
                      <a:pPr marL="342900" marR="0" lvl="0" indent="-342900" algn="just" rtl="0">
                        <a:lnSpc>
                          <a:spcPct val="107000"/>
                        </a:lnSpc>
                        <a:spcBef>
                          <a:spcPts val="0"/>
                        </a:spcBef>
                        <a:spcAft>
                          <a:spcPts val="0"/>
                        </a:spcAft>
                        <a:buClr>
                          <a:schemeClr val="dk1"/>
                        </a:buClr>
                        <a:buSzPts val="2400"/>
                        <a:buFont typeface="Arial"/>
                        <a:buChar char="•"/>
                      </a:pPr>
                      <a:r>
                        <a:rPr lang="en-GB" sz="2000" dirty="0"/>
                        <a:t>Specify jurisdictional hierarchy responsible for FLR</a:t>
                      </a:r>
                      <a:endParaRPr sz="2000" dirty="0"/>
                    </a:p>
                    <a:p>
                      <a:pPr marL="342900" marR="0" lvl="0" indent="-342900" algn="just" rtl="0">
                        <a:lnSpc>
                          <a:spcPct val="107000"/>
                        </a:lnSpc>
                        <a:spcBef>
                          <a:spcPts val="0"/>
                        </a:spcBef>
                        <a:spcAft>
                          <a:spcPts val="0"/>
                        </a:spcAft>
                        <a:buClr>
                          <a:schemeClr val="dk1"/>
                        </a:buClr>
                        <a:buSzPts val="2400"/>
                        <a:buFont typeface="Arial"/>
                        <a:buChar char="•"/>
                      </a:pPr>
                      <a:r>
                        <a:rPr lang="en-GB" sz="2000" dirty="0"/>
                        <a:t>Establish tenure rights</a:t>
                      </a:r>
                      <a:endParaRPr sz="2000" dirty="0"/>
                    </a:p>
                    <a:p>
                      <a:pPr marL="342900" marR="0" lvl="0" indent="-342900" algn="just" rtl="0">
                        <a:lnSpc>
                          <a:spcPct val="107000"/>
                        </a:lnSpc>
                        <a:spcBef>
                          <a:spcPts val="0"/>
                        </a:spcBef>
                        <a:spcAft>
                          <a:spcPts val="0"/>
                        </a:spcAft>
                        <a:buClr>
                          <a:schemeClr val="dk1"/>
                        </a:buClr>
                        <a:buSzPts val="2400"/>
                        <a:buFont typeface="Arial"/>
                        <a:buChar char="•"/>
                      </a:pPr>
                      <a:r>
                        <a:rPr lang="en-GB" sz="2000" dirty="0"/>
                        <a:t>Enable benefit sharing and dispute resolution mechanisms</a:t>
                      </a:r>
                      <a:endParaRPr sz="2000" dirty="0"/>
                    </a:p>
                    <a:p>
                      <a:pPr marL="342900" marR="0" lvl="0" indent="-342900" algn="just" rtl="0">
                        <a:lnSpc>
                          <a:spcPct val="107000"/>
                        </a:lnSpc>
                        <a:spcBef>
                          <a:spcPts val="0"/>
                        </a:spcBef>
                        <a:spcAft>
                          <a:spcPts val="0"/>
                        </a:spcAft>
                        <a:buClr>
                          <a:schemeClr val="dk1"/>
                        </a:buClr>
                        <a:buSzPts val="2400"/>
                        <a:buFont typeface="Arial"/>
                        <a:buChar char="•"/>
                      </a:pPr>
                      <a:r>
                        <a:rPr lang="en-GB" sz="2000" dirty="0"/>
                        <a:t>Incentives for restoration</a:t>
                      </a:r>
                      <a:endParaRPr sz="2000" b="0" dirty="0">
                        <a:solidFill>
                          <a:schemeClr val="accent5">
                            <a:lumMod val="75000"/>
                          </a:schemeClr>
                        </a:solidFill>
                      </a:endParaRPr>
                    </a:p>
                  </a:txBody>
                  <a:tcPr marL="68575" marR="68575" marT="0" marB="0"/>
                </a:tc>
                <a:extLst>
                  <a:ext uri="{0D108BD9-81ED-4DB2-BD59-A6C34878D82A}">
                    <a16:rowId xmlns:a16="http://schemas.microsoft.com/office/drawing/2014/main" val="10002"/>
                  </a:ext>
                </a:extLst>
              </a:tr>
              <a:tr h="304800">
                <a:tc>
                  <a:txBody>
                    <a:bodyPr/>
                    <a:lstStyle/>
                    <a:p>
                      <a:pPr marL="0" marR="0" lvl="0" indent="0" algn="l" rtl="0">
                        <a:lnSpc>
                          <a:spcPct val="107000"/>
                        </a:lnSpc>
                        <a:spcBef>
                          <a:spcPts val="0"/>
                        </a:spcBef>
                        <a:spcAft>
                          <a:spcPts val="0"/>
                        </a:spcAft>
                        <a:buNone/>
                      </a:pPr>
                      <a:r>
                        <a:rPr lang="en-GB" sz="2000" dirty="0"/>
                        <a:t>Regulations</a:t>
                      </a:r>
                      <a:endParaRPr sz="2000" b="0" dirty="0">
                        <a:solidFill>
                          <a:schemeClr val="accent5">
                            <a:lumMod val="75000"/>
                          </a:schemeClr>
                        </a:solidFill>
                        <a:latin typeface="Calibri"/>
                        <a:ea typeface="Calibri"/>
                        <a:cs typeface="Calibri"/>
                        <a:sym typeface="Calibri"/>
                      </a:endParaRPr>
                    </a:p>
                  </a:txBody>
                  <a:tcPr marL="68575" marR="68575" marT="0" marB="0"/>
                </a:tc>
                <a:tc>
                  <a:txBody>
                    <a:bodyPr/>
                    <a:lstStyle/>
                    <a:p>
                      <a:pPr marL="342900" marR="0" lvl="0" indent="-342900" algn="just" rtl="0">
                        <a:lnSpc>
                          <a:spcPct val="107000"/>
                        </a:lnSpc>
                        <a:spcBef>
                          <a:spcPts val="0"/>
                        </a:spcBef>
                        <a:spcAft>
                          <a:spcPts val="0"/>
                        </a:spcAft>
                        <a:buClr>
                          <a:schemeClr val="dk1"/>
                        </a:buClr>
                        <a:buSzPts val="2400"/>
                        <a:buFont typeface="Arial"/>
                        <a:buChar char="•"/>
                      </a:pPr>
                      <a:r>
                        <a:rPr lang="en-GB" sz="2000" dirty="0"/>
                        <a:t>Rules &amp; regulations for implementing FLR</a:t>
                      </a:r>
                      <a:endParaRPr sz="2000" dirty="0"/>
                    </a:p>
                    <a:p>
                      <a:pPr marL="342900" marR="0" lvl="0" indent="-342900" algn="just" rtl="0">
                        <a:lnSpc>
                          <a:spcPct val="107000"/>
                        </a:lnSpc>
                        <a:spcBef>
                          <a:spcPts val="0"/>
                        </a:spcBef>
                        <a:spcAft>
                          <a:spcPts val="0"/>
                        </a:spcAft>
                        <a:buClr>
                          <a:schemeClr val="dk1"/>
                        </a:buClr>
                        <a:buSzPts val="2400"/>
                        <a:buFont typeface="Arial"/>
                        <a:buChar char="•"/>
                      </a:pPr>
                      <a:r>
                        <a:rPr lang="en-GB" sz="2000" dirty="0"/>
                        <a:t>Guidelines</a:t>
                      </a:r>
                      <a:endParaRPr sz="2000" dirty="0"/>
                    </a:p>
                    <a:p>
                      <a:pPr marL="342900" marR="0" lvl="0" indent="-342900" algn="just" rtl="0">
                        <a:lnSpc>
                          <a:spcPct val="107000"/>
                        </a:lnSpc>
                        <a:spcBef>
                          <a:spcPts val="0"/>
                        </a:spcBef>
                        <a:spcAft>
                          <a:spcPts val="0"/>
                        </a:spcAft>
                        <a:buClr>
                          <a:schemeClr val="dk1"/>
                        </a:buClr>
                        <a:buSzPts val="2400"/>
                        <a:buFont typeface="Arial"/>
                        <a:buChar char="•"/>
                      </a:pPr>
                      <a:r>
                        <a:rPr lang="en-GB" sz="2000" dirty="0"/>
                        <a:t>Additional administrative requirements</a:t>
                      </a:r>
                      <a:endParaRPr sz="2000" b="0" dirty="0">
                        <a:solidFill>
                          <a:schemeClr val="accent5">
                            <a:lumMod val="75000"/>
                          </a:schemeClr>
                        </a:solidFill>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4"/>
          </p:nvPr>
        </p:nvSpPr>
        <p:spPr/>
        <p:txBody>
          <a:bodyPr/>
          <a:lstStyle/>
          <a:p>
            <a:fld id="{95741571-E85D-4266-ADAB-4C9BA1847898}" type="slidenum">
              <a:rPr lang="en-AU" smtClean="0"/>
              <a:pPr/>
              <a:t>17</a:t>
            </a:fld>
            <a:r>
              <a:rPr lang="en-AU" dirty="0"/>
              <a:t> of 66</a:t>
            </a:r>
          </a:p>
        </p:txBody>
      </p:sp>
    </p:spTree>
    <p:extLst>
      <p:ext uri="{BB962C8B-B14F-4D97-AF65-F5344CB8AC3E}">
        <p14:creationId xmlns:p14="http://schemas.microsoft.com/office/powerpoint/2010/main" val="326609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0933" y="259710"/>
            <a:ext cx="7946267" cy="1046440"/>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2.6 Clear and secure tenure               </a:t>
            </a:r>
            <a:r>
              <a:rPr lang="en-AU" sz="1400" dirty="0">
                <a:solidFill>
                  <a:schemeClr val="accent5">
                    <a:lumMod val="75000"/>
                  </a:schemeClr>
                </a:solidFill>
                <a:latin typeface="Calibri" panose="020F0502020204030204" pitchFamily="34" charset="0"/>
                <a:cs typeface="Calibri" panose="020F0502020204030204" pitchFamily="34" charset="0"/>
              </a:rPr>
              <a:t>with reference to FLR Module 1: Principles 3 and 4</a:t>
            </a:r>
          </a:p>
        </p:txBody>
      </p:sp>
      <p:sp>
        <p:nvSpPr>
          <p:cNvPr id="2" name="Content Placeholder 1"/>
          <p:cNvSpPr>
            <a:spLocks noGrp="1"/>
          </p:cNvSpPr>
          <p:nvPr>
            <p:ph idx="1"/>
          </p:nvPr>
        </p:nvSpPr>
        <p:spPr>
          <a:xfrm>
            <a:off x="1288960" y="1877140"/>
            <a:ext cx="5398443" cy="4351338"/>
          </a:xfrm>
        </p:spPr>
        <p:txBody>
          <a:bodyPr>
            <a:normAutofit/>
          </a:bodyPr>
          <a:lstStyle/>
          <a:p>
            <a:r>
              <a:rPr lang="en-AU" sz="2400" b="1" dirty="0"/>
              <a:t>Basis for the sustainability of all land-based interventions, incl. FLR</a:t>
            </a:r>
          </a:p>
          <a:p>
            <a:r>
              <a:rPr lang="en-AU" sz="2400" b="1" dirty="0"/>
              <a:t>Unclear tenure:</a:t>
            </a:r>
          </a:p>
          <a:p>
            <a:pPr lvl="1"/>
            <a:r>
              <a:rPr lang="en-AU" sz="2200" dirty="0">
                <a:solidFill>
                  <a:schemeClr val="accent5">
                    <a:lumMod val="75000"/>
                  </a:schemeClr>
                </a:solidFill>
              </a:rPr>
              <a:t>Governance challenge</a:t>
            </a:r>
          </a:p>
          <a:p>
            <a:pPr lvl="1"/>
            <a:r>
              <a:rPr lang="en-AU" sz="2200" dirty="0">
                <a:solidFill>
                  <a:schemeClr val="accent5">
                    <a:lumMod val="75000"/>
                  </a:schemeClr>
                </a:solidFill>
              </a:rPr>
              <a:t>Conflicts over benefit distribution</a:t>
            </a:r>
          </a:p>
          <a:p>
            <a:pPr lvl="1"/>
            <a:r>
              <a:rPr lang="en-AU" sz="2200" dirty="0">
                <a:solidFill>
                  <a:schemeClr val="accent5">
                    <a:lumMod val="75000"/>
                  </a:schemeClr>
                </a:solidFill>
              </a:rPr>
              <a:t>Long-term investments unlikely</a:t>
            </a:r>
          </a:p>
          <a:p>
            <a:r>
              <a:rPr lang="en-AU" sz="2400" b="1" dirty="0"/>
              <a:t>Assess land-tenure and try to secure tenure, especially for local stakeholders, as a key issue to allow investments in FLR</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2:</a:t>
            </a:r>
          </a:p>
        </p:txBody>
      </p:sp>
      <p:sp>
        <p:nvSpPr>
          <p:cNvPr id="3" name="Footer Placeholder 2"/>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pic>
        <p:nvPicPr>
          <p:cNvPr id="9" name="Google Shape;354;p39"/>
          <p:cNvPicPr preferRelativeResize="0"/>
          <p:nvPr/>
        </p:nvPicPr>
        <p:blipFill>
          <a:blip r:embed="rId3">
            <a:extLst>
              <a:ext uri="{28A0092B-C50C-407E-A947-70E740481C1C}">
                <a14:useLocalDpi xmlns:a14="http://schemas.microsoft.com/office/drawing/2010/main" val="0"/>
              </a:ext>
            </a:extLst>
          </a:blip>
          <a:stretch>
            <a:fillRect/>
          </a:stretch>
        </p:blipFill>
        <p:spPr>
          <a:xfrm rot="194801">
            <a:off x="7149130" y="1656249"/>
            <a:ext cx="3752570" cy="4354245"/>
          </a:xfrm>
          <a:prstGeom prst="rect">
            <a:avLst/>
          </a:prstGeom>
          <a:noFill/>
          <a:ln>
            <a:noFill/>
          </a:ln>
          <a:effectLst>
            <a:outerShdw blurRad="292100" dist="50800" dir="5400000" algn="ctr" rotWithShape="0">
              <a:srgbClr val="0070C0"/>
            </a:outerShdw>
          </a:effectLst>
        </p:spPr>
      </p:pic>
      <p:sp>
        <p:nvSpPr>
          <p:cNvPr id="4" name="Slide Number Placeholder 3"/>
          <p:cNvSpPr>
            <a:spLocks noGrp="1"/>
          </p:cNvSpPr>
          <p:nvPr>
            <p:ph type="sldNum" sz="quarter" idx="4"/>
          </p:nvPr>
        </p:nvSpPr>
        <p:spPr/>
        <p:txBody>
          <a:bodyPr/>
          <a:lstStyle/>
          <a:p>
            <a:fld id="{95741571-E85D-4266-ADAB-4C9BA1847898}" type="slidenum">
              <a:rPr lang="en-AU" smtClean="0"/>
              <a:pPr/>
              <a:t>18</a:t>
            </a:fld>
            <a:r>
              <a:rPr lang="en-AU" dirty="0"/>
              <a:t> of 66</a:t>
            </a:r>
          </a:p>
        </p:txBody>
      </p:sp>
    </p:spTree>
    <p:extLst>
      <p:ext uri="{BB962C8B-B14F-4D97-AF65-F5344CB8AC3E}">
        <p14:creationId xmlns:p14="http://schemas.microsoft.com/office/powerpoint/2010/main" val="306731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2:</a:t>
            </a:r>
          </a:p>
        </p:txBody>
      </p:sp>
      <p:sp>
        <p:nvSpPr>
          <p:cNvPr id="9" name="TextBox 8"/>
          <p:cNvSpPr txBox="1"/>
          <p:nvPr/>
        </p:nvSpPr>
        <p:spPr>
          <a:xfrm>
            <a:off x="3940932" y="259710"/>
            <a:ext cx="7946267" cy="1446550"/>
          </a:xfrm>
          <a:prstGeom prst="rect">
            <a:avLst/>
          </a:prstGeom>
          <a:noFill/>
        </p:spPr>
        <p:txBody>
          <a:bodyPr wrap="square" rtlCol="0">
            <a:spAutoFit/>
          </a:bodyPr>
          <a:lstStyle/>
          <a:p>
            <a:r>
              <a:rPr lang="en-AU" sz="4400" dirty="0">
                <a:solidFill>
                  <a:schemeClr val="accent5">
                    <a:lumMod val="75000"/>
                  </a:schemeClr>
                </a:solidFill>
                <a:latin typeface="Calibri" panose="020F0502020204030204" pitchFamily="34" charset="0"/>
                <a:cs typeface="Calibri" panose="020F0502020204030204" pitchFamily="34" charset="0"/>
              </a:rPr>
              <a:t>2.7 Effective (landscape) governance </a:t>
            </a:r>
            <a:r>
              <a:rPr lang="en-AU" sz="1400" dirty="0">
                <a:solidFill>
                  <a:schemeClr val="accent5">
                    <a:lumMod val="75000"/>
                  </a:schemeClr>
                </a:solidFill>
                <a:latin typeface="Calibri" panose="020F0502020204030204" pitchFamily="34" charset="0"/>
                <a:cs typeface="Calibri" panose="020F0502020204030204" pitchFamily="34" charset="0"/>
              </a:rPr>
              <a:t>with reference to FLR Module 1: Principle 3</a:t>
            </a:r>
          </a:p>
        </p:txBody>
      </p:sp>
      <p:sp>
        <p:nvSpPr>
          <p:cNvPr id="96" name="Google Shape;398;p26"/>
          <p:cNvSpPr txBox="1"/>
          <p:nvPr/>
        </p:nvSpPr>
        <p:spPr>
          <a:xfrm>
            <a:off x="983581" y="5537738"/>
            <a:ext cx="9793800" cy="646290"/>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i="1" dirty="0">
                <a:solidFill>
                  <a:schemeClr val="accent5">
                    <a:lumMod val="75000"/>
                  </a:schemeClr>
                </a:solidFill>
                <a:latin typeface="Calibri"/>
                <a:ea typeface="Calibri"/>
                <a:cs typeface="Calibri"/>
                <a:sym typeface="Calibri"/>
              </a:rPr>
              <a:t>The concept of landscape governance tries to overcome these challenges by facilitating spatial and integrated decision-making which is multi-actor, multi-sector and multi-scale (GLF Landscape Academy).</a:t>
            </a:r>
            <a:endParaRPr sz="1800" dirty="0">
              <a:solidFill>
                <a:schemeClr val="accent5">
                  <a:lumMod val="75000"/>
                </a:schemeClr>
              </a:solidFill>
              <a:latin typeface="Calibri"/>
              <a:ea typeface="Calibri"/>
              <a:cs typeface="Calibri"/>
              <a:sym typeface="Calibri"/>
            </a:endParaRPr>
          </a:p>
        </p:txBody>
      </p:sp>
      <p:sp>
        <p:nvSpPr>
          <p:cNvPr id="65" name="Google Shape;367;p26"/>
          <p:cNvSpPr txBox="1">
            <a:spLocks/>
          </p:cNvSpPr>
          <p:nvPr/>
        </p:nvSpPr>
        <p:spPr>
          <a:xfrm>
            <a:off x="987442" y="2063576"/>
            <a:ext cx="2256992" cy="492600"/>
          </a:xfrm>
          <a:prstGeom prst="rect">
            <a:avLst/>
          </a:prstGeom>
          <a:solidFill>
            <a:schemeClr val="bg1">
              <a:lumMod val="65000"/>
            </a:schemeClr>
          </a:solid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Clr>
                <a:srgbClr val="2F5496"/>
              </a:buClr>
              <a:buSzPts val="2400"/>
              <a:buFont typeface="Arial" panose="020B0604020202020204" pitchFamily="34" charset="0"/>
              <a:buNone/>
            </a:pPr>
            <a:r>
              <a:rPr lang="en-GB" sz="2400" b="1" dirty="0">
                <a:solidFill>
                  <a:schemeClr val="bg1"/>
                </a:solidFill>
              </a:rPr>
              <a:t>Multiple actors</a:t>
            </a:r>
            <a:endParaRPr lang="en-GB" sz="2400" dirty="0">
              <a:solidFill>
                <a:schemeClr val="bg1"/>
              </a:solidFill>
            </a:endParaRPr>
          </a:p>
        </p:txBody>
      </p:sp>
      <p:grpSp>
        <p:nvGrpSpPr>
          <p:cNvPr id="66" name="Google Shape;368;p26"/>
          <p:cNvGrpSpPr/>
          <p:nvPr/>
        </p:nvGrpSpPr>
        <p:grpSpPr>
          <a:xfrm>
            <a:off x="7690946" y="2640050"/>
            <a:ext cx="2106205" cy="1942525"/>
            <a:chOff x="0" y="0"/>
            <a:chExt cx="2106205" cy="1942525"/>
          </a:xfrm>
        </p:grpSpPr>
        <p:sp>
          <p:nvSpPr>
            <p:cNvPr id="67" name="Google Shape;369;p26"/>
            <p:cNvSpPr/>
            <p:nvPr/>
          </p:nvSpPr>
          <p:spPr>
            <a:xfrm>
              <a:off x="842482" y="0"/>
              <a:ext cx="421241" cy="388505"/>
            </a:xfrm>
            <a:prstGeom prst="trapezoid">
              <a:avLst>
                <a:gd name="adj" fmla="val 54213"/>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370;p26"/>
            <p:cNvSpPr txBox="1"/>
            <p:nvPr/>
          </p:nvSpPr>
          <p:spPr>
            <a:xfrm>
              <a:off x="368586" y="0"/>
              <a:ext cx="1316378" cy="38850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dirty="0">
                  <a:latin typeface="Calibri"/>
                  <a:ea typeface="Calibri"/>
                  <a:cs typeface="Calibri"/>
                  <a:sym typeface="Calibri"/>
                </a:rPr>
                <a:t>National level</a:t>
              </a:r>
              <a:endParaRPr sz="1200" dirty="0">
                <a:latin typeface="Calibri"/>
                <a:ea typeface="Calibri"/>
                <a:cs typeface="Calibri"/>
                <a:sym typeface="Calibri"/>
              </a:endParaRPr>
            </a:p>
          </p:txBody>
        </p:sp>
        <p:sp>
          <p:nvSpPr>
            <p:cNvPr id="69" name="Google Shape;371;p26"/>
            <p:cNvSpPr/>
            <p:nvPr/>
          </p:nvSpPr>
          <p:spPr>
            <a:xfrm>
              <a:off x="631861" y="388505"/>
              <a:ext cx="842482" cy="388505"/>
            </a:xfrm>
            <a:prstGeom prst="trapezoid">
              <a:avLst>
                <a:gd name="adj" fmla="val 54213"/>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372;p26"/>
            <p:cNvSpPr txBox="1"/>
            <p:nvPr/>
          </p:nvSpPr>
          <p:spPr>
            <a:xfrm>
              <a:off x="544473" y="375089"/>
              <a:ext cx="958324" cy="38850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dirty="0">
                  <a:latin typeface="Calibri"/>
                  <a:ea typeface="Calibri"/>
                  <a:cs typeface="Calibri"/>
                  <a:sym typeface="Calibri"/>
                </a:rPr>
                <a:t>Provincial level</a:t>
              </a:r>
              <a:endParaRPr sz="1200" dirty="0">
                <a:latin typeface="Calibri"/>
                <a:ea typeface="Calibri"/>
                <a:cs typeface="Calibri"/>
                <a:sym typeface="Calibri"/>
              </a:endParaRPr>
            </a:p>
          </p:txBody>
        </p:sp>
        <p:sp>
          <p:nvSpPr>
            <p:cNvPr id="71" name="Google Shape;373;p26"/>
            <p:cNvSpPr/>
            <p:nvPr/>
          </p:nvSpPr>
          <p:spPr>
            <a:xfrm>
              <a:off x="421241" y="777010"/>
              <a:ext cx="1263723" cy="388505"/>
            </a:xfrm>
            <a:prstGeom prst="trapezoid">
              <a:avLst>
                <a:gd name="adj" fmla="val 54213"/>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374;p26"/>
            <p:cNvSpPr txBox="1"/>
            <p:nvPr/>
          </p:nvSpPr>
          <p:spPr>
            <a:xfrm>
              <a:off x="642392" y="777010"/>
              <a:ext cx="821419" cy="38850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dirty="0">
                  <a:latin typeface="Calibri"/>
                  <a:ea typeface="Calibri"/>
                  <a:cs typeface="Calibri"/>
                  <a:sym typeface="Calibri"/>
                </a:rPr>
                <a:t>District level</a:t>
              </a:r>
              <a:endParaRPr sz="1200" dirty="0">
                <a:latin typeface="Calibri"/>
                <a:ea typeface="Calibri"/>
                <a:cs typeface="Calibri"/>
                <a:sym typeface="Calibri"/>
              </a:endParaRPr>
            </a:p>
          </p:txBody>
        </p:sp>
        <p:sp>
          <p:nvSpPr>
            <p:cNvPr id="73" name="Google Shape;375;p26"/>
            <p:cNvSpPr/>
            <p:nvPr/>
          </p:nvSpPr>
          <p:spPr>
            <a:xfrm>
              <a:off x="210620" y="1165515"/>
              <a:ext cx="1684964" cy="388505"/>
            </a:xfrm>
            <a:prstGeom prst="trapezoid">
              <a:avLst>
                <a:gd name="adj" fmla="val 54213"/>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376;p26"/>
            <p:cNvSpPr txBox="1"/>
            <p:nvPr/>
          </p:nvSpPr>
          <p:spPr>
            <a:xfrm>
              <a:off x="505489" y="1165515"/>
              <a:ext cx="1095226" cy="38850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dirty="0">
                  <a:latin typeface="Calibri"/>
                  <a:ea typeface="Calibri"/>
                  <a:cs typeface="Calibri"/>
                  <a:sym typeface="Calibri"/>
                </a:rPr>
                <a:t>Block level</a:t>
              </a:r>
              <a:endParaRPr sz="1200" dirty="0">
                <a:latin typeface="Calibri"/>
                <a:ea typeface="Calibri"/>
                <a:cs typeface="Calibri"/>
                <a:sym typeface="Calibri"/>
              </a:endParaRPr>
            </a:p>
          </p:txBody>
        </p:sp>
        <p:sp>
          <p:nvSpPr>
            <p:cNvPr id="75" name="Google Shape;377;p26"/>
            <p:cNvSpPr/>
            <p:nvPr/>
          </p:nvSpPr>
          <p:spPr>
            <a:xfrm>
              <a:off x="0" y="1554020"/>
              <a:ext cx="2106205" cy="388505"/>
            </a:xfrm>
            <a:prstGeom prst="trapezoid">
              <a:avLst>
                <a:gd name="adj" fmla="val 54213"/>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378;p26"/>
            <p:cNvSpPr txBox="1"/>
            <p:nvPr/>
          </p:nvSpPr>
          <p:spPr>
            <a:xfrm>
              <a:off x="368585" y="1554020"/>
              <a:ext cx="1369033" cy="38850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dirty="0">
                  <a:latin typeface="Calibri"/>
                  <a:ea typeface="Calibri"/>
                  <a:cs typeface="Calibri"/>
                  <a:sym typeface="Calibri"/>
                </a:rPr>
                <a:t>Village level</a:t>
              </a:r>
              <a:endParaRPr sz="1200" dirty="0">
                <a:latin typeface="Calibri"/>
                <a:ea typeface="Calibri"/>
                <a:cs typeface="Calibri"/>
                <a:sym typeface="Calibri"/>
              </a:endParaRPr>
            </a:p>
          </p:txBody>
        </p:sp>
      </p:grpSp>
      <p:grpSp>
        <p:nvGrpSpPr>
          <p:cNvPr id="77" name="Google Shape;379;p26"/>
          <p:cNvGrpSpPr/>
          <p:nvPr/>
        </p:nvGrpSpPr>
        <p:grpSpPr>
          <a:xfrm>
            <a:off x="9276303" y="2649376"/>
            <a:ext cx="2390252" cy="1143998"/>
            <a:chOff x="5971592" y="2860190"/>
            <a:chExt cx="6022302" cy="2066471"/>
          </a:xfrm>
        </p:grpSpPr>
        <p:grpSp>
          <p:nvGrpSpPr>
            <p:cNvPr id="78" name="Google Shape;380;p26"/>
            <p:cNvGrpSpPr/>
            <p:nvPr/>
          </p:nvGrpSpPr>
          <p:grpSpPr>
            <a:xfrm>
              <a:off x="5971592" y="2860190"/>
              <a:ext cx="5691674" cy="2066471"/>
              <a:chOff x="5355771" y="4110492"/>
              <a:chExt cx="5691674" cy="2066471"/>
            </a:xfrm>
          </p:grpSpPr>
          <p:sp>
            <p:nvSpPr>
              <p:cNvPr id="84" name="Google Shape;381;p26"/>
              <p:cNvSpPr/>
              <p:nvPr/>
            </p:nvSpPr>
            <p:spPr>
              <a:xfrm>
                <a:off x="5355771" y="4110492"/>
                <a:ext cx="5691674" cy="206647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Calibri"/>
                  <a:ea typeface="Calibri"/>
                  <a:cs typeface="Calibri"/>
                  <a:sym typeface="Calibri"/>
                </a:endParaRPr>
              </a:p>
            </p:txBody>
          </p:sp>
          <p:sp>
            <p:nvSpPr>
              <p:cNvPr id="85" name="Google Shape;382;p26"/>
              <p:cNvSpPr/>
              <p:nvPr/>
            </p:nvSpPr>
            <p:spPr>
              <a:xfrm>
                <a:off x="6606073" y="4404049"/>
                <a:ext cx="4077477" cy="1502228"/>
              </a:xfrm>
              <a:prstGeom prst="ellipse">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Calibri"/>
                  <a:ea typeface="Calibri"/>
                  <a:cs typeface="Calibri"/>
                  <a:sym typeface="Calibri"/>
                </a:endParaRPr>
              </a:p>
            </p:txBody>
          </p:sp>
          <p:sp>
            <p:nvSpPr>
              <p:cNvPr id="86" name="Google Shape;383;p26"/>
              <p:cNvSpPr/>
              <p:nvPr/>
            </p:nvSpPr>
            <p:spPr>
              <a:xfrm>
                <a:off x="7706804" y="4562669"/>
                <a:ext cx="2687496" cy="1138334"/>
              </a:xfrm>
              <a:prstGeom prst="ellipse">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Calibri"/>
                  <a:ea typeface="Calibri"/>
                  <a:cs typeface="Calibri"/>
                  <a:sym typeface="Calibri"/>
                </a:endParaRPr>
              </a:p>
            </p:txBody>
          </p:sp>
          <p:sp>
            <p:nvSpPr>
              <p:cNvPr id="87" name="Google Shape;384;p26"/>
              <p:cNvSpPr/>
              <p:nvPr/>
            </p:nvSpPr>
            <p:spPr>
              <a:xfrm>
                <a:off x="8462863" y="4701533"/>
                <a:ext cx="1530220" cy="710221"/>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Calibri"/>
                  <a:ea typeface="Calibri"/>
                  <a:cs typeface="Calibri"/>
                  <a:sym typeface="Calibri"/>
                </a:endParaRPr>
              </a:p>
            </p:txBody>
          </p:sp>
          <p:sp>
            <p:nvSpPr>
              <p:cNvPr id="88" name="Google Shape;385;p26"/>
              <p:cNvSpPr/>
              <p:nvPr/>
            </p:nvSpPr>
            <p:spPr>
              <a:xfrm>
                <a:off x="9137776" y="4879909"/>
                <a:ext cx="762003" cy="306064"/>
              </a:xfrm>
              <a:prstGeom prst="ellipse">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Calibri"/>
                  <a:ea typeface="Calibri"/>
                  <a:cs typeface="Calibri"/>
                  <a:sym typeface="Calibri"/>
                </a:endParaRPr>
              </a:p>
            </p:txBody>
          </p:sp>
        </p:grpSp>
        <p:sp>
          <p:nvSpPr>
            <p:cNvPr id="79" name="Google Shape;386;p26"/>
            <p:cNvSpPr txBox="1"/>
            <p:nvPr/>
          </p:nvSpPr>
          <p:spPr>
            <a:xfrm>
              <a:off x="9689894" y="3452806"/>
              <a:ext cx="2304000" cy="5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Calibri"/>
                  <a:ea typeface="Calibri"/>
                  <a:cs typeface="Calibri"/>
                  <a:sym typeface="Calibri"/>
                </a:rPr>
                <a:t>Catchment</a:t>
              </a:r>
              <a:endParaRPr dirty="0"/>
            </a:p>
          </p:txBody>
        </p:sp>
        <p:sp>
          <p:nvSpPr>
            <p:cNvPr id="80" name="Google Shape;387;p26"/>
            <p:cNvSpPr txBox="1"/>
            <p:nvPr/>
          </p:nvSpPr>
          <p:spPr>
            <a:xfrm>
              <a:off x="8958334" y="3722269"/>
              <a:ext cx="3014100" cy="5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Calibri"/>
                  <a:ea typeface="Calibri"/>
                  <a:cs typeface="Calibri"/>
                  <a:sym typeface="Calibri"/>
                </a:rPr>
                <a:t>Sub-watershed</a:t>
              </a:r>
              <a:endParaRPr dirty="0"/>
            </a:p>
          </p:txBody>
        </p:sp>
        <p:sp>
          <p:nvSpPr>
            <p:cNvPr id="81" name="Google Shape;388;p26"/>
            <p:cNvSpPr txBox="1"/>
            <p:nvPr/>
          </p:nvSpPr>
          <p:spPr>
            <a:xfrm>
              <a:off x="8409896" y="4095373"/>
              <a:ext cx="2687399" cy="500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Calibri"/>
                  <a:ea typeface="Calibri"/>
                  <a:cs typeface="Calibri"/>
                  <a:sym typeface="Calibri"/>
                </a:rPr>
                <a:t>Watershed</a:t>
              </a:r>
              <a:endParaRPr dirty="0"/>
            </a:p>
          </p:txBody>
        </p:sp>
        <p:sp>
          <p:nvSpPr>
            <p:cNvPr id="82" name="Google Shape;389;p26"/>
            <p:cNvSpPr txBox="1"/>
            <p:nvPr/>
          </p:nvSpPr>
          <p:spPr>
            <a:xfrm>
              <a:off x="6392513" y="3681174"/>
              <a:ext cx="2202000" cy="50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Calibri"/>
                  <a:ea typeface="Calibri"/>
                  <a:cs typeface="Calibri"/>
                  <a:sym typeface="Calibri"/>
                </a:rPr>
                <a:t>Sub-basin</a:t>
              </a:r>
              <a:endParaRPr dirty="0"/>
            </a:p>
          </p:txBody>
        </p:sp>
        <p:sp>
          <p:nvSpPr>
            <p:cNvPr id="83" name="Google Shape;390;p26"/>
            <p:cNvSpPr txBox="1"/>
            <p:nvPr/>
          </p:nvSpPr>
          <p:spPr>
            <a:xfrm>
              <a:off x="6442731" y="4145243"/>
              <a:ext cx="1934099" cy="500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dk1"/>
                  </a:solidFill>
                  <a:latin typeface="Calibri"/>
                  <a:ea typeface="Calibri"/>
                  <a:cs typeface="Calibri"/>
                  <a:sym typeface="Calibri"/>
                </a:rPr>
                <a:t>Basin</a:t>
              </a:r>
              <a:endParaRPr dirty="0"/>
            </a:p>
          </p:txBody>
        </p:sp>
      </p:grpSp>
      <p:sp>
        <p:nvSpPr>
          <p:cNvPr id="91" name="Google Shape;393;p26"/>
          <p:cNvSpPr txBox="1"/>
          <p:nvPr/>
        </p:nvSpPr>
        <p:spPr>
          <a:xfrm>
            <a:off x="4573168" y="2063576"/>
            <a:ext cx="2552400" cy="492600"/>
          </a:xfrm>
          <a:prstGeom prst="rect">
            <a:avLst/>
          </a:prstGeom>
          <a:solidFill>
            <a:schemeClr val="bg1">
              <a:lumMod val="6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GB" sz="2400" b="1" dirty="0">
                <a:solidFill>
                  <a:schemeClr val="bg1"/>
                </a:solidFill>
                <a:latin typeface="Calibri"/>
                <a:ea typeface="Calibri"/>
                <a:cs typeface="Calibri"/>
                <a:sym typeface="Calibri"/>
              </a:rPr>
              <a:t>Multiple functions</a:t>
            </a:r>
            <a:endParaRPr sz="2400" dirty="0">
              <a:solidFill>
                <a:schemeClr val="bg1"/>
              </a:solidFill>
              <a:latin typeface="Calibri"/>
              <a:ea typeface="Calibri"/>
              <a:cs typeface="Calibri"/>
              <a:sym typeface="Calibri"/>
            </a:endParaRPr>
          </a:p>
        </p:txBody>
      </p:sp>
      <p:sp>
        <p:nvSpPr>
          <p:cNvPr id="92" name="Google Shape;394;p26"/>
          <p:cNvSpPr txBox="1"/>
          <p:nvPr/>
        </p:nvSpPr>
        <p:spPr>
          <a:xfrm>
            <a:off x="8520990" y="2063576"/>
            <a:ext cx="2552400" cy="492600"/>
          </a:xfrm>
          <a:prstGeom prst="rect">
            <a:avLst/>
          </a:prstGeom>
          <a:solidFill>
            <a:schemeClr val="bg1">
              <a:lumMod val="6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GB" sz="2400" b="1" dirty="0">
                <a:solidFill>
                  <a:schemeClr val="bg1"/>
                </a:solidFill>
                <a:latin typeface="Calibri"/>
                <a:ea typeface="Calibri"/>
                <a:cs typeface="Calibri"/>
                <a:sym typeface="Calibri"/>
              </a:rPr>
              <a:t>Multiple scales</a:t>
            </a:r>
            <a:endParaRPr sz="2400" dirty="0">
              <a:solidFill>
                <a:schemeClr val="bg1"/>
              </a:solidFill>
              <a:latin typeface="Calibri"/>
              <a:ea typeface="Calibri"/>
              <a:cs typeface="Calibri"/>
              <a:sym typeface="Calibri"/>
            </a:endParaRPr>
          </a:p>
        </p:txBody>
      </p:sp>
      <p:sp>
        <p:nvSpPr>
          <p:cNvPr id="93" name="Google Shape;395;p26"/>
          <p:cNvSpPr txBox="1"/>
          <p:nvPr/>
        </p:nvSpPr>
        <p:spPr>
          <a:xfrm>
            <a:off x="4573167" y="4652743"/>
            <a:ext cx="2552400" cy="657600"/>
          </a:xfrm>
          <a:prstGeom prst="rect">
            <a:avLst/>
          </a:prstGeom>
          <a:solidFill>
            <a:schemeClr val="bg1">
              <a:lumMod val="9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GB" sz="1600" dirty="0">
                <a:solidFill>
                  <a:schemeClr val="dk1"/>
                </a:solidFill>
                <a:latin typeface="Calibri"/>
                <a:ea typeface="Calibri"/>
                <a:cs typeface="Calibri"/>
                <a:sym typeface="Calibri"/>
              </a:rPr>
              <a:t>Challenge of sectoral integration</a:t>
            </a:r>
            <a:endParaRPr dirty="0"/>
          </a:p>
        </p:txBody>
      </p:sp>
      <p:sp>
        <p:nvSpPr>
          <p:cNvPr id="94" name="Google Shape;396;p26"/>
          <p:cNvSpPr txBox="1"/>
          <p:nvPr/>
        </p:nvSpPr>
        <p:spPr>
          <a:xfrm>
            <a:off x="806394" y="4659941"/>
            <a:ext cx="2552400" cy="598500"/>
          </a:xfrm>
          <a:prstGeom prst="rect">
            <a:avLst/>
          </a:prstGeom>
          <a:solidFill>
            <a:schemeClr val="bg1">
              <a:lumMod val="9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GB" sz="1600" dirty="0">
                <a:solidFill>
                  <a:schemeClr val="dk1"/>
                </a:solidFill>
                <a:latin typeface="Calibri"/>
                <a:ea typeface="Calibri"/>
                <a:cs typeface="Calibri"/>
                <a:sym typeface="Calibri"/>
              </a:rPr>
              <a:t>Challenge engaging multiple diverse stakeholders</a:t>
            </a:r>
            <a:endParaRPr dirty="0"/>
          </a:p>
        </p:txBody>
      </p:sp>
      <p:sp>
        <p:nvSpPr>
          <p:cNvPr id="95" name="Google Shape;397;p26"/>
          <p:cNvSpPr txBox="1"/>
          <p:nvPr/>
        </p:nvSpPr>
        <p:spPr>
          <a:xfrm>
            <a:off x="8463058" y="4659451"/>
            <a:ext cx="2552400" cy="650700"/>
          </a:xfrm>
          <a:prstGeom prst="rect">
            <a:avLst/>
          </a:prstGeom>
          <a:solidFill>
            <a:schemeClr val="bg1">
              <a:lumMod val="9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GB" sz="1600" dirty="0">
                <a:solidFill>
                  <a:schemeClr val="dk1"/>
                </a:solidFill>
                <a:latin typeface="Calibri"/>
                <a:ea typeface="Calibri"/>
                <a:cs typeface="Calibri"/>
                <a:sym typeface="Calibri"/>
              </a:rPr>
              <a:t>Challenge of crossing administrative boundaries</a:t>
            </a:r>
            <a:endParaRPr dirty="0"/>
          </a:p>
        </p:txBody>
      </p:sp>
      <p:grpSp>
        <p:nvGrpSpPr>
          <p:cNvPr id="3" name="Group 2"/>
          <p:cNvGrpSpPr/>
          <p:nvPr/>
        </p:nvGrpSpPr>
        <p:grpSpPr>
          <a:xfrm>
            <a:off x="911158" y="2605789"/>
            <a:ext cx="2333276" cy="1976785"/>
            <a:chOff x="911158" y="2605789"/>
            <a:chExt cx="2333276" cy="1976785"/>
          </a:xfrm>
        </p:grpSpPr>
        <p:pic>
          <p:nvPicPr>
            <p:cNvPr id="90" name="Google Shape;392;p26"/>
            <p:cNvPicPr preferRelativeResize="0"/>
            <p:nvPr/>
          </p:nvPicPr>
          <p:blipFill rotWithShape="1">
            <a:blip r:embed="rId3">
              <a:alphaModFix/>
            </a:blip>
            <a:srcRect/>
            <a:stretch/>
          </p:blipFill>
          <p:spPr>
            <a:xfrm>
              <a:off x="987442" y="2742865"/>
              <a:ext cx="2256992" cy="1839709"/>
            </a:xfrm>
            <a:prstGeom prst="rect">
              <a:avLst/>
            </a:prstGeom>
            <a:noFill/>
            <a:ln>
              <a:noFill/>
            </a:ln>
          </p:spPr>
        </p:pic>
        <p:sp>
          <p:nvSpPr>
            <p:cNvPr id="97" name="Google Shape;399;p26"/>
            <p:cNvSpPr txBox="1"/>
            <p:nvPr/>
          </p:nvSpPr>
          <p:spPr>
            <a:xfrm>
              <a:off x="911158" y="2605789"/>
              <a:ext cx="1769700"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i="1" dirty="0">
                  <a:solidFill>
                    <a:schemeClr val="accent5">
                      <a:lumMod val="75000"/>
                    </a:schemeClr>
                  </a:solidFill>
                  <a:latin typeface="Calibri"/>
                  <a:ea typeface="Calibri"/>
                  <a:cs typeface="Calibri"/>
                  <a:sym typeface="Calibri"/>
                </a:rPr>
                <a:t>Source: shutterstock.com</a:t>
              </a:r>
              <a:endParaRPr sz="900" i="1" dirty="0">
                <a:solidFill>
                  <a:schemeClr val="accent5">
                    <a:lumMod val="75000"/>
                  </a:schemeClr>
                </a:solidFill>
                <a:latin typeface="Calibri"/>
                <a:ea typeface="Calibri"/>
                <a:cs typeface="Calibri"/>
                <a:sym typeface="Calibri"/>
              </a:endParaRPr>
            </a:p>
          </p:txBody>
        </p:sp>
      </p:grpSp>
      <p:pic>
        <p:nvPicPr>
          <p:cNvPr id="99" name="Google Shape;401;p26" descr="Reloj"/>
          <p:cNvPicPr preferRelativeResize="0"/>
          <p:nvPr/>
        </p:nvPicPr>
        <p:blipFill rotWithShape="1">
          <a:blip r:embed="rId4">
            <a:alphaModFix/>
          </a:blip>
          <a:srcRect/>
          <a:stretch/>
        </p:blipFill>
        <p:spPr>
          <a:xfrm>
            <a:off x="9939486" y="3800066"/>
            <a:ext cx="914400" cy="914400"/>
          </a:xfrm>
          <a:prstGeom prst="rect">
            <a:avLst/>
          </a:prstGeom>
          <a:noFill/>
          <a:ln>
            <a:noFill/>
          </a:ln>
        </p:spPr>
      </p:pic>
      <p:grpSp>
        <p:nvGrpSpPr>
          <p:cNvPr id="5" name="Group 4"/>
          <p:cNvGrpSpPr/>
          <p:nvPr/>
        </p:nvGrpSpPr>
        <p:grpSpPr>
          <a:xfrm>
            <a:off x="4561044" y="2674663"/>
            <a:ext cx="2564443" cy="1830969"/>
            <a:chOff x="4561044" y="2674663"/>
            <a:chExt cx="2564443" cy="1830969"/>
          </a:xfrm>
        </p:grpSpPr>
        <p:pic>
          <p:nvPicPr>
            <p:cNvPr id="89" name="Google Shape;391;p26"/>
            <p:cNvPicPr preferRelativeResize="0"/>
            <p:nvPr/>
          </p:nvPicPr>
          <p:blipFill rotWithShape="1">
            <a:blip r:embed="rId5">
              <a:alphaModFix/>
            </a:blip>
            <a:srcRect/>
            <a:stretch/>
          </p:blipFill>
          <p:spPr>
            <a:xfrm>
              <a:off x="4573166" y="2674663"/>
              <a:ext cx="2552321" cy="1830969"/>
            </a:xfrm>
            <a:prstGeom prst="rect">
              <a:avLst/>
            </a:prstGeom>
            <a:noFill/>
            <a:ln>
              <a:noFill/>
            </a:ln>
          </p:spPr>
        </p:pic>
        <p:sp>
          <p:nvSpPr>
            <p:cNvPr id="43" name="Google Shape;400;p26"/>
            <p:cNvSpPr txBox="1"/>
            <p:nvPr/>
          </p:nvSpPr>
          <p:spPr>
            <a:xfrm>
              <a:off x="4561044" y="2675971"/>
              <a:ext cx="2538529" cy="64629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200" i="1" dirty="0">
                  <a:solidFill>
                    <a:schemeClr val="bg1"/>
                  </a:solidFill>
                  <a:latin typeface="Calibri"/>
                  <a:ea typeface="Calibri"/>
                  <a:cs typeface="Calibri"/>
                  <a:sym typeface="Calibri"/>
                </a:rPr>
                <a:t>Source: Echecopar, Global Comparative Study on REDD+,  cifor.org</a:t>
              </a:r>
              <a:endParaRPr sz="1200" i="1" dirty="0">
                <a:solidFill>
                  <a:schemeClr val="bg1"/>
                </a:solidFill>
                <a:latin typeface="Calibri"/>
                <a:ea typeface="Calibri"/>
                <a:cs typeface="Calibri"/>
                <a:sym typeface="Calibri"/>
              </a:endParaRPr>
            </a:p>
          </p:txBody>
        </p:sp>
      </p:grpSp>
      <p:sp>
        <p:nvSpPr>
          <p:cNvPr id="2" name="Slide Number Placeholder 1"/>
          <p:cNvSpPr>
            <a:spLocks noGrp="1"/>
          </p:cNvSpPr>
          <p:nvPr>
            <p:ph type="sldNum" sz="quarter" idx="4"/>
          </p:nvPr>
        </p:nvSpPr>
        <p:spPr/>
        <p:txBody>
          <a:bodyPr/>
          <a:lstStyle/>
          <a:p>
            <a:fld id="{95741571-E85D-4266-ADAB-4C9BA1847898}" type="slidenum">
              <a:rPr lang="en-AU" smtClean="0"/>
              <a:pPr/>
              <a:t>19</a:t>
            </a:fld>
            <a:r>
              <a:rPr lang="en-AU" dirty="0"/>
              <a:t> of 66</a:t>
            </a:r>
          </a:p>
        </p:txBody>
      </p:sp>
    </p:spTree>
    <p:extLst>
      <p:ext uri="{BB962C8B-B14F-4D97-AF65-F5344CB8AC3E}">
        <p14:creationId xmlns:p14="http://schemas.microsoft.com/office/powerpoint/2010/main" val="180432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1173773" y="2259269"/>
            <a:ext cx="9867900" cy="3687317"/>
            <a:chOff x="1162050" y="2435115"/>
            <a:chExt cx="9867900" cy="3687317"/>
          </a:xfrm>
        </p:grpSpPr>
        <p:pic>
          <p:nvPicPr>
            <p:cNvPr id="4" name="Picture 3">
              <a:extLst>
                <a:ext uri="{FF2B5EF4-FFF2-40B4-BE49-F238E27FC236}">
                  <a16:creationId xmlns:a16="http://schemas.microsoft.com/office/drawing/2014/main" id="{5C90B731-DB81-7A4B-BBD2-5E58685A5D33}"/>
                </a:ext>
              </a:extLst>
            </p:cNvPr>
            <p:cNvPicPr>
              <a:picLocks noChangeAspect="1"/>
            </p:cNvPicPr>
            <p:nvPr/>
          </p:nvPicPr>
          <p:blipFill>
            <a:blip r:embed="rId3"/>
            <a:stretch>
              <a:fillRect/>
            </a:stretch>
          </p:blipFill>
          <p:spPr>
            <a:xfrm>
              <a:off x="1162050" y="3751988"/>
              <a:ext cx="9867900" cy="152400"/>
            </a:xfrm>
            <a:prstGeom prst="rect">
              <a:avLst/>
            </a:prstGeom>
          </p:spPr>
        </p:pic>
        <p:grpSp>
          <p:nvGrpSpPr>
            <p:cNvPr id="5" name="Group 4"/>
            <p:cNvGrpSpPr/>
            <p:nvPr/>
          </p:nvGrpSpPr>
          <p:grpSpPr>
            <a:xfrm>
              <a:off x="1345752" y="4174263"/>
              <a:ext cx="9263618" cy="1948169"/>
              <a:chOff x="1345752" y="4062503"/>
              <a:chExt cx="9263618" cy="1948169"/>
            </a:xfrm>
          </p:grpSpPr>
          <p:sp>
            <p:nvSpPr>
              <p:cNvPr id="6" name="Content Placeholder 2"/>
              <p:cNvSpPr txBox="1">
                <a:spLocks/>
              </p:cNvSpPr>
              <p:nvPr/>
            </p:nvSpPr>
            <p:spPr>
              <a:xfrm>
                <a:off x="1926465" y="4145480"/>
                <a:ext cx="8682905" cy="440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objective:</a:t>
                </a:r>
              </a:p>
              <a:p>
                <a:pPr lvl="2"/>
                <a:endParaRPr lang="en-US" dirty="0">
                  <a:solidFill>
                    <a:schemeClr val="accent5">
                      <a:lumMod val="75000"/>
                    </a:schemeClr>
                  </a:solidFill>
                </a:endParaRPr>
              </a:p>
            </p:txBody>
          </p:sp>
          <p:sp>
            <p:nvSpPr>
              <p:cNvPr id="7" name="Content Placeholder 2"/>
              <p:cNvSpPr txBox="1">
                <a:spLocks/>
              </p:cNvSpPr>
              <p:nvPr/>
            </p:nvSpPr>
            <p:spPr>
              <a:xfrm>
                <a:off x="1926463" y="4561571"/>
                <a:ext cx="8682905" cy="1449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buClr>
                    <a:srgbClr val="2F5496"/>
                  </a:buClr>
                  <a:buSzPts val="2200"/>
                </a:pPr>
                <a:r>
                  <a:rPr lang="en-AU" dirty="0">
                    <a:solidFill>
                      <a:srgbClr val="0B5394"/>
                    </a:solidFill>
                    <a:ea typeface="Calibri"/>
                    <a:cs typeface="Calibri"/>
                    <a:sym typeface="Calibri"/>
                  </a:rPr>
                  <a:t>Present the FLR process as a long-term intervention into a socio-ecological system based on project cycle management as a tool to address complexity of land use, allow</a:t>
                </a:r>
                <a:r>
                  <a:rPr lang="en-AU" dirty="0">
                    <a:solidFill>
                      <a:srgbClr val="1155CC"/>
                    </a:solidFill>
                    <a:ea typeface="Calibri"/>
                    <a:cs typeface="Calibri"/>
                    <a:sym typeface="Calibri"/>
                  </a:rPr>
                  <a:t> </a:t>
                </a:r>
                <a:r>
                  <a:rPr lang="en-AU" dirty="0">
                    <a:solidFill>
                      <a:srgbClr val="2F5496"/>
                    </a:solidFill>
                    <a:ea typeface="Calibri"/>
                    <a:cs typeface="Calibri"/>
                    <a:sym typeface="Calibri"/>
                  </a:rPr>
                  <a:t>for adaptive management of natural resources and monitoring of progress/impact on the ground.</a:t>
                </a:r>
              </a:p>
            </p:txBody>
          </p:sp>
          <p:pic>
            <p:nvPicPr>
              <p:cNvPr id="8" name="Picture 7" descr="Icon&#10;&#10;Description automatically generated">
                <a:extLst>
                  <a:ext uri="{FF2B5EF4-FFF2-40B4-BE49-F238E27FC236}">
                    <a16:creationId xmlns:a16="http://schemas.microsoft.com/office/drawing/2014/main" id="{4FF4A730-6D00-E84B-A11E-E7EDE24E9486}"/>
                  </a:ext>
                </a:extLst>
              </p:cNvPr>
              <p:cNvPicPr>
                <a:picLocks noChangeAspect="1"/>
              </p:cNvPicPr>
              <p:nvPr/>
            </p:nvPicPr>
            <p:blipFill>
              <a:blip r:embed="rId4"/>
              <a:stretch>
                <a:fillRect/>
              </a:stretch>
            </p:blipFill>
            <p:spPr>
              <a:xfrm>
                <a:off x="1345752" y="4062503"/>
                <a:ext cx="975808" cy="975808"/>
              </a:xfrm>
              <a:prstGeom prst="rect">
                <a:avLst/>
              </a:prstGeom>
            </p:spPr>
          </p:pic>
        </p:grpSp>
        <p:grpSp>
          <p:nvGrpSpPr>
            <p:cNvPr id="9" name="Group 8"/>
            <p:cNvGrpSpPr/>
            <p:nvPr/>
          </p:nvGrpSpPr>
          <p:grpSpPr>
            <a:xfrm>
              <a:off x="1345752" y="2435115"/>
              <a:ext cx="9263617" cy="1062059"/>
              <a:chOff x="1345752" y="2409947"/>
              <a:chExt cx="9263617" cy="975808"/>
            </a:xfrm>
          </p:grpSpPr>
          <p:sp>
            <p:nvSpPr>
              <p:cNvPr id="10" name="Content Placeholder 2"/>
              <p:cNvSpPr txBox="1">
                <a:spLocks/>
              </p:cNvSpPr>
              <p:nvPr/>
            </p:nvSpPr>
            <p:spPr>
              <a:xfrm>
                <a:off x="1926463" y="2531868"/>
                <a:ext cx="8682905" cy="450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level:</a:t>
                </a:r>
              </a:p>
              <a:p>
                <a:pPr lvl="2"/>
                <a:endParaRPr lang="en-US" dirty="0">
                  <a:solidFill>
                    <a:schemeClr val="accent5">
                      <a:lumMod val="75000"/>
                    </a:schemeClr>
                  </a:solidFill>
                </a:endParaRPr>
              </a:p>
            </p:txBody>
          </p:sp>
          <p:sp>
            <p:nvSpPr>
              <p:cNvPr id="11" name="Content Placeholder 2"/>
              <p:cNvSpPr txBox="1">
                <a:spLocks/>
              </p:cNvSpPr>
              <p:nvPr/>
            </p:nvSpPr>
            <p:spPr>
              <a:xfrm>
                <a:off x="1926464" y="2837113"/>
                <a:ext cx="8682905" cy="5318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Students at high schools, training centres and universities</a:t>
                </a:r>
                <a:r>
                  <a:rPr lang="en-AU" sz="3200" dirty="0">
                    <a:solidFill>
                      <a:schemeClr val="accent5">
                        <a:lumMod val="75000"/>
                      </a:schemeClr>
                    </a:solidFill>
                  </a:rPr>
                  <a:t>.</a:t>
                </a:r>
                <a:endParaRPr lang="en-AU" sz="2100" dirty="0">
                  <a:solidFill>
                    <a:schemeClr val="accent5">
                      <a:lumMod val="75000"/>
                    </a:schemeClr>
                  </a:solidFill>
                </a:endParaRPr>
              </a:p>
              <a:p>
                <a:pPr lvl="1"/>
                <a:endParaRPr lang="en-AU" dirty="0">
                  <a:solidFill>
                    <a:schemeClr val="accent5">
                      <a:lumMod val="75000"/>
                    </a:schemeClr>
                  </a:solidFill>
                </a:endParaRPr>
              </a:p>
              <a:p>
                <a:pPr lvl="2"/>
                <a:endParaRPr lang="en-US" dirty="0">
                  <a:solidFill>
                    <a:schemeClr val="accent5">
                      <a:lumMod val="75000"/>
                    </a:schemeClr>
                  </a:solidFill>
                </a:endParaRPr>
              </a:p>
            </p:txBody>
          </p:sp>
          <p:pic>
            <p:nvPicPr>
              <p:cNvPr id="12" name="Picture 11" descr="Icon&#10;&#10;Description automatically generated">
                <a:extLst>
                  <a:ext uri="{FF2B5EF4-FFF2-40B4-BE49-F238E27FC236}">
                    <a16:creationId xmlns:a16="http://schemas.microsoft.com/office/drawing/2014/main" id="{8C4C7F1D-F365-1940-A8A6-391425C17C58}"/>
                  </a:ext>
                </a:extLst>
              </p:cNvPr>
              <p:cNvPicPr>
                <a:picLocks noChangeAspect="1"/>
              </p:cNvPicPr>
              <p:nvPr/>
            </p:nvPicPr>
            <p:blipFill>
              <a:blip r:embed="rId5"/>
              <a:stretch>
                <a:fillRect/>
              </a:stretch>
            </p:blipFill>
            <p:spPr>
              <a:xfrm>
                <a:off x="1345752" y="2409947"/>
                <a:ext cx="975808" cy="975808"/>
              </a:xfrm>
              <a:prstGeom prst="rect">
                <a:avLst/>
              </a:prstGeom>
            </p:spPr>
          </p:pic>
        </p:grpSp>
      </p:grpSp>
      <p:sp>
        <p:nvSpPr>
          <p:cNvPr id="17" name="TextBox 16"/>
          <p:cNvSpPr txBox="1"/>
          <p:nvPr/>
        </p:nvSpPr>
        <p:spPr>
          <a:xfrm>
            <a:off x="3940935" y="259710"/>
            <a:ext cx="3374265"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Objective</a:t>
            </a:r>
          </a:p>
        </p:txBody>
      </p:sp>
      <p:sp>
        <p:nvSpPr>
          <p:cNvPr id="19" name="Footer Placeholder 18"/>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21" name="Title 20"/>
          <p:cNvSpPr>
            <a:spLocks noGrp="1"/>
          </p:cNvSpPr>
          <p:nvPr>
            <p:ph type="title"/>
          </p:nvPr>
        </p:nvSpPr>
        <p:spPr/>
        <p:txBody>
          <a:bodyPr/>
          <a:lstStyle/>
          <a:p>
            <a:r>
              <a:rPr lang="en-AU" dirty="0"/>
              <a:t>Module 2:</a:t>
            </a:r>
          </a:p>
        </p:txBody>
      </p:sp>
      <p:sp>
        <p:nvSpPr>
          <p:cNvPr id="13" name="Slide Number Placeholder 12"/>
          <p:cNvSpPr>
            <a:spLocks noGrp="1"/>
          </p:cNvSpPr>
          <p:nvPr>
            <p:ph type="sldNum" sz="quarter" idx="4"/>
          </p:nvPr>
        </p:nvSpPr>
        <p:spPr/>
        <p:txBody>
          <a:bodyPr/>
          <a:lstStyle/>
          <a:p>
            <a:fld id="{95741571-E85D-4266-ADAB-4C9BA1847898}" type="slidenum">
              <a:rPr lang="en-AU" smtClean="0"/>
              <a:pPr/>
              <a:t>2</a:t>
            </a:fld>
            <a:r>
              <a:rPr lang="en-AU" dirty="0"/>
              <a:t> of 66</a:t>
            </a:r>
          </a:p>
        </p:txBody>
      </p:sp>
    </p:spTree>
    <p:extLst>
      <p:ext uri="{BB962C8B-B14F-4D97-AF65-F5344CB8AC3E}">
        <p14:creationId xmlns:p14="http://schemas.microsoft.com/office/powerpoint/2010/main" val="2437019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0933" y="259710"/>
            <a:ext cx="8251067" cy="1046440"/>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2.8 Landscape suitability for FLR       </a:t>
            </a:r>
            <a:r>
              <a:rPr lang="en-AU" sz="1400" dirty="0">
                <a:solidFill>
                  <a:schemeClr val="accent5">
                    <a:lumMod val="75000"/>
                  </a:schemeClr>
                </a:solidFill>
                <a:latin typeface="Calibri" panose="020F0502020204030204" pitchFamily="34" charset="0"/>
                <a:cs typeface="Calibri" panose="020F0502020204030204" pitchFamily="34" charset="0"/>
              </a:rPr>
              <a:t>with reference to FLR Module 1: Principle 2</a:t>
            </a:r>
          </a:p>
        </p:txBody>
      </p:sp>
      <p:sp>
        <p:nvSpPr>
          <p:cNvPr id="2" name="Content Placeholder 1"/>
          <p:cNvSpPr>
            <a:spLocks noGrp="1"/>
          </p:cNvSpPr>
          <p:nvPr>
            <p:ph idx="1"/>
          </p:nvPr>
        </p:nvSpPr>
        <p:spPr>
          <a:xfrm>
            <a:off x="1288960" y="1877140"/>
            <a:ext cx="5398443" cy="4351338"/>
          </a:xfrm>
        </p:spPr>
        <p:txBody>
          <a:bodyPr>
            <a:normAutofit/>
          </a:bodyPr>
          <a:lstStyle/>
          <a:p>
            <a:pPr marL="0" indent="0">
              <a:buNone/>
            </a:pPr>
            <a:r>
              <a:rPr lang="en-AU" sz="2400" b="1" dirty="0"/>
              <a:t>Landscape suitable for restoration:</a:t>
            </a:r>
          </a:p>
          <a:p>
            <a:r>
              <a:rPr lang="en-AU" sz="2200" dirty="0"/>
              <a:t>Ecologically (climate, soils, hydrology, competing vegetation) suitable for restoration</a:t>
            </a:r>
          </a:p>
          <a:p>
            <a:r>
              <a:rPr lang="en-AU" sz="2200" dirty="0"/>
              <a:t>Indigenous planting material available</a:t>
            </a:r>
          </a:p>
          <a:p>
            <a:r>
              <a:rPr lang="en-AU" sz="2200" dirty="0"/>
              <a:t>Empowered local communities</a:t>
            </a:r>
          </a:p>
          <a:p>
            <a:r>
              <a:rPr lang="en-AU" sz="2200" dirty="0"/>
              <a:t>Market forces do not promote competing land use</a:t>
            </a:r>
          </a:p>
          <a:p>
            <a:r>
              <a:rPr lang="en-AU" sz="2200" dirty="0"/>
              <a:t>Existing markets for products from restored areas</a:t>
            </a:r>
          </a:p>
        </p:txBody>
      </p:sp>
      <p:sp>
        <p:nvSpPr>
          <p:cNvPr id="6" name="Rectangle 5">
            <a:extLst>
              <a:ext uri="{FF2B5EF4-FFF2-40B4-BE49-F238E27FC236}">
                <a16:creationId xmlns:a16="http://schemas.microsoft.com/office/drawing/2014/main" id="{FEFFA299-FB8D-704A-A9ED-2454B227DAC1}"/>
              </a:ext>
            </a:extLst>
          </p:cNvPr>
          <p:cNvSpPr/>
          <p:nvPr/>
        </p:nvSpPr>
        <p:spPr>
          <a:xfrm>
            <a:off x="189061" y="6345815"/>
            <a:ext cx="5294013" cy="400110"/>
          </a:xfrm>
          <a:prstGeom prst="rect">
            <a:avLst/>
          </a:prstGeom>
        </p:spPr>
        <p:txBody>
          <a:bodyPr wrap="none">
            <a:spAutoFit/>
          </a:bodyPr>
          <a:lstStyle/>
          <a:p>
            <a:r>
              <a:rPr lang="en-AU" sz="2000" i="1" dirty="0">
                <a:solidFill>
                  <a:schemeClr val="bg1"/>
                </a:solidFill>
              </a:rPr>
              <a:t>Image caption Photo: [image source information]</a:t>
            </a:r>
            <a:endParaRPr lang="en-US" sz="2000" i="1" dirty="0">
              <a:solidFill>
                <a:schemeClr val="bg1"/>
              </a:solidFill>
            </a:endParaRPr>
          </a:p>
        </p:txBody>
      </p:sp>
      <p:sp>
        <p:nvSpPr>
          <p:cNvPr id="12" name="Title 11"/>
          <p:cNvSpPr>
            <a:spLocks noGrp="1"/>
          </p:cNvSpPr>
          <p:nvPr>
            <p:ph type="title"/>
          </p:nvPr>
        </p:nvSpPr>
        <p:spPr/>
        <p:txBody>
          <a:bodyPr/>
          <a:lstStyle/>
          <a:p>
            <a:r>
              <a:rPr lang="en-AU" dirty="0"/>
              <a:t>Topic 2:</a:t>
            </a:r>
          </a:p>
        </p:txBody>
      </p:sp>
      <p:sp>
        <p:nvSpPr>
          <p:cNvPr id="3" name="Rectangle 2"/>
          <p:cNvSpPr/>
          <p:nvPr/>
        </p:nvSpPr>
        <p:spPr>
          <a:xfrm>
            <a:off x="9850573" y="1692474"/>
            <a:ext cx="1642308" cy="292388"/>
          </a:xfrm>
          <a:prstGeom prst="rect">
            <a:avLst/>
          </a:prstGeom>
        </p:spPr>
        <p:txBody>
          <a:bodyPr wrap="none">
            <a:spAutoFit/>
          </a:bodyPr>
          <a:lstStyle/>
          <a:p>
            <a:pPr lvl="0" algn="r"/>
            <a:r>
              <a:rPr lang="en-GB" sz="1300" i="1" dirty="0">
                <a:solidFill>
                  <a:srgbClr val="FFFFFF"/>
                </a:solidFill>
                <a:ea typeface="Calibri"/>
                <a:cs typeface="Calibri"/>
                <a:sym typeface="Calibri"/>
              </a:rPr>
              <a:t>Source: Louis Bernard</a:t>
            </a:r>
          </a:p>
        </p:txBody>
      </p:sp>
      <p:sp>
        <p:nvSpPr>
          <p:cNvPr id="4" name="Footer Placeholder 3"/>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grpSp>
        <p:nvGrpSpPr>
          <p:cNvPr id="11" name="Group 10"/>
          <p:cNvGrpSpPr/>
          <p:nvPr/>
        </p:nvGrpSpPr>
        <p:grpSpPr>
          <a:xfrm>
            <a:off x="6894420" y="1908478"/>
            <a:ext cx="4459380" cy="3994781"/>
            <a:chOff x="6894420" y="1908478"/>
            <a:chExt cx="4459380" cy="3994781"/>
          </a:xfrm>
        </p:grpSpPr>
        <p:pic>
          <p:nvPicPr>
            <p:cNvPr id="7" name="Google Shape;410;p11" descr="Imagen que contiene exterior, cerca, pasto, parado&#10;&#10;Descripción generada automáticamente"/>
            <p:cNvPicPr preferRelativeResize="0">
              <a:picLocks noChangeAspect="1"/>
            </p:cNvPicPr>
            <p:nvPr/>
          </p:nvPicPr>
          <p:blipFill rotWithShape="1">
            <a:blip r:embed="rId3">
              <a:alphaModFix/>
            </a:blip>
            <a:srcRect t="34518" b="4930"/>
            <a:stretch/>
          </p:blipFill>
          <p:spPr>
            <a:xfrm rot="168123">
              <a:off x="6894420" y="1908478"/>
              <a:ext cx="4459380" cy="3994781"/>
            </a:xfrm>
            <a:prstGeom prst="rect">
              <a:avLst/>
            </a:prstGeom>
            <a:noFill/>
            <a:ln>
              <a:noFill/>
            </a:ln>
            <a:effectLst>
              <a:outerShdw blurRad="295275" dist="50800" dir="5400000" algn="ctr" rotWithShape="0">
                <a:srgbClr val="0070C0"/>
              </a:outerShdw>
            </a:effectLst>
          </p:spPr>
        </p:pic>
        <p:sp>
          <p:nvSpPr>
            <p:cNvPr id="10" name="Rectangle 9"/>
            <p:cNvSpPr/>
            <p:nvPr/>
          </p:nvSpPr>
          <p:spPr>
            <a:xfrm>
              <a:off x="9711492" y="2038953"/>
              <a:ext cx="1642308" cy="292388"/>
            </a:xfrm>
            <a:prstGeom prst="rect">
              <a:avLst/>
            </a:prstGeom>
          </p:spPr>
          <p:txBody>
            <a:bodyPr wrap="none">
              <a:spAutoFit/>
            </a:bodyPr>
            <a:lstStyle/>
            <a:p>
              <a:pPr lvl="0" algn="r"/>
              <a:r>
                <a:rPr lang="en-GB" sz="1300" i="1" dirty="0">
                  <a:solidFill>
                    <a:srgbClr val="FFFFFF"/>
                  </a:solidFill>
                  <a:effectLst>
                    <a:outerShdw blurRad="38100" dist="38100" dir="2700000" algn="tl">
                      <a:srgbClr val="000000">
                        <a:alpha val="43137"/>
                      </a:srgbClr>
                    </a:outerShdw>
                  </a:effectLst>
                  <a:ea typeface="Calibri"/>
                  <a:cs typeface="Calibri"/>
                  <a:sym typeface="Calibri"/>
                </a:rPr>
                <a:t>Source: Louis Bernard</a:t>
              </a:r>
            </a:p>
          </p:txBody>
        </p:sp>
      </p:grpSp>
      <p:sp>
        <p:nvSpPr>
          <p:cNvPr id="5" name="Slide Number Placeholder 4"/>
          <p:cNvSpPr>
            <a:spLocks noGrp="1"/>
          </p:cNvSpPr>
          <p:nvPr>
            <p:ph type="sldNum" sz="quarter" idx="4"/>
          </p:nvPr>
        </p:nvSpPr>
        <p:spPr/>
        <p:txBody>
          <a:bodyPr/>
          <a:lstStyle/>
          <a:p>
            <a:fld id="{95741571-E85D-4266-ADAB-4C9BA1847898}" type="slidenum">
              <a:rPr lang="en-AU" smtClean="0"/>
              <a:pPr/>
              <a:t>20</a:t>
            </a:fld>
            <a:r>
              <a:rPr lang="en-AU" dirty="0"/>
              <a:t> of 66</a:t>
            </a:r>
          </a:p>
        </p:txBody>
      </p:sp>
    </p:spTree>
    <p:extLst>
      <p:ext uri="{BB962C8B-B14F-4D97-AF65-F5344CB8AC3E}">
        <p14:creationId xmlns:p14="http://schemas.microsoft.com/office/powerpoint/2010/main" val="1369613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0933" y="259710"/>
            <a:ext cx="7946267" cy="1046440"/>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2.9 Negotiated change logic                          </a:t>
            </a:r>
            <a:r>
              <a:rPr lang="en-AU" sz="1400" dirty="0">
                <a:solidFill>
                  <a:schemeClr val="accent5">
                    <a:lumMod val="75000"/>
                  </a:schemeClr>
                </a:solidFill>
                <a:latin typeface="Calibri" panose="020F0502020204030204" pitchFamily="34" charset="0"/>
                <a:cs typeface="Calibri" panose="020F0502020204030204" pitchFamily="34" charset="0"/>
              </a:rPr>
              <a:t>with reference to FLR Module 1: Principle 6</a:t>
            </a:r>
          </a:p>
        </p:txBody>
      </p:sp>
      <p:sp>
        <p:nvSpPr>
          <p:cNvPr id="2" name="Content Placeholder 1"/>
          <p:cNvSpPr>
            <a:spLocks noGrp="1"/>
          </p:cNvSpPr>
          <p:nvPr>
            <p:ph idx="1"/>
          </p:nvPr>
        </p:nvSpPr>
        <p:spPr>
          <a:xfrm>
            <a:off x="716870" y="1989215"/>
            <a:ext cx="5798230" cy="4868785"/>
          </a:xfrm>
        </p:spPr>
        <p:txBody>
          <a:bodyPr>
            <a:normAutofit/>
          </a:bodyPr>
          <a:lstStyle/>
          <a:p>
            <a:r>
              <a:rPr lang="en-AU" sz="2200" b="1" dirty="0"/>
              <a:t>FLR needs to be tailored to local conditions</a:t>
            </a:r>
          </a:p>
          <a:p>
            <a:r>
              <a:rPr lang="en-AU" sz="2200" b="1" dirty="0"/>
              <a:t>Discuss trade-offs &amp; compensation</a:t>
            </a:r>
          </a:p>
          <a:p>
            <a:r>
              <a:rPr lang="en-AU" sz="2200" b="1" dirty="0"/>
              <a:t>Refer international best practice guidelines </a:t>
            </a:r>
            <a:r>
              <a:rPr lang="en-AU" sz="2200" dirty="0"/>
              <a:t>(e.g. IUFRO FLR Practitioner’s Guide)</a:t>
            </a:r>
          </a:p>
          <a:p>
            <a:r>
              <a:rPr lang="en-AU" sz="2200" b="1" dirty="0"/>
              <a:t>Landscape-level FLR planning </a:t>
            </a:r>
            <a:r>
              <a:rPr lang="en-AU" sz="2200" dirty="0"/>
              <a:t>(e.g. through land use planning)</a:t>
            </a:r>
          </a:p>
          <a:p>
            <a:pPr lvl="1"/>
            <a:r>
              <a:rPr lang="en-AU" sz="2000" dirty="0">
                <a:solidFill>
                  <a:schemeClr val="accent5">
                    <a:lumMod val="75000"/>
                  </a:schemeClr>
                </a:solidFill>
              </a:rPr>
              <a:t>Determine availability of land for FLR</a:t>
            </a:r>
          </a:p>
          <a:p>
            <a:pPr lvl="1"/>
            <a:r>
              <a:rPr lang="en-AU" sz="2000" dirty="0">
                <a:solidFill>
                  <a:schemeClr val="accent5">
                    <a:lumMod val="75000"/>
                  </a:schemeClr>
                </a:solidFill>
              </a:rPr>
              <a:t>Zoning to define spatial location of FLR activities</a:t>
            </a:r>
          </a:p>
          <a:p>
            <a:pPr lvl="1"/>
            <a:r>
              <a:rPr lang="en-AU" sz="2000" dirty="0">
                <a:solidFill>
                  <a:schemeClr val="accent5">
                    <a:lumMod val="75000"/>
                  </a:schemeClr>
                </a:solidFill>
              </a:rPr>
              <a:t>Action planning to define roles and responsibilities, resources and timelines</a:t>
            </a:r>
          </a:p>
          <a:p>
            <a:pPr lvl="1"/>
            <a:r>
              <a:rPr lang="en-AU" sz="2000" dirty="0">
                <a:solidFill>
                  <a:schemeClr val="accent5">
                    <a:lumMod val="75000"/>
                  </a:schemeClr>
                </a:solidFill>
              </a:rPr>
              <a:t>By-laws to define rules</a:t>
            </a:r>
          </a:p>
        </p:txBody>
      </p:sp>
      <p:sp>
        <p:nvSpPr>
          <p:cNvPr id="12" name="Title 11"/>
          <p:cNvSpPr>
            <a:spLocks noGrp="1"/>
          </p:cNvSpPr>
          <p:nvPr>
            <p:ph type="title"/>
          </p:nvPr>
        </p:nvSpPr>
        <p:spPr/>
        <p:txBody>
          <a:bodyPr/>
          <a:lstStyle/>
          <a:p>
            <a:r>
              <a:rPr lang="en-AU" dirty="0"/>
              <a:t>Topic 2:</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785" r="19473" b="6621"/>
          <a:stretch/>
        </p:blipFill>
        <p:spPr>
          <a:xfrm rot="195557">
            <a:off x="6667500" y="1989215"/>
            <a:ext cx="4667251" cy="4030585"/>
          </a:xfrm>
          <a:prstGeom prst="rect">
            <a:avLst/>
          </a:prstGeom>
          <a:effectLst>
            <a:outerShdw blurRad="310901" dist="50800" dir="5400000" algn="ctr" rotWithShape="0">
              <a:srgbClr val="0070C0"/>
            </a:outerShdw>
          </a:effectLst>
        </p:spPr>
      </p:pic>
      <p:sp>
        <p:nvSpPr>
          <p:cNvPr id="5" name="Footer Placeholder 4"/>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6" name="Slide Number Placeholder 5"/>
          <p:cNvSpPr>
            <a:spLocks noGrp="1"/>
          </p:cNvSpPr>
          <p:nvPr>
            <p:ph type="sldNum" sz="quarter" idx="4"/>
          </p:nvPr>
        </p:nvSpPr>
        <p:spPr/>
        <p:txBody>
          <a:bodyPr/>
          <a:lstStyle/>
          <a:p>
            <a:fld id="{95741571-E85D-4266-ADAB-4C9BA1847898}" type="slidenum">
              <a:rPr lang="en-AU" smtClean="0"/>
              <a:pPr/>
              <a:t>21</a:t>
            </a:fld>
            <a:r>
              <a:rPr lang="en-AU" dirty="0"/>
              <a:t> of 66</a:t>
            </a:r>
          </a:p>
        </p:txBody>
      </p:sp>
    </p:spTree>
    <p:extLst>
      <p:ext uri="{BB962C8B-B14F-4D97-AF65-F5344CB8AC3E}">
        <p14:creationId xmlns:p14="http://schemas.microsoft.com/office/powerpoint/2010/main" val="392027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r>
              <a:rPr lang="en-AU" sz="2200" dirty="0"/>
              <a:t>Mansourian, S., 2017. </a:t>
            </a:r>
            <a:r>
              <a:rPr lang="en-AU" sz="2200" i="1" dirty="0"/>
              <a:t>Governance and forest landscape restoration: A framework to support decision-making. </a:t>
            </a:r>
            <a:r>
              <a:rPr lang="en-AU" sz="2200" dirty="0"/>
              <a:t>Journal for Nature Conservation 37, 21–30.</a:t>
            </a:r>
          </a:p>
          <a:p>
            <a:r>
              <a:rPr lang="en-AU" sz="2200" dirty="0"/>
              <a:t>Mansourian, S. (2021). </a:t>
            </a:r>
            <a:r>
              <a:rPr lang="en-AU" sz="2200" i="1" dirty="0"/>
              <a:t>Disciplines, Sectors, Motivations and Power Relations in Forest Landscape Restoration. </a:t>
            </a:r>
            <a:r>
              <a:rPr lang="en-AU" sz="2200" dirty="0"/>
              <a:t>Ecological Restoration 39(1), 16-26. </a:t>
            </a:r>
            <a:r>
              <a:rPr lang="en-AU" sz="2200" dirty="0">
                <a:hlinkClick r:id="rId3"/>
              </a:rPr>
              <a:t>https://www.muse.jhu.edu/article/793656</a:t>
            </a:r>
            <a:r>
              <a:rPr lang="en-AU" sz="2200" dirty="0"/>
              <a:t> </a:t>
            </a:r>
          </a:p>
          <a:p>
            <a:r>
              <a:rPr lang="en-AU" sz="2200" dirty="0"/>
              <a:t>Stanturf J.A., Kleine M., Mansourian S. et al. (2017/2019/2020).</a:t>
            </a:r>
            <a:r>
              <a:rPr lang="en-AU" sz="2200" i="1" dirty="0"/>
              <a:t> Implementing Forest Landscape Restoration: A Practitioner’s Guide </a:t>
            </a:r>
            <a:r>
              <a:rPr lang="en-AU" sz="2200" dirty="0"/>
              <a:t>(EN, FR, SP). Available at: </a:t>
            </a:r>
            <a:r>
              <a:rPr lang="en-AU" sz="2200" dirty="0">
                <a:hlinkClick r:id="rId4"/>
              </a:rPr>
              <a:t>https://www.iufro.org/science/special/spdc/netw/flr/flr/pract-guide/</a:t>
            </a:r>
            <a:r>
              <a:rPr lang="en-AU" sz="2200" dirty="0"/>
              <a:t> </a:t>
            </a:r>
          </a:p>
        </p:txBody>
      </p:sp>
      <p:pic>
        <p:nvPicPr>
          <p:cNvPr id="5" name="Picture 4" descr="Logo, icon&#10;&#10;Description automatically generated">
            <a:extLst>
              <a:ext uri="{FF2B5EF4-FFF2-40B4-BE49-F238E27FC236}">
                <a16:creationId xmlns:a16="http://schemas.microsoft.com/office/drawing/2014/main" id="{0B328F7E-BD77-654A-951E-AB0FCA6861CA}"/>
              </a:ext>
            </a:extLst>
          </p:cNvPr>
          <p:cNvPicPr>
            <a:picLocks noChangeAspect="1"/>
          </p:cNvPicPr>
          <p:nvPr/>
        </p:nvPicPr>
        <p:blipFill>
          <a:blip r:embed="rId5"/>
          <a:stretch>
            <a:fillRect/>
          </a:stretch>
        </p:blipFill>
        <p:spPr>
          <a:xfrm>
            <a:off x="9379481" y="4933458"/>
            <a:ext cx="1507861" cy="1713479"/>
          </a:xfrm>
          <a:prstGeom prst="rect">
            <a:avLst/>
          </a:prstGeom>
        </p:spPr>
      </p:pic>
      <p:sp>
        <p:nvSpPr>
          <p:cNvPr id="9" name="Footer Placeholder 8"/>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Topic 2:</a:t>
            </a:r>
          </a:p>
        </p:txBody>
      </p:sp>
      <p:sp>
        <p:nvSpPr>
          <p:cNvPr id="12" name="TextBox 11"/>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sp>
        <p:nvSpPr>
          <p:cNvPr id="3" name="Slide Number Placeholder 2"/>
          <p:cNvSpPr>
            <a:spLocks noGrp="1"/>
          </p:cNvSpPr>
          <p:nvPr>
            <p:ph type="sldNum" sz="quarter" idx="4"/>
          </p:nvPr>
        </p:nvSpPr>
        <p:spPr/>
        <p:txBody>
          <a:bodyPr/>
          <a:lstStyle/>
          <a:p>
            <a:fld id="{95741571-E85D-4266-ADAB-4C9BA1847898}" type="slidenum">
              <a:rPr lang="en-AU" smtClean="0"/>
              <a:pPr/>
              <a:t>22</a:t>
            </a:fld>
            <a:r>
              <a:rPr lang="en-AU" dirty="0"/>
              <a:t> of 66</a:t>
            </a:r>
          </a:p>
        </p:txBody>
      </p:sp>
    </p:spTree>
    <p:extLst>
      <p:ext uri="{BB962C8B-B14F-4D97-AF65-F5344CB8AC3E}">
        <p14:creationId xmlns:p14="http://schemas.microsoft.com/office/powerpoint/2010/main" val="834762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Which enabling conditions proved to be crucial in your FLR project / an FLR project known to you?</a:t>
            </a:r>
          </a:p>
          <a:p>
            <a:pPr marL="457200" indent="-457200">
              <a:buFont typeface="+mj-lt"/>
              <a:buAutoNum type="arabicPeriod"/>
            </a:pPr>
            <a:r>
              <a:rPr lang="en-AU" sz="2200" dirty="0"/>
              <a:t>Do all enabling conditions need to be present for FLR to be successful?</a:t>
            </a:r>
          </a:p>
          <a:p>
            <a:pPr marL="457200" indent="-457200">
              <a:buFont typeface="+mj-lt"/>
              <a:buAutoNum type="arabicPeriod"/>
            </a:pPr>
            <a:r>
              <a:rPr lang="en-AU" sz="2200" dirty="0"/>
              <a:t>Analyse your FLR situation in the context of the different enabling conditions!</a:t>
            </a:r>
          </a:p>
          <a:p>
            <a:pPr marL="457200" indent="-457200">
              <a:buFont typeface="+mj-lt"/>
              <a:buAutoNum type="arabicPeriod"/>
            </a:pPr>
            <a:r>
              <a:rPr lang="en-AU" sz="2200" dirty="0"/>
              <a:t>Can you initiate FLR in case of insecure land tenure?</a:t>
            </a:r>
          </a:p>
          <a:p>
            <a:pPr marL="457200" indent="-457200">
              <a:buFont typeface="+mj-lt"/>
              <a:buAutoNum type="arabicPeriod"/>
            </a:pPr>
            <a:endParaRPr lang="en-AU" sz="2200" dirty="0"/>
          </a:p>
        </p:txBody>
      </p:sp>
      <p:pic>
        <p:nvPicPr>
          <p:cNvPr id="8" name="Picture 7" descr="Icon&#10;&#10;Description automatically generated with medium confidence">
            <a:extLst>
              <a:ext uri="{FF2B5EF4-FFF2-40B4-BE49-F238E27FC236}">
                <a16:creationId xmlns:a16="http://schemas.microsoft.com/office/drawing/2014/main" id="{438CCE8D-227B-9A46-A954-5FE49DD771EC}"/>
              </a:ext>
            </a:extLst>
          </p:cNvPr>
          <p:cNvPicPr>
            <a:picLocks noChangeAspect="1"/>
          </p:cNvPicPr>
          <p:nvPr/>
        </p:nvPicPr>
        <p:blipFill>
          <a:blip r:embed="rId3"/>
          <a:stretch>
            <a:fillRect/>
          </a:stretch>
        </p:blipFill>
        <p:spPr>
          <a:xfrm rot="974189">
            <a:off x="9139840" y="5314656"/>
            <a:ext cx="1620107" cy="1128289"/>
          </a:xfrm>
          <a:prstGeom prst="rect">
            <a:avLst/>
          </a:prstGeom>
        </p:spPr>
      </p:pic>
      <p:sp>
        <p:nvSpPr>
          <p:cNvPr id="9" name="Footer Placeholder 8"/>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Topic 2:</a:t>
            </a:r>
          </a:p>
        </p:txBody>
      </p:sp>
      <p:sp>
        <p:nvSpPr>
          <p:cNvPr id="11" name="TextBox 10"/>
          <p:cNvSpPr txBox="1"/>
          <p:nvPr/>
        </p:nvSpPr>
        <p:spPr>
          <a:xfrm>
            <a:off x="3940934" y="259710"/>
            <a:ext cx="5762623"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Small group questions</a:t>
            </a:r>
          </a:p>
        </p:txBody>
      </p:sp>
      <p:sp>
        <p:nvSpPr>
          <p:cNvPr id="3" name="Slide Number Placeholder 2"/>
          <p:cNvSpPr>
            <a:spLocks noGrp="1"/>
          </p:cNvSpPr>
          <p:nvPr>
            <p:ph type="sldNum" sz="quarter" idx="4"/>
          </p:nvPr>
        </p:nvSpPr>
        <p:spPr/>
        <p:txBody>
          <a:bodyPr/>
          <a:lstStyle/>
          <a:p>
            <a:fld id="{95741571-E85D-4266-ADAB-4C9BA1847898}" type="slidenum">
              <a:rPr lang="en-AU" smtClean="0"/>
              <a:pPr/>
              <a:t>23</a:t>
            </a:fld>
            <a:r>
              <a:rPr lang="en-AU" dirty="0"/>
              <a:t> of 66</a:t>
            </a:r>
          </a:p>
        </p:txBody>
      </p:sp>
    </p:spTree>
    <p:extLst>
      <p:ext uri="{BB962C8B-B14F-4D97-AF65-F5344CB8AC3E}">
        <p14:creationId xmlns:p14="http://schemas.microsoft.com/office/powerpoint/2010/main" val="1485151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0" indent="0">
              <a:buNone/>
            </a:pPr>
            <a:r>
              <a:rPr lang="en-AU" sz="2200" dirty="0"/>
              <a:t>Analyse your FLR project / an FLR project well-known to you in terms of the 12 enabling conditions:</a:t>
            </a:r>
          </a:p>
          <a:p>
            <a:pPr marL="457200" indent="-457200">
              <a:buFont typeface="+mj-lt"/>
              <a:buAutoNum type="arabicPeriod"/>
            </a:pPr>
            <a:r>
              <a:rPr lang="en-AU" sz="2200" dirty="0"/>
              <a:t>To what extent do local conditions for each of the 12 categories enable / hamper the FLR intervention?</a:t>
            </a:r>
          </a:p>
          <a:p>
            <a:pPr marL="457200" indent="-457200">
              <a:buFont typeface="+mj-lt"/>
              <a:buAutoNum type="arabicPeriod"/>
            </a:pPr>
            <a:r>
              <a:rPr lang="en-AU" sz="2200" dirty="0"/>
              <a:t>Are there any knock-out conditions which must be in place for your FLR intervention to be successful?</a:t>
            </a:r>
          </a:p>
          <a:p>
            <a:pPr marL="457200" indent="-457200">
              <a:buFont typeface="+mj-lt"/>
              <a:buAutoNum type="arabicPeriod"/>
            </a:pPr>
            <a:r>
              <a:rPr lang="en-AU" sz="2200" dirty="0"/>
              <a:t>How can you overcome weaknesses in certain enabling conditions in your FLR project?</a:t>
            </a:r>
          </a:p>
        </p:txBody>
      </p:sp>
      <p:pic>
        <p:nvPicPr>
          <p:cNvPr id="9" name="Picture 8" descr="Icon&#10;&#10;Description automatically generated">
            <a:extLst>
              <a:ext uri="{FF2B5EF4-FFF2-40B4-BE49-F238E27FC236}">
                <a16:creationId xmlns:a16="http://schemas.microsoft.com/office/drawing/2014/main" id="{665D9264-B959-BF47-A178-1B85766D57CA}"/>
              </a:ext>
            </a:extLst>
          </p:cNvPr>
          <p:cNvPicPr>
            <a:picLocks noChangeAspect="1"/>
          </p:cNvPicPr>
          <p:nvPr/>
        </p:nvPicPr>
        <p:blipFill>
          <a:blip r:embed="rId3"/>
          <a:stretch>
            <a:fillRect/>
          </a:stretch>
        </p:blipFill>
        <p:spPr>
          <a:xfrm>
            <a:off x="9180063" y="4520725"/>
            <a:ext cx="2018915" cy="2018915"/>
          </a:xfrm>
          <a:prstGeom prst="rect">
            <a:avLst/>
          </a:prstGeom>
        </p:spPr>
      </p:pic>
      <p:sp>
        <p:nvSpPr>
          <p:cNvPr id="8" name="Footer Placeholder 7"/>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Topic 2:</a:t>
            </a:r>
          </a:p>
        </p:txBody>
      </p:sp>
      <p:sp>
        <p:nvSpPr>
          <p:cNvPr id="12" name="TextBox 11"/>
          <p:cNvSpPr txBox="1"/>
          <p:nvPr/>
        </p:nvSpPr>
        <p:spPr>
          <a:xfrm>
            <a:off x="3940935" y="259710"/>
            <a:ext cx="5844510"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Student assignments</a:t>
            </a:r>
          </a:p>
        </p:txBody>
      </p:sp>
      <p:sp>
        <p:nvSpPr>
          <p:cNvPr id="3" name="Slide Number Placeholder 2"/>
          <p:cNvSpPr>
            <a:spLocks noGrp="1"/>
          </p:cNvSpPr>
          <p:nvPr>
            <p:ph type="sldNum" sz="quarter" idx="4"/>
          </p:nvPr>
        </p:nvSpPr>
        <p:spPr/>
        <p:txBody>
          <a:bodyPr/>
          <a:lstStyle/>
          <a:p>
            <a:fld id="{95741571-E85D-4266-ADAB-4C9BA1847898}" type="slidenum">
              <a:rPr lang="en-AU" smtClean="0"/>
              <a:pPr/>
              <a:t>24</a:t>
            </a:fld>
            <a:r>
              <a:rPr lang="en-AU" dirty="0"/>
              <a:t> of 66</a:t>
            </a:r>
          </a:p>
        </p:txBody>
      </p:sp>
    </p:spTree>
    <p:extLst>
      <p:ext uri="{BB962C8B-B14F-4D97-AF65-F5344CB8AC3E}">
        <p14:creationId xmlns:p14="http://schemas.microsoft.com/office/powerpoint/2010/main" val="577547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940934" y="259710"/>
            <a:ext cx="7946266"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Designing an FLR project</a:t>
            </a:r>
          </a:p>
        </p:txBody>
      </p:sp>
      <p:grpSp>
        <p:nvGrpSpPr>
          <p:cNvPr id="2" name="Group 1"/>
          <p:cNvGrpSpPr/>
          <p:nvPr/>
        </p:nvGrpSpPr>
        <p:grpSpPr>
          <a:xfrm>
            <a:off x="1148603" y="2220525"/>
            <a:ext cx="9867900" cy="3265453"/>
            <a:chOff x="1162050" y="2409947"/>
            <a:chExt cx="9867900" cy="3265453"/>
          </a:xfrm>
        </p:grpSpPr>
        <p:pic>
          <p:nvPicPr>
            <p:cNvPr id="9" name="Picture 8">
              <a:extLst>
                <a:ext uri="{FF2B5EF4-FFF2-40B4-BE49-F238E27FC236}">
                  <a16:creationId xmlns:a16="http://schemas.microsoft.com/office/drawing/2014/main" id="{5C90B731-DB81-7A4B-BBD2-5E58685A5D33}"/>
                </a:ext>
              </a:extLst>
            </p:cNvPr>
            <p:cNvPicPr>
              <a:picLocks noChangeAspect="1"/>
            </p:cNvPicPr>
            <p:nvPr/>
          </p:nvPicPr>
          <p:blipFill>
            <a:blip r:embed="rId3"/>
            <a:stretch>
              <a:fillRect/>
            </a:stretch>
          </p:blipFill>
          <p:spPr>
            <a:xfrm>
              <a:off x="1162050" y="3751988"/>
              <a:ext cx="9867900" cy="152400"/>
            </a:xfrm>
            <a:prstGeom prst="rect">
              <a:avLst/>
            </a:prstGeom>
          </p:spPr>
        </p:pic>
        <p:grpSp>
          <p:nvGrpSpPr>
            <p:cNvPr id="10" name="Group 9"/>
            <p:cNvGrpSpPr/>
            <p:nvPr/>
          </p:nvGrpSpPr>
          <p:grpSpPr>
            <a:xfrm>
              <a:off x="1345752" y="4143783"/>
              <a:ext cx="9263618" cy="1531617"/>
              <a:chOff x="1345752" y="4143783"/>
              <a:chExt cx="9263618" cy="1531617"/>
            </a:xfrm>
          </p:grpSpPr>
          <p:sp>
            <p:nvSpPr>
              <p:cNvPr id="11" name="Content Placeholder 2"/>
              <p:cNvSpPr txBox="1">
                <a:spLocks/>
              </p:cNvSpPr>
              <p:nvPr/>
            </p:nvSpPr>
            <p:spPr>
              <a:xfrm>
                <a:off x="1926465" y="4145480"/>
                <a:ext cx="8682905" cy="440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outcome:</a:t>
                </a:r>
              </a:p>
              <a:p>
                <a:pPr lvl="2"/>
                <a:endParaRPr lang="en-US" dirty="0">
                  <a:solidFill>
                    <a:schemeClr val="accent5">
                      <a:lumMod val="75000"/>
                    </a:schemeClr>
                  </a:solidFill>
                </a:endParaRPr>
              </a:p>
            </p:txBody>
          </p:sp>
          <p:sp>
            <p:nvSpPr>
              <p:cNvPr id="12" name="Content Placeholder 2"/>
              <p:cNvSpPr txBox="1">
                <a:spLocks/>
              </p:cNvSpPr>
              <p:nvPr/>
            </p:nvSpPr>
            <p:spPr>
              <a:xfrm>
                <a:off x="1926465" y="4586276"/>
                <a:ext cx="8682905" cy="10891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By the end of Topic 3, students will be able to understand and design an FLR project applying the project cycle management approach involving phases such as visioning, conceptualising, acting and sustaining. In this way, FLR as an intervention into a social-ecological system becomes more transparent and manageable.</a:t>
                </a:r>
              </a:p>
            </p:txBody>
          </p:sp>
          <p:pic>
            <p:nvPicPr>
              <p:cNvPr id="13" name="Picture 12" descr="Icon&#10;&#10;Description automatically generated">
                <a:extLst>
                  <a:ext uri="{FF2B5EF4-FFF2-40B4-BE49-F238E27FC236}">
                    <a16:creationId xmlns:a16="http://schemas.microsoft.com/office/drawing/2014/main" id="{4FF4A730-6D00-E84B-A11E-E7EDE24E9486}"/>
                  </a:ext>
                </a:extLst>
              </p:cNvPr>
              <p:cNvPicPr>
                <a:picLocks noChangeAspect="1"/>
              </p:cNvPicPr>
              <p:nvPr/>
            </p:nvPicPr>
            <p:blipFill>
              <a:blip r:embed="rId4"/>
              <a:stretch>
                <a:fillRect/>
              </a:stretch>
            </p:blipFill>
            <p:spPr>
              <a:xfrm>
                <a:off x="1345752" y="4143783"/>
                <a:ext cx="975808" cy="975808"/>
              </a:xfrm>
              <a:prstGeom prst="rect">
                <a:avLst/>
              </a:prstGeom>
            </p:spPr>
          </p:pic>
        </p:grpSp>
        <p:grpSp>
          <p:nvGrpSpPr>
            <p:cNvPr id="14" name="Group 13"/>
            <p:cNvGrpSpPr/>
            <p:nvPr/>
          </p:nvGrpSpPr>
          <p:grpSpPr>
            <a:xfrm>
              <a:off x="1345752" y="2409947"/>
              <a:ext cx="9263618" cy="1314595"/>
              <a:chOff x="1345752" y="2409947"/>
              <a:chExt cx="9263618" cy="1314595"/>
            </a:xfrm>
          </p:grpSpPr>
          <p:sp>
            <p:nvSpPr>
              <p:cNvPr id="15" name="Content Placeholder 2"/>
              <p:cNvSpPr txBox="1">
                <a:spLocks/>
              </p:cNvSpPr>
              <p:nvPr/>
            </p:nvSpPr>
            <p:spPr>
              <a:xfrm>
                <a:off x="1926465" y="2547455"/>
                <a:ext cx="8682905" cy="450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activities:</a:t>
                </a:r>
              </a:p>
              <a:p>
                <a:pPr lvl="2"/>
                <a:endParaRPr lang="en-US" dirty="0">
                  <a:solidFill>
                    <a:schemeClr val="accent5">
                      <a:lumMod val="75000"/>
                    </a:schemeClr>
                  </a:solidFill>
                </a:endParaRPr>
              </a:p>
            </p:txBody>
          </p:sp>
          <p:sp>
            <p:nvSpPr>
              <p:cNvPr id="16" name="Content Placeholder 2"/>
              <p:cNvSpPr txBox="1">
                <a:spLocks/>
              </p:cNvSpPr>
              <p:nvPr/>
            </p:nvSpPr>
            <p:spPr>
              <a:xfrm>
                <a:off x="1926465" y="3015324"/>
                <a:ext cx="8682905" cy="709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Class presentation, small group questions and student assignments</a:t>
                </a:r>
                <a:r>
                  <a:rPr lang="en-AU" sz="2100" dirty="0">
                    <a:solidFill>
                      <a:schemeClr val="accent5">
                        <a:lumMod val="75000"/>
                      </a:schemeClr>
                    </a:solidFill>
                  </a:rPr>
                  <a:t>.</a:t>
                </a:r>
              </a:p>
              <a:p>
                <a:pPr lvl="1"/>
                <a:endParaRPr lang="en-AU" dirty="0">
                  <a:solidFill>
                    <a:schemeClr val="accent5">
                      <a:lumMod val="75000"/>
                    </a:schemeClr>
                  </a:solidFill>
                </a:endParaRPr>
              </a:p>
              <a:p>
                <a:pPr lvl="2"/>
                <a:endParaRPr lang="en-US" dirty="0">
                  <a:solidFill>
                    <a:schemeClr val="accent5">
                      <a:lumMod val="75000"/>
                    </a:schemeClr>
                  </a:solidFill>
                </a:endParaRPr>
              </a:p>
            </p:txBody>
          </p:sp>
          <p:pic>
            <p:nvPicPr>
              <p:cNvPr id="17" name="Picture 16" descr="Icon&#10;&#10;Description automatically generated">
                <a:extLst>
                  <a:ext uri="{FF2B5EF4-FFF2-40B4-BE49-F238E27FC236}">
                    <a16:creationId xmlns:a16="http://schemas.microsoft.com/office/drawing/2014/main" id="{8C4C7F1D-F365-1940-A8A6-391425C17C58}"/>
                  </a:ext>
                </a:extLst>
              </p:cNvPr>
              <p:cNvPicPr>
                <a:picLocks noChangeAspect="1"/>
              </p:cNvPicPr>
              <p:nvPr/>
            </p:nvPicPr>
            <p:blipFill>
              <a:blip r:embed="rId5"/>
              <a:stretch>
                <a:fillRect/>
              </a:stretch>
            </p:blipFill>
            <p:spPr>
              <a:xfrm>
                <a:off x="1345752" y="2409947"/>
                <a:ext cx="975808" cy="975808"/>
              </a:xfrm>
              <a:prstGeom prst="rect">
                <a:avLst/>
              </a:prstGeom>
            </p:spPr>
          </p:pic>
        </p:grpSp>
      </p:grpSp>
      <p:sp>
        <p:nvSpPr>
          <p:cNvPr id="7" name="Footer Placeholder 6"/>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9" name="Title 18"/>
          <p:cNvSpPr>
            <a:spLocks noGrp="1"/>
          </p:cNvSpPr>
          <p:nvPr>
            <p:ph type="title"/>
          </p:nvPr>
        </p:nvSpPr>
        <p:spPr/>
        <p:txBody>
          <a:bodyPr/>
          <a:lstStyle/>
          <a:p>
            <a:r>
              <a:rPr lang="en-AU" dirty="0"/>
              <a:t>Topic 3:</a:t>
            </a:r>
          </a:p>
        </p:txBody>
      </p:sp>
      <p:sp>
        <p:nvSpPr>
          <p:cNvPr id="4" name="Slide Number Placeholder 3"/>
          <p:cNvSpPr>
            <a:spLocks noGrp="1"/>
          </p:cNvSpPr>
          <p:nvPr>
            <p:ph type="sldNum" sz="quarter" idx="4"/>
          </p:nvPr>
        </p:nvSpPr>
        <p:spPr/>
        <p:txBody>
          <a:bodyPr/>
          <a:lstStyle/>
          <a:p>
            <a:fld id="{95741571-E85D-4266-ADAB-4C9BA1847898}" type="slidenum">
              <a:rPr lang="en-AU" smtClean="0"/>
              <a:pPr/>
              <a:t>25</a:t>
            </a:fld>
            <a:r>
              <a:rPr lang="en-AU" dirty="0"/>
              <a:t> of 66</a:t>
            </a:r>
          </a:p>
        </p:txBody>
      </p:sp>
    </p:spTree>
    <p:extLst>
      <p:ext uri="{BB962C8B-B14F-4D97-AF65-F5344CB8AC3E}">
        <p14:creationId xmlns:p14="http://schemas.microsoft.com/office/powerpoint/2010/main" val="2446817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079601" y="278060"/>
            <a:ext cx="7946266"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Designing an FLR project</a:t>
            </a:r>
          </a:p>
        </p:txBody>
      </p:sp>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3:</a:t>
            </a:r>
          </a:p>
        </p:txBody>
      </p:sp>
      <p:sp>
        <p:nvSpPr>
          <p:cNvPr id="2" name="Content Placeholder 1"/>
          <p:cNvSpPr>
            <a:spLocks noGrp="1"/>
          </p:cNvSpPr>
          <p:nvPr>
            <p:ph idx="1"/>
          </p:nvPr>
        </p:nvSpPr>
        <p:spPr>
          <a:xfrm>
            <a:off x="1288960" y="1877140"/>
            <a:ext cx="9812629" cy="4351338"/>
          </a:xfrm>
        </p:spPr>
        <p:txBody>
          <a:bodyPr>
            <a:normAutofit/>
          </a:bodyPr>
          <a:lstStyle/>
          <a:p>
            <a:r>
              <a:rPr lang="en-AU" sz="2400" b="1" dirty="0"/>
              <a:t>FLR is a cyclic process with constant feedback loops between:</a:t>
            </a:r>
          </a:p>
          <a:p>
            <a:pPr lvl="1"/>
            <a:r>
              <a:rPr lang="en-AU" sz="2200" dirty="0">
                <a:solidFill>
                  <a:schemeClr val="accent5">
                    <a:lumMod val="75000"/>
                  </a:schemeClr>
                </a:solidFill>
              </a:rPr>
              <a:t>Conceptualization</a:t>
            </a:r>
          </a:p>
          <a:p>
            <a:pPr lvl="1"/>
            <a:r>
              <a:rPr lang="en-AU" sz="2200" dirty="0">
                <a:solidFill>
                  <a:schemeClr val="accent5">
                    <a:lumMod val="75000"/>
                  </a:schemeClr>
                </a:solidFill>
              </a:rPr>
              <a:t>Implementation and </a:t>
            </a:r>
          </a:p>
          <a:p>
            <a:pPr lvl="1">
              <a:spcAft>
                <a:spcPts val="1800"/>
              </a:spcAft>
            </a:pPr>
            <a:r>
              <a:rPr lang="en-AU" sz="2200" dirty="0">
                <a:solidFill>
                  <a:schemeClr val="accent5">
                    <a:lumMod val="75000"/>
                  </a:schemeClr>
                </a:solidFill>
              </a:rPr>
              <a:t>Impact assessment of an FLR process</a:t>
            </a:r>
          </a:p>
          <a:p>
            <a:r>
              <a:rPr lang="en-AU" sz="2400" b="1" dirty="0"/>
              <a:t>This cycle may be pursued at various scales</a:t>
            </a:r>
          </a:p>
        </p:txBody>
      </p:sp>
      <p:sp>
        <p:nvSpPr>
          <p:cNvPr id="3" name="Slide Number Placeholder 2"/>
          <p:cNvSpPr>
            <a:spLocks noGrp="1"/>
          </p:cNvSpPr>
          <p:nvPr>
            <p:ph type="sldNum" sz="quarter" idx="4"/>
          </p:nvPr>
        </p:nvSpPr>
        <p:spPr/>
        <p:txBody>
          <a:bodyPr/>
          <a:lstStyle/>
          <a:p>
            <a:fld id="{95741571-E85D-4266-ADAB-4C9BA1847898}" type="slidenum">
              <a:rPr lang="en-AU" smtClean="0"/>
              <a:pPr/>
              <a:t>26</a:t>
            </a:fld>
            <a:r>
              <a:rPr lang="en-AU" dirty="0"/>
              <a:t> of 66</a:t>
            </a:r>
          </a:p>
        </p:txBody>
      </p:sp>
    </p:spTree>
    <p:extLst>
      <p:ext uri="{BB962C8B-B14F-4D97-AF65-F5344CB8AC3E}">
        <p14:creationId xmlns:p14="http://schemas.microsoft.com/office/powerpoint/2010/main" val="3132347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079601" y="284303"/>
            <a:ext cx="7946266"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Designing an FLR project</a:t>
            </a:r>
          </a:p>
        </p:txBody>
      </p:sp>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3:</a:t>
            </a:r>
          </a:p>
        </p:txBody>
      </p:sp>
      <p:grpSp>
        <p:nvGrpSpPr>
          <p:cNvPr id="6" name="Group 5"/>
          <p:cNvGrpSpPr/>
          <p:nvPr/>
        </p:nvGrpSpPr>
        <p:grpSpPr>
          <a:xfrm>
            <a:off x="1313292" y="5194917"/>
            <a:ext cx="10402596" cy="1018260"/>
            <a:chOff x="1313292" y="5194917"/>
            <a:chExt cx="10402596" cy="1018260"/>
          </a:xfrm>
        </p:grpSpPr>
        <p:sp>
          <p:nvSpPr>
            <p:cNvPr id="19" name="Google Shape;517;p47"/>
            <p:cNvSpPr/>
            <p:nvPr/>
          </p:nvSpPr>
          <p:spPr>
            <a:xfrm>
              <a:off x="1831033" y="5307417"/>
              <a:ext cx="2013528" cy="787400"/>
            </a:xfrm>
            <a:prstGeom prst="rect">
              <a:avLst/>
            </a:prstGeom>
            <a:no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a:solidFill>
                    <a:schemeClr val="accent5">
                      <a:lumMod val="75000"/>
                    </a:schemeClr>
                  </a:solidFill>
                  <a:latin typeface="Calibri"/>
                  <a:ea typeface="Calibri"/>
                  <a:cs typeface="Calibri"/>
                  <a:sym typeface="Calibri"/>
                </a:rPr>
                <a:t>1. Visioning</a:t>
              </a:r>
              <a:endParaRPr sz="1800" b="1" dirty="0">
                <a:solidFill>
                  <a:schemeClr val="accent5">
                    <a:lumMod val="75000"/>
                  </a:schemeClr>
                </a:solidFill>
                <a:latin typeface="Calibri"/>
                <a:ea typeface="Calibri"/>
                <a:cs typeface="Calibri"/>
                <a:sym typeface="Calibri"/>
              </a:endParaRPr>
            </a:p>
          </p:txBody>
        </p:sp>
        <p:sp>
          <p:nvSpPr>
            <p:cNvPr id="20" name="Google Shape;518;p47"/>
            <p:cNvSpPr/>
            <p:nvPr/>
          </p:nvSpPr>
          <p:spPr>
            <a:xfrm>
              <a:off x="4145010" y="5307417"/>
              <a:ext cx="2632363" cy="787400"/>
            </a:xfrm>
            <a:prstGeom prst="rect">
              <a:avLst/>
            </a:prstGeom>
            <a:no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a:solidFill>
                    <a:schemeClr val="accent5">
                      <a:lumMod val="75000"/>
                    </a:schemeClr>
                  </a:solidFill>
                  <a:latin typeface="Calibri"/>
                  <a:ea typeface="Calibri"/>
                  <a:cs typeface="Calibri"/>
                  <a:sym typeface="Calibri"/>
                </a:rPr>
                <a:t>2. Conceptualising</a:t>
              </a:r>
              <a:endParaRPr sz="1800" b="1" dirty="0">
                <a:solidFill>
                  <a:schemeClr val="accent5">
                    <a:lumMod val="75000"/>
                  </a:schemeClr>
                </a:solidFill>
                <a:latin typeface="Calibri"/>
                <a:ea typeface="Calibri"/>
                <a:cs typeface="Calibri"/>
                <a:sym typeface="Calibri"/>
              </a:endParaRPr>
            </a:p>
          </p:txBody>
        </p:sp>
        <p:sp>
          <p:nvSpPr>
            <p:cNvPr id="21" name="Google Shape;519;p47"/>
            <p:cNvSpPr/>
            <p:nvPr/>
          </p:nvSpPr>
          <p:spPr>
            <a:xfrm>
              <a:off x="7345728" y="5307417"/>
              <a:ext cx="2087418" cy="787400"/>
            </a:xfrm>
            <a:prstGeom prst="rect">
              <a:avLst/>
            </a:prstGeom>
            <a:no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a:solidFill>
                    <a:schemeClr val="accent5">
                      <a:lumMod val="75000"/>
                    </a:schemeClr>
                  </a:solidFill>
                  <a:latin typeface="Calibri"/>
                  <a:ea typeface="Calibri"/>
                  <a:cs typeface="Calibri"/>
                  <a:sym typeface="Calibri"/>
                </a:rPr>
                <a:t>3. Acting</a:t>
              </a:r>
              <a:endParaRPr sz="1800" b="1" dirty="0">
                <a:solidFill>
                  <a:schemeClr val="accent5">
                    <a:lumMod val="75000"/>
                  </a:schemeClr>
                </a:solidFill>
                <a:latin typeface="Calibri"/>
                <a:ea typeface="Calibri"/>
                <a:cs typeface="Calibri"/>
                <a:sym typeface="Calibri"/>
              </a:endParaRPr>
            </a:p>
          </p:txBody>
        </p:sp>
        <p:pic>
          <p:nvPicPr>
            <p:cNvPr id="23" name="Google Shape;539;p49" descr="Bombilla">
              <a:extLst>
                <a:ext uri="{FF2B5EF4-FFF2-40B4-BE49-F238E27FC236}">
                  <a16:creationId xmlns:a16="http://schemas.microsoft.com/office/drawing/2014/main" id="{3202433B-C615-456B-8FA0-B0CD514D2ACF}"/>
                </a:ext>
              </a:extLst>
            </p:cNvPr>
            <p:cNvPicPr preferRelativeResize="0"/>
            <p:nvPr/>
          </p:nvPicPr>
          <p:blipFill rotWithShape="1">
            <a:blip r:embed="rId3">
              <a:alphaModFix/>
            </a:blip>
            <a:srcRect/>
            <a:stretch/>
          </p:blipFill>
          <p:spPr>
            <a:xfrm>
              <a:off x="3777905" y="5298777"/>
              <a:ext cx="914400" cy="914400"/>
            </a:xfrm>
            <a:prstGeom prst="rect">
              <a:avLst/>
            </a:prstGeom>
            <a:noFill/>
            <a:ln>
              <a:noFill/>
            </a:ln>
          </p:spPr>
        </p:pic>
        <p:grpSp>
          <p:nvGrpSpPr>
            <p:cNvPr id="5" name="Group 4"/>
            <p:cNvGrpSpPr/>
            <p:nvPr/>
          </p:nvGrpSpPr>
          <p:grpSpPr>
            <a:xfrm>
              <a:off x="6910072" y="5194917"/>
              <a:ext cx="1286293" cy="1012400"/>
              <a:chOff x="5945663" y="5262274"/>
              <a:chExt cx="1286293" cy="1012400"/>
            </a:xfrm>
          </p:grpSpPr>
          <p:pic>
            <p:nvPicPr>
              <p:cNvPr id="24" name="Google Shape;540;p49" descr="Drama">
                <a:extLst>
                  <a:ext uri="{FF2B5EF4-FFF2-40B4-BE49-F238E27FC236}">
                    <a16:creationId xmlns:a16="http://schemas.microsoft.com/office/drawing/2014/main" id="{D4FAF130-29B8-4434-8E6C-06AFBF9CFF01}"/>
                  </a:ext>
                </a:extLst>
              </p:cNvPr>
              <p:cNvPicPr preferRelativeResize="0"/>
              <p:nvPr/>
            </p:nvPicPr>
            <p:blipFill rotWithShape="1">
              <a:blip r:embed="rId4">
                <a:alphaModFix/>
              </a:blip>
              <a:srcRect/>
              <a:stretch/>
            </p:blipFill>
            <p:spPr>
              <a:xfrm flipH="1">
                <a:off x="6504461" y="5564198"/>
                <a:ext cx="727495" cy="710476"/>
              </a:xfrm>
              <a:prstGeom prst="rect">
                <a:avLst/>
              </a:prstGeom>
              <a:noFill/>
              <a:ln>
                <a:noFill/>
              </a:ln>
            </p:spPr>
          </p:pic>
          <p:pic>
            <p:nvPicPr>
              <p:cNvPr id="25" name="Google Shape;541;p49" descr="Claqueta">
                <a:extLst>
                  <a:ext uri="{FF2B5EF4-FFF2-40B4-BE49-F238E27FC236}">
                    <a16:creationId xmlns:a16="http://schemas.microsoft.com/office/drawing/2014/main" id="{33147A1C-33D0-4393-9806-3A9D0F2EF15D}"/>
                  </a:ext>
                </a:extLst>
              </p:cNvPr>
              <p:cNvPicPr preferRelativeResize="0"/>
              <p:nvPr/>
            </p:nvPicPr>
            <p:blipFill rotWithShape="1">
              <a:blip r:embed="rId5">
                <a:alphaModFix/>
              </a:blip>
              <a:srcRect/>
              <a:stretch/>
            </p:blipFill>
            <p:spPr>
              <a:xfrm>
                <a:off x="5945663" y="5262274"/>
                <a:ext cx="583721" cy="559018"/>
              </a:xfrm>
              <a:prstGeom prst="rect">
                <a:avLst/>
              </a:prstGeom>
              <a:noFill/>
              <a:ln>
                <a:noFill/>
              </a:ln>
            </p:spPr>
          </p:pic>
        </p:grpSp>
        <p:sp>
          <p:nvSpPr>
            <p:cNvPr id="27" name="Google Shape;520;p47"/>
            <p:cNvSpPr/>
            <p:nvPr/>
          </p:nvSpPr>
          <p:spPr>
            <a:xfrm>
              <a:off x="9616924" y="5307417"/>
              <a:ext cx="2098964" cy="787400"/>
            </a:xfrm>
            <a:prstGeom prst="rect">
              <a:avLst/>
            </a:prstGeom>
            <a:noFill/>
            <a:ln w="381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a:solidFill>
                    <a:schemeClr val="accent5">
                      <a:lumMod val="75000"/>
                    </a:schemeClr>
                  </a:solidFill>
                  <a:latin typeface="Calibri"/>
                  <a:ea typeface="Calibri"/>
                  <a:cs typeface="Calibri"/>
                  <a:sym typeface="Calibri"/>
                </a:rPr>
                <a:t>4. Sustaining</a:t>
              </a:r>
              <a:endParaRPr sz="1800" b="1" dirty="0">
                <a:solidFill>
                  <a:schemeClr val="accent5">
                    <a:lumMod val="75000"/>
                  </a:schemeClr>
                </a:solidFill>
                <a:latin typeface="Calibri"/>
                <a:ea typeface="Calibri"/>
                <a:cs typeface="Calibri"/>
                <a:sym typeface="Calibri"/>
              </a:endParaRPr>
            </a:p>
          </p:txBody>
        </p:sp>
        <p:pic>
          <p:nvPicPr>
            <p:cNvPr id="26" name="Google Shape;542;p49" descr="Mano abierta con planta">
              <a:extLst>
                <a:ext uri="{FF2B5EF4-FFF2-40B4-BE49-F238E27FC236}">
                  <a16:creationId xmlns:a16="http://schemas.microsoft.com/office/drawing/2014/main" id="{6ED5B548-771D-40A8-921A-2AB195CFF0E0}"/>
                </a:ext>
              </a:extLst>
            </p:cNvPr>
            <p:cNvPicPr preferRelativeResize="0"/>
            <p:nvPr/>
          </p:nvPicPr>
          <p:blipFill rotWithShape="1">
            <a:blip r:embed="rId6">
              <a:alphaModFix/>
            </a:blip>
            <a:srcRect/>
            <a:stretch/>
          </p:blipFill>
          <p:spPr>
            <a:xfrm flipH="1">
              <a:off x="9397519" y="5251845"/>
              <a:ext cx="954655" cy="943155"/>
            </a:xfrm>
            <a:prstGeom prst="rect">
              <a:avLst/>
            </a:prstGeom>
            <a:noFill/>
            <a:ln>
              <a:noFill/>
            </a:ln>
          </p:spPr>
        </p:pic>
        <p:pic>
          <p:nvPicPr>
            <p:cNvPr id="22" name="Google Shape;538;p49" descr="Ojo">
              <a:extLst>
                <a:ext uri="{FF2B5EF4-FFF2-40B4-BE49-F238E27FC236}">
                  <a16:creationId xmlns:a16="http://schemas.microsoft.com/office/drawing/2014/main" id="{D281D759-63AA-4376-A8E8-75255B866A42}"/>
                </a:ext>
              </a:extLst>
            </p:cNvPr>
            <p:cNvPicPr preferRelativeResize="0"/>
            <p:nvPr/>
          </p:nvPicPr>
          <p:blipFill rotWithShape="1">
            <a:blip r:embed="rId7">
              <a:alphaModFix/>
            </a:blip>
            <a:srcRect/>
            <a:stretch/>
          </p:blipFill>
          <p:spPr>
            <a:xfrm>
              <a:off x="1313292" y="5251845"/>
              <a:ext cx="914400" cy="914400"/>
            </a:xfrm>
            <a:prstGeom prst="rect">
              <a:avLst/>
            </a:prstGeom>
            <a:noFill/>
            <a:ln>
              <a:noFill/>
            </a:ln>
          </p:spPr>
        </p:pic>
      </p:grpSp>
      <p:pic>
        <p:nvPicPr>
          <p:cNvPr id="4" name="Picture 3"/>
          <p:cNvPicPr>
            <a:picLocks noChangeAspect="1"/>
          </p:cNvPicPr>
          <p:nvPr/>
        </p:nvPicPr>
        <p:blipFill rotWithShape="1">
          <a:blip r:embed="rId8"/>
          <a:srcRect t="20776" b="18360"/>
          <a:stretch/>
        </p:blipFill>
        <p:spPr>
          <a:xfrm>
            <a:off x="1459649" y="1532965"/>
            <a:ext cx="10516112" cy="3605702"/>
          </a:xfrm>
          <a:prstGeom prst="rect">
            <a:avLst/>
          </a:prstGeom>
        </p:spPr>
      </p:pic>
      <p:sp>
        <p:nvSpPr>
          <p:cNvPr id="28" name="Google Shape;521;p47"/>
          <p:cNvSpPr txBox="1"/>
          <p:nvPr/>
        </p:nvSpPr>
        <p:spPr>
          <a:xfrm>
            <a:off x="8842177" y="1310236"/>
            <a:ext cx="2587515" cy="292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300" i="1" dirty="0">
                <a:solidFill>
                  <a:schemeClr val="accent5">
                    <a:lumMod val="75000"/>
                  </a:schemeClr>
                </a:solidFill>
                <a:latin typeface="Calibri"/>
                <a:ea typeface="Calibri"/>
                <a:cs typeface="Calibri"/>
                <a:sym typeface="Calibri"/>
              </a:rPr>
              <a:t>Source: Stanturf et al. IUFRO 2017</a:t>
            </a:r>
            <a:endParaRPr sz="1300" i="1" dirty="0">
              <a:solidFill>
                <a:schemeClr val="accent5">
                  <a:lumMod val="75000"/>
                </a:schemeClr>
              </a:solidFill>
              <a:latin typeface="Calibri"/>
              <a:ea typeface="Calibri"/>
              <a:cs typeface="Calibri"/>
              <a:sym typeface="Calibri"/>
            </a:endParaRPr>
          </a:p>
        </p:txBody>
      </p:sp>
      <p:sp>
        <p:nvSpPr>
          <p:cNvPr id="3" name="Slide Number Placeholder 2"/>
          <p:cNvSpPr>
            <a:spLocks noGrp="1"/>
          </p:cNvSpPr>
          <p:nvPr>
            <p:ph type="sldNum" sz="quarter" idx="4"/>
          </p:nvPr>
        </p:nvSpPr>
        <p:spPr/>
        <p:txBody>
          <a:bodyPr/>
          <a:lstStyle/>
          <a:p>
            <a:fld id="{95741571-E85D-4266-ADAB-4C9BA1847898}" type="slidenum">
              <a:rPr lang="en-AU" smtClean="0"/>
              <a:pPr/>
              <a:t>27</a:t>
            </a:fld>
            <a:r>
              <a:rPr lang="en-AU" dirty="0"/>
              <a:t> of 66</a:t>
            </a:r>
          </a:p>
        </p:txBody>
      </p:sp>
    </p:spTree>
    <p:extLst>
      <p:ext uri="{BB962C8B-B14F-4D97-AF65-F5344CB8AC3E}">
        <p14:creationId xmlns:p14="http://schemas.microsoft.com/office/powerpoint/2010/main" val="3073415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0933" y="259710"/>
            <a:ext cx="7946267"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Designing an FLR project</a:t>
            </a:r>
          </a:p>
        </p:txBody>
      </p:sp>
      <p:sp>
        <p:nvSpPr>
          <p:cNvPr id="2" name="Content Placeholder 1"/>
          <p:cNvSpPr>
            <a:spLocks noGrp="1"/>
          </p:cNvSpPr>
          <p:nvPr>
            <p:ph idx="1"/>
          </p:nvPr>
        </p:nvSpPr>
        <p:spPr>
          <a:xfrm>
            <a:off x="579120" y="1989215"/>
            <a:ext cx="3891326" cy="4368073"/>
          </a:xfrm>
        </p:spPr>
        <p:txBody>
          <a:bodyPr>
            <a:normAutofit/>
          </a:bodyPr>
          <a:lstStyle/>
          <a:p>
            <a:pPr marL="0" indent="0">
              <a:buNone/>
            </a:pPr>
            <a:r>
              <a:rPr lang="en-AU" sz="2400" b="1" dirty="0"/>
              <a:t>FLR and the project cycle management framework:</a:t>
            </a:r>
          </a:p>
          <a:p>
            <a:r>
              <a:rPr lang="en-AU" sz="2200" dirty="0"/>
              <a:t>The project cycle management approach provides a useful framework for FLR to account for a constantly evolving socio-economic, political and natural environment</a:t>
            </a:r>
          </a:p>
          <a:p>
            <a:r>
              <a:rPr lang="en-AU" sz="2200" dirty="0"/>
              <a:t>FLR requires constant stakeholder engagement for planning, coordination, and adaptive management</a:t>
            </a:r>
          </a:p>
        </p:txBody>
      </p:sp>
      <p:sp>
        <p:nvSpPr>
          <p:cNvPr id="12" name="Title 11"/>
          <p:cNvSpPr>
            <a:spLocks noGrp="1"/>
          </p:cNvSpPr>
          <p:nvPr>
            <p:ph type="title"/>
          </p:nvPr>
        </p:nvSpPr>
        <p:spPr/>
        <p:txBody>
          <a:bodyPr/>
          <a:lstStyle/>
          <a:p>
            <a:r>
              <a:rPr lang="en-AU" dirty="0"/>
              <a:t>Topic 3:</a:t>
            </a:r>
          </a:p>
        </p:txBody>
      </p:sp>
      <p:sp>
        <p:nvSpPr>
          <p:cNvPr id="6" name="Footer Placeholder 10"/>
          <p:cNvSpPr>
            <a:spLocks noGrp="1"/>
          </p:cNvSpPr>
          <p:nvPr>
            <p:ph type="ftr" sz="quarter" idx="11"/>
          </p:nvPr>
        </p:nvSpPr>
        <p:spPr>
          <a:xfrm>
            <a:off x="422001" y="6357288"/>
            <a:ext cx="7315200" cy="365125"/>
          </a:xfrm>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pic>
        <p:nvPicPr>
          <p:cNvPr id="7" name="Google Shape;528;p48"/>
          <p:cNvPicPr preferRelativeResize="0"/>
          <p:nvPr/>
        </p:nvPicPr>
        <p:blipFill rotWithShape="1">
          <a:blip r:embed="rId3">
            <a:alphaModFix/>
          </a:blip>
          <a:srcRect/>
          <a:stretch/>
        </p:blipFill>
        <p:spPr>
          <a:xfrm>
            <a:off x="4470446" y="1944347"/>
            <a:ext cx="6887239" cy="4174853"/>
          </a:xfrm>
          <a:prstGeom prst="rect">
            <a:avLst/>
          </a:prstGeom>
          <a:noFill/>
          <a:ln>
            <a:noFill/>
          </a:ln>
        </p:spPr>
      </p:pic>
      <p:sp>
        <p:nvSpPr>
          <p:cNvPr id="9" name="Google Shape;530;p48"/>
          <p:cNvSpPr txBox="1"/>
          <p:nvPr/>
        </p:nvSpPr>
        <p:spPr>
          <a:xfrm>
            <a:off x="4470446" y="5955574"/>
            <a:ext cx="2863804" cy="292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300" i="1" dirty="0">
                <a:solidFill>
                  <a:schemeClr val="accent5">
                    <a:lumMod val="75000"/>
                  </a:schemeClr>
                </a:solidFill>
                <a:latin typeface="Calibri"/>
                <a:ea typeface="Calibri"/>
                <a:cs typeface="Calibri"/>
                <a:sym typeface="Calibri"/>
              </a:rPr>
              <a:t>Source: Stanturf et al. IUFRO 2017</a:t>
            </a:r>
            <a:endParaRPr sz="1300" i="1" dirty="0">
              <a:solidFill>
                <a:schemeClr val="accent5">
                  <a:lumMod val="75000"/>
                </a:schemeClr>
              </a:solidFill>
              <a:latin typeface="Calibri"/>
              <a:ea typeface="Calibri"/>
              <a:cs typeface="Calibri"/>
              <a:sym typeface="Calibri"/>
            </a:endParaRPr>
          </a:p>
        </p:txBody>
      </p:sp>
      <p:sp>
        <p:nvSpPr>
          <p:cNvPr id="3" name="Slide Number Placeholder 2"/>
          <p:cNvSpPr>
            <a:spLocks noGrp="1"/>
          </p:cNvSpPr>
          <p:nvPr>
            <p:ph type="sldNum" sz="quarter" idx="4"/>
          </p:nvPr>
        </p:nvSpPr>
        <p:spPr/>
        <p:txBody>
          <a:bodyPr/>
          <a:lstStyle/>
          <a:p>
            <a:fld id="{95741571-E85D-4266-ADAB-4C9BA1847898}" type="slidenum">
              <a:rPr lang="en-AU" smtClean="0"/>
              <a:pPr/>
              <a:t>28</a:t>
            </a:fld>
            <a:r>
              <a:rPr lang="en-AU" dirty="0"/>
              <a:t> of 66</a:t>
            </a:r>
          </a:p>
        </p:txBody>
      </p:sp>
    </p:spTree>
    <p:extLst>
      <p:ext uri="{BB962C8B-B14F-4D97-AF65-F5344CB8AC3E}">
        <p14:creationId xmlns:p14="http://schemas.microsoft.com/office/powerpoint/2010/main" val="2931789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0933" y="259710"/>
            <a:ext cx="7946267"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3.1 Visioning FLR</a:t>
            </a:r>
          </a:p>
        </p:txBody>
      </p:sp>
      <p:sp>
        <p:nvSpPr>
          <p:cNvPr id="2" name="Content Placeholder 1"/>
          <p:cNvSpPr>
            <a:spLocks noGrp="1"/>
          </p:cNvSpPr>
          <p:nvPr>
            <p:ph idx="1"/>
          </p:nvPr>
        </p:nvSpPr>
        <p:spPr>
          <a:xfrm>
            <a:off x="1276428" y="1989215"/>
            <a:ext cx="9779680" cy="4368073"/>
          </a:xfrm>
        </p:spPr>
        <p:txBody>
          <a:bodyPr>
            <a:normAutofit/>
          </a:bodyPr>
          <a:lstStyle/>
          <a:p>
            <a:pPr marL="0" indent="0">
              <a:buNone/>
            </a:pPr>
            <a:r>
              <a:rPr lang="en-AU" sz="2400" b="1" dirty="0"/>
              <a:t>Key points to consider for an FLR vision:</a:t>
            </a:r>
          </a:p>
          <a:p>
            <a:r>
              <a:rPr lang="en-AU" sz="2200" dirty="0"/>
              <a:t>Scale 				- national or landscape</a:t>
            </a:r>
          </a:p>
          <a:p>
            <a:r>
              <a:rPr lang="en-AU" sz="2200" dirty="0"/>
              <a:t>National commitments	- Bonn Challenge, LDN Targets, etc.</a:t>
            </a:r>
          </a:p>
          <a:p>
            <a:r>
              <a:rPr lang="en-AU" sz="2200" dirty="0"/>
              <a:t>Context			- e.g. tenure</a:t>
            </a:r>
          </a:p>
          <a:p>
            <a:r>
              <a:rPr lang="en-AU" sz="2200" dirty="0"/>
              <a:t>Baseline conditions		- landscape “suitability”</a:t>
            </a:r>
          </a:p>
          <a:p>
            <a:r>
              <a:rPr lang="en-AU" sz="2200" dirty="0"/>
              <a:t>Social &amp; Ecological Goals	- national or landscape</a:t>
            </a:r>
          </a:p>
        </p:txBody>
      </p:sp>
      <p:sp>
        <p:nvSpPr>
          <p:cNvPr id="12" name="Title 11"/>
          <p:cNvSpPr>
            <a:spLocks noGrp="1"/>
          </p:cNvSpPr>
          <p:nvPr>
            <p:ph type="title"/>
          </p:nvPr>
        </p:nvSpPr>
        <p:spPr/>
        <p:txBody>
          <a:bodyPr/>
          <a:lstStyle/>
          <a:p>
            <a:r>
              <a:rPr lang="en-AU" dirty="0"/>
              <a:t>Topic 3:</a:t>
            </a:r>
          </a:p>
        </p:txBody>
      </p:sp>
      <p:sp>
        <p:nvSpPr>
          <p:cNvPr id="6" name="Footer Placeholder 10"/>
          <p:cNvSpPr>
            <a:spLocks noGrp="1"/>
          </p:cNvSpPr>
          <p:nvPr>
            <p:ph type="ftr" sz="quarter" idx="11"/>
          </p:nvPr>
        </p:nvSpPr>
        <p:spPr>
          <a:xfrm>
            <a:off x="422001" y="6357288"/>
            <a:ext cx="7315200" cy="365125"/>
          </a:xfrm>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pic>
        <p:nvPicPr>
          <p:cNvPr id="9" name="Google Shape;550;p50" descr="Ojo"/>
          <p:cNvPicPr preferRelativeResize="0"/>
          <p:nvPr/>
        </p:nvPicPr>
        <p:blipFill rotWithShape="1">
          <a:blip r:embed="rId3">
            <a:alphaModFix/>
          </a:blip>
          <a:srcRect/>
          <a:stretch/>
        </p:blipFill>
        <p:spPr>
          <a:xfrm>
            <a:off x="8344371" y="218008"/>
            <a:ext cx="914400" cy="914400"/>
          </a:xfrm>
          <a:prstGeom prst="rect">
            <a:avLst/>
          </a:prstGeom>
          <a:noFill/>
          <a:ln>
            <a:noFill/>
          </a:ln>
        </p:spPr>
      </p:pic>
      <p:sp>
        <p:nvSpPr>
          <p:cNvPr id="3" name="Slide Number Placeholder 2"/>
          <p:cNvSpPr>
            <a:spLocks noGrp="1"/>
          </p:cNvSpPr>
          <p:nvPr>
            <p:ph type="sldNum" sz="quarter" idx="4"/>
          </p:nvPr>
        </p:nvSpPr>
        <p:spPr/>
        <p:txBody>
          <a:bodyPr/>
          <a:lstStyle/>
          <a:p>
            <a:fld id="{95741571-E85D-4266-ADAB-4C9BA1847898}" type="slidenum">
              <a:rPr lang="en-AU" smtClean="0"/>
              <a:pPr/>
              <a:t>29</a:t>
            </a:fld>
            <a:r>
              <a:rPr lang="en-AU" dirty="0"/>
              <a:t> of 66</a:t>
            </a:r>
          </a:p>
        </p:txBody>
      </p:sp>
    </p:spTree>
    <p:extLst>
      <p:ext uri="{BB962C8B-B14F-4D97-AF65-F5344CB8AC3E}">
        <p14:creationId xmlns:p14="http://schemas.microsoft.com/office/powerpoint/2010/main" val="212237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27598" y="1858567"/>
            <a:ext cx="9786870" cy="4351338"/>
          </a:xfrm>
        </p:spPr>
        <p:txBody>
          <a:bodyPr>
            <a:normAutofit/>
          </a:bodyPr>
          <a:lstStyle/>
          <a:p>
            <a:r>
              <a:rPr lang="en-AU" sz="2200" dirty="0"/>
              <a:t>TOPIC 1:	Underlying causes of degradation</a:t>
            </a:r>
          </a:p>
          <a:p>
            <a:r>
              <a:rPr lang="en-AU" sz="2200" dirty="0"/>
              <a:t>TOPIC 2:	Enabling environment for restoration</a:t>
            </a:r>
          </a:p>
          <a:p>
            <a:r>
              <a:rPr lang="en-AU" sz="2200" dirty="0"/>
              <a:t>TOPIC 3:	Designing an FLR project</a:t>
            </a:r>
          </a:p>
          <a:p>
            <a:r>
              <a:rPr lang="en-AU" sz="2200" dirty="0"/>
              <a:t>TOPIC 4:	Innovative technical restoration approaches</a:t>
            </a:r>
          </a:p>
          <a:p>
            <a:r>
              <a:rPr lang="en-AU" sz="2200" dirty="0"/>
              <a:t>TOPIC 5:	Monitoring short- and long-term restoration progress                                      		and impact</a:t>
            </a:r>
          </a:p>
          <a:p>
            <a:r>
              <a:rPr lang="en-AU" sz="2200" dirty="0"/>
              <a:t>Credits</a:t>
            </a:r>
          </a:p>
        </p:txBody>
      </p:sp>
      <p:sp>
        <p:nvSpPr>
          <p:cNvPr id="8" name="Footer Placeholder 7"/>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Module 2:</a:t>
            </a:r>
          </a:p>
        </p:txBody>
      </p:sp>
      <p:sp>
        <p:nvSpPr>
          <p:cNvPr id="12" name="TextBox 11"/>
          <p:cNvSpPr txBox="1"/>
          <p:nvPr/>
        </p:nvSpPr>
        <p:spPr>
          <a:xfrm>
            <a:off x="3940935" y="259710"/>
            <a:ext cx="3374265"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Outline</a:t>
            </a:r>
          </a:p>
        </p:txBody>
      </p:sp>
      <p:pic>
        <p:nvPicPr>
          <p:cNvPr id="13" name="Picture 12" descr="Icon&#10;&#10;Description automatically generated">
            <a:extLst>
              <a:ext uri="{FF2B5EF4-FFF2-40B4-BE49-F238E27FC236}">
                <a16:creationId xmlns:a16="http://schemas.microsoft.com/office/drawing/2014/main" id="{55428A53-8153-514B-BBAB-31CC5B5554E8}"/>
              </a:ext>
            </a:extLst>
          </p:cNvPr>
          <p:cNvPicPr>
            <a:picLocks noChangeAspect="1"/>
          </p:cNvPicPr>
          <p:nvPr/>
        </p:nvPicPr>
        <p:blipFill>
          <a:blip r:embed="rId3"/>
          <a:stretch>
            <a:fillRect/>
          </a:stretch>
        </p:blipFill>
        <p:spPr>
          <a:xfrm>
            <a:off x="8831532" y="4295352"/>
            <a:ext cx="2455447" cy="2455447"/>
          </a:xfrm>
          <a:prstGeom prst="rect">
            <a:avLst/>
          </a:prstGeom>
        </p:spPr>
      </p:pic>
      <p:sp>
        <p:nvSpPr>
          <p:cNvPr id="3" name="Slide Number Placeholder 2"/>
          <p:cNvSpPr>
            <a:spLocks noGrp="1"/>
          </p:cNvSpPr>
          <p:nvPr>
            <p:ph type="sldNum" sz="quarter" idx="4"/>
          </p:nvPr>
        </p:nvSpPr>
        <p:spPr/>
        <p:txBody>
          <a:bodyPr/>
          <a:lstStyle/>
          <a:p>
            <a:fld id="{95741571-E85D-4266-ADAB-4C9BA1847898}" type="slidenum">
              <a:rPr lang="en-AU" smtClean="0"/>
              <a:pPr/>
              <a:t>3</a:t>
            </a:fld>
            <a:r>
              <a:rPr lang="en-AU" dirty="0"/>
              <a:t> of 66</a:t>
            </a:r>
          </a:p>
        </p:txBody>
      </p:sp>
    </p:spTree>
    <p:extLst>
      <p:ext uri="{BB962C8B-B14F-4D97-AF65-F5344CB8AC3E}">
        <p14:creationId xmlns:p14="http://schemas.microsoft.com/office/powerpoint/2010/main" val="3183033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grpSp>
        <p:nvGrpSpPr>
          <p:cNvPr id="10" name="Group 9"/>
          <p:cNvGrpSpPr/>
          <p:nvPr/>
        </p:nvGrpSpPr>
        <p:grpSpPr>
          <a:xfrm>
            <a:off x="4493733" y="1373604"/>
            <a:ext cx="3166894" cy="2667000"/>
            <a:chOff x="4493733" y="1373604"/>
            <a:chExt cx="3166894" cy="2667000"/>
          </a:xfrm>
        </p:grpSpPr>
        <p:pic>
          <p:nvPicPr>
            <p:cNvPr id="559" name="Google Shape;559;p51"/>
            <p:cNvPicPr preferRelativeResize="0"/>
            <p:nvPr/>
          </p:nvPicPr>
          <p:blipFill rotWithShape="1">
            <a:blip r:embed="rId3">
              <a:alphaModFix/>
            </a:blip>
            <a:srcRect r="5552"/>
            <a:stretch/>
          </p:blipFill>
          <p:spPr>
            <a:xfrm>
              <a:off x="4493733" y="1373604"/>
              <a:ext cx="3166894" cy="2667000"/>
            </a:xfrm>
            <a:prstGeom prst="rect">
              <a:avLst/>
            </a:prstGeom>
            <a:noFill/>
            <a:ln>
              <a:noFill/>
            </a:ln>
          </p:spPr>
        </p:pic>
        <p:sp>
          <p:nvSpPr>
            <p:cNvPr id="566" name="Google Shape;566;p51"/>
            <p:cNvSpPr txBox="1"/>
            <p:nvPr/>
          </p:nvSpPr>
          <p:spPr>
            <a:xfrm>
              <a:off x="4542047" y="1420585"/>
              <a:ext cx="2928039" cy="292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300" i="1" dirty="0">
                  <a:solidFill>
                    <a:schemeClr val="bg1"/>
                  </a:solidFill>
                  <a:latin typeface="Calibri"/>
                  <a:ea typeface="Calibri"/>
                  <a:cs typeface="Calibri"/>
                  <a:sym typeface="Calibri"/>
                </a:rPr>
                <a:t>Source: journals.openedition.org</a:t>
              </a:r>
              <a:endParaRPr sz="1300" i="1" dirty="0">
                <a:solidFill>
                  <a:schemeClr val="bg1"/>
                </a:solidFill>
                <a:latin typeface="Calibri"/>
                <a:ea typeface="Calibri"/>
                <a:cs typeface="Calibri"/>
                <a:sym typeface="Calibri"/>
              </a:endParaRPr>
            </a:p>
          </p:txBody>
        </p:sp>
      </p:grpSp>
      <p:grpSp>
        <p:nvGrpSpPr>
          <p:cNvPr id="11" name="Group 10"/>
          <p:cNvGrpSpPr/>
          <p:nvPr/>
        </p:nvGrpSpPr>
        <p:grpSpPr>
          <a:xfrm>
            <a:off x="9750686" y="1315815"/>
            <a:ext cx="1795488" cy="2693232"/>
            <a:chOff x="9750686" y="1315815"/>
            <a:chExt cx="1795488" cy="2693232"/>
          </a:xfrm>
        </p:grpSpPr>
        <p:pic>
          <p:nvPicPr>
            <p:cNvPr id="556" name="Google Shape;556;p51"/>
            <p:cNvPicPr preferRelativeResize="0"/>
            <p:nvPr/>
          </p:nvPicPr>
          <p:blipFill rotWithShape="1">
            <a:blip r:embed="rId4">
              <a:alphaModFix/>
            </a:blip>
            <a:srcRect/>
            <a:stretch/>
          </p:blipFill>
          <p:spPr>
            <a:xfrm>
              <a:off x="9750686" y="1315815"/>
              <a:ext cx="1795488" cy="2693232"/>
            </a:xfrm>
            <a:prstGeom prst="rect">
              <a:avLst/>
            </a:prstGeom>
            <a:noFill/>
            <a:ln>
              <a:noFill/>
            </a:ln>
          </p:spPr>
        </p:pic>
        <p:sp>
          <p:nvSpPr>
            <p:cNvPr id="569" name="Google Shape;569;p51"/>
            <p:cNvSpPr txBox="1"/>
            <p:nvPr/>
          </p:nvSpPr>
          <p:spPr>
            <a:xfrm>
              <a:off x="9921674" y="3462402"/>
              <a:ext cx="1624500" cy="49240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300" i="1" dirty="0">
                  <a:solidFill>
                    <a:schemeClr val="bg1"/>
                  </a:solidFill>
                  <a:latin typeface="Calibri"/>
                  <a:ea typeface="Calibri"/>
                  <a:cs typeface="Calibri"/>
                  <a:sym typeface="Calibri"/>
                </a:rPr>
                <a:t>Source: Kelly Lacy, Pexels.com</a:t>
              </a:r>
              <a:endParaRPr sz="1300" i="1" dirty="0">
                <a:solidFill>
                  <a:schemeClr val="bg1"/>
                </a:solidFill>
                <a:latin typeface="Calibri"/>
                <a:ea typeface="Calibri"/>
                <a:cs typeface="Calibri"/>
                <a:sym typeface="Calibri"/>
              </a:endParaRPr>
            </a:p>
          </p:txBody>
        </p:sp>
      </p:grpSp>
      <p:grpSp>
        <p:nvGrpSpPr>
          <p:cNvPr id="9" name="Group 8"/>
          <p:cNvGrpSpPr/>
          <p:nvPr/>
        </p:nvGrpSpPr>
        <p:grpSpPr>
          <a:xfrm>
            <a:off x="1402344" y="4221298"/>
            <a:ext cx="2934136" cy="2109872"/>
            <a:chOff x="1402344" y="4221298"/>
            <a:chExt cx="2934136" cy="2109872"/>
          </a:xfrm>
        </p:grpSpPr>
        <p:pic>
          <p:nvPicPr>
            <p:cNvPr id="568" name="Google Shape;568;p51"/>
            <p:cNvPicPr preferRelativeResize="0"/>
            <p:nvPr/>
          </p:nvPicPr>
          <p:blipFill rotWithShape="1">
            <a:blip r:embed="rId5">
              <a:alphaModFix/>
            </a:blip>
            <a:srcRect l="10807"/>
            <a:stretch/>
          </p:blipFill>
          <p:spPr>
            <a:xfrm>
              <a:off x="1402344" y="4221298"/>
              <a:ext cx="2879481" cy="2109872"/>
            </a:xfrm>
            <a:prstGeom prst="rect">
              <a:avLst/>
            </a:prstGeom>
            <a:noFill/>
            <a:ln>
              <a:noFill/>
            </a:ln>
          </p:spPr>
        </p:pic>
        <p:sp>
          <p:nvSpPr>
            <p:cNvPr id="570" name="Google Shape;570;p51"/>
            <p:cNvSpPr txBox="1"/>
            <p:nvPr/>
          </p:nvSpPr>
          <p:spPr>
            <a:xfrm>
              <a:off x="1456998" y="6022302"/>
              <a:ext cx="2879482" cy="292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300" i="1" dirty="0">
                  <a:solidFill>
                    <a:schemeClr val="bg1"/>
                  </a:solidFill>
                  <a:latin typeface="Calibri"/>
                  <a:ea typeface="Calibri"/>
                  <a:cs typeface="Calibri"/>
                  <a:sym typeface="Calibri"/>
                </a:rPr>
                <a:t>Source: Binyamin Mellish, Pexels.com</a:t>
              </a:r>
              <a:endParaRPr sz="1300" i="1" dirty="0">
                <a:solidFill>
                  <a:schemeClr val="bg1"/>
                </a:solidFill>
                <a:latin typeface="Calibri"/>
                <a:ea typeface="Calibri"/>
                <a:cs typeface="Calibri"/>
                <a:sym typeface="Calibri"/>
              </a:endParaRPr>
            </a:p>
          </p:txBody>
        </p:sp>
      </p:grpSp>
      <p:sp>
        <p:nvSpPr>
          <p:cNvPr id="571" name="Google Shape;571;p51"/>
          <p:cNvSpPr txBox="1"/>
          <p:nvPr/>
        </p:nvSpPr>
        <p:spPr>
          <a:xfrm>
            <a:off x="422001" y="0"/>
            <a:ext cx="4241439"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Calibri"/>
              <a:buNone/>
            </a:pPr>
            <a:r>
              <a:rPr lang="en-GB" sz="4400" dirty="0">
                <a:solidFill>
                  <a:schemeClr val="lt1"/>
                </a:solidFill>
                <a:latin typeface="Calibri"/>
                <a:ea typeface="Calibri"/>
                <a:cs typeface="Calibri"/>
                <a:sym typeface="Calibri"/>
              </a:rPr>
              <a:t>Topic 3:</a:t>
            </a:r>
            <a:endParaRPr dirty="0"/>
          </a:p>
        </p:txBody>
      </p:sp>
      <p:sp>
        <p:nvSpPr>
          <p:cNvPr id="19" name="TextBox 18"/>
          <p:cNvSpPr txBox="1"/>
          <p:nvPr/>
        </p:nvSpPr>
        <p:spPr>
          <a:xfrm>
            <a:off x="3940933" y="259710"/>
            <a:ext cx="7946267"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3.1 Visioning FLR</a:t>
            </a:r>
          </a:p>
        </p:txBody>
      </p:sp>
      <p:grpSp>
        <p:nvGrpSpPr>
          <p:cNvPr id="3" name="Group 2"/>
          <p:cNvGrpSpPr/>
          <p:nvPr/>
        </p:nvGrpSpPr>
        <p:grpSpPr>
          <a:xfrm>
            <a:off x="7914067" y="4164546"/>
            <a:ext cx="2857028" cy="2114177"/>
            <a:chOff x="7914067" y="4164546"/>
            <a:chExt cx="2857028" cy="2114177"/>
          </a:xfrm>
        </p:grpSpPr>
        <p:pic>
          <p:nvPicPr>
            <p:cNvPr id="557" name="Google Shape;557;p51" descr="Life Plan Meeting"/>
            <p:cNvPicPr preferRelativeResize="0"/>
            <p:nvPr/>
          </p:nvPicPr>
          <p:blipFill rotWithShape="1">
            <a:blip r:embed="rId6">
              <a:alphaModFix/>
            </a:blip>
            <a:srcRect l="6424" r="7267"/>
            <a:stretch/>
          </p:blipFill>
          <p:spPr>
            <a:xfrm>
              <a:off x="7914067" y="4164546"/>
              <a:ext cx="2857028" cy="2114177"/>
            </a:xfrm>
            <a:prstGeom prst="rect">
              <a:avLst/>
            </a:prstGeom>
            <a:noFill/>
            <a:ln>
              <a:noFill/>
            </a:ln>
          </p:spPr>
        </p:pic>
        <p:sp>
          <p:nvSpPr>
            <p:cNvPr id="567" name="Google Shape;567;p51"/>
            <p:cNvSpPr txBox="1"/>
            <p:nvPr/>
          </p:nvSpPr>
          <p:spPr>
            <a:xfrm>
              <a:off x="7937994" y="5905240"/>
              <a:ext cx="1393098" cy="292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300" i="1" dirty="0">
                  <a:solidFill>
                    <a:schemeClr val="bg1"/>
                  </a:solidFill>
                  <a:latin typeface="Calibri"/>
                  <a:ea typeface="Calibri"/>
                  <a:cs typeface="Calibri"/>
                  <a:sym typeface="Calibri"/>
                </a:rPr>
                <a:t>Source: FZS Peru</a:t>
              </a:r>
              <a:endParaRPr sz="1300" i="1" dirty="0">
                <a:solidFill>
                  <a:schemeClr val="bg1"/>
                </a:solidFill>
                <a:latin typeface="Calibri"/>
                <a:ea typeface="Calibri"/>
                <a:cs typeface="Calibri"/>
                <a:sym typeface="Calibri"/>
              </a:endParaRPr>
            </a:p>
          </p:txBody>
        </p:sp>
      </p:grpSp>
      <p:sp>
        <p:nvSpPr>
          <p:cNvPr id="2" name="Cloud Callout 1"/>
          <p:cNvSpPr/>
          <p:nvPr/>
        </p:nvSpPr>
        <p:spPr>
          <a:xfrm>
            <a:off x="3730171" y="3986188"/>
            <a:ext cx="45719" cy="457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5" name="Group 14"/>
          <p:cNvGrpSpPr/>
          <p:nvPr/>
        </p:nvGrpSpPr>
        <p:grpSpPr>
          <a:xfrm>
            <a:off x="1456998" y="1618425"/>
            <a:ext cx="2720277" cy="2302531"/>
            <a:chOff x="1456998" y="1618425"/>
            <a:chExt cx="2720277" cy="2302531"/>
          </a:xfrm>
        </p:grpSpPr>
        <p:sp>
          <p:nvSpPr>
            <p:cNvPr id="564" name="Google Shape;564;p51"/>
            <p:cNvSpPr/>
            <p:nvPr/>
          </p:nvSpPr>
          <p:spPr>
            <a:xfrm>
              <a:off x="1891275" y="1972926"/>
              <a:ext cx="2286000" cy="16311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2800"/>
                <a:buFont typeface="Arial"/>
                <a:buChar char="•"/>
              </a:pPr>
              <a:r>
                <a:rPr lang="en-GB" sz="2000" dirty="0">
                  <a:solidFill>
                    <a:srgbClr val="000000"/>
                  </a:solidFill>
                  <a:ea typeface="Calibri"/>
                  <a:cs typeface="Calibri"/>
                  <a:sym typeface="Calibri"/>
                </a:rPr>
                <a:t>Job Creation</a:t>
              </a:r>
              <a:endParaRPr sz="2000" dirty="0"/>
            </a:p>
            <a:p>
              <a:pPr marL="285750" marR="0" lvl="0" indent="-285750" algn="l" rtl="0">
                <a:spcBef>
                  <a:spcPts val="0"/>
                </a:spcBef>
                <a:spcAft>
                  <a:spcPts val="0"/>
                </a:spcAft>
                <a:buClr>
                  <a:srgbClr val="000000"/>
                </a:buClr>
                <a:buSzPts val="2800"/>
                <a:buFont typeface="Arial"/>
                <a:buChar char="•"/>
              </a:pPr>
              <a:r>
                <a:rPr lang="en-GB" sz="2000" dirty="0">
                  <a:solidFill>
                    <a:srgbClr val="000000"/>
                  </a:solidFill>
                  <a:ea typeface="Calibri"/>
                  <a:cs typeface="Calibri"/>
                  <a:sym typeface="Calibri"/>
                </a:rPr>
                <a:t>Alternative Livelihoods</a:t>
              </a:r>
              <a:endParaRPr sz="2000" dirty="0"/>
            </a:p>
            <a:p>
              <a:pPr marL="285750" marR="0" lvl="0" indent="-285750" algn="l" rtl="0">
                <a:spcBef>
                  <a:spcPts val="0"/>
                </a:spcBef>
                <a:spcAft>
                  <a:spcPts val="0"/>
                </a:spcAft>
                <a:buClr>
                  <a:srgbClr val="000000"/>
                </a:buClr>
                <a:buSzPts val="2800"/>
                <a:buFont typeface="Arial"/>
                <a:buChar char="•"/>
              </a:pPr>
              <a:r>
                <a:rPr lang="en-GB" sz="2000" dirty="0">
                  <a:solidFill>
                    <a:srgbClr val="000000"/>
                  </a:solidFill>
                  <a:ea typeface="Calibri"/>
                  <a:cs typeface="Calibri"/>
                  <a:sym typeface="Calibri"/>
                </a:rPr>
                <a:t>Ecosystem Services</a:t>
              </a:r>
              <a:endParaRPr sz="2000" dirty="0"/>
            </a:p>
          </p:txBody>
        </p:sp>
        <p:sp>
          <p:nvSpPr>
            <p:cNvPr id="4" name="Cloud Callout 3"/>
            <p:cNvSpPr/>
            <p:nvPr/>
          </p:nvSpPr>
          <p:spPr>
            <a:xfrm>
              <a:off x="1456998" y="1618425"/>
              <a:ext cx="2657801" cy="2302531"/>
            </a:xfrm>
            <a:prstGeom prst="cloudCallout">
              <a:avLst>
                <a:gd name="adj1" fmla="val 45966"/>
                <a:gd name="adj2" fmla="val 51784"/>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3" name="Group 12"/>
          <p:cNvGrpSpPr/>
          <p:nvPr/>
        </p:nvGrpSpPr>
        <p:grpSpPr>
          <a:xfrm>
            <a:off x="7722375" y="1420585"/>
            <a:ext cx="2031875" cy="1521355"/>
            <a:chOff x="7722375" y="1420585"/>
            <a:chExt cx="2031875" cy="1521355"/>
          </a:xfrm>
        </p:grpSpPr>
        <p:sp>
          <p:nvSpPr>
            <p:cNvPr id="563" name="Google Shape;563;p51"/>
            <p:cNvSpPr/>
            <p:nvPr/>
          </p:nvSpPr>
          <p:spPr>
            <a:xfrm>
              <a:off x="7859198" y="1799995"/>
              <a:ext cx="1895052" cy="70784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2800"/>
                <a:buFont typeface="Arial"/>
                <a:buChar char="•"/>
              </a:pPr>
              <a:r>
                <a:rPr lang="en-GB" sz="2000" dirty="0">
                  <a:solidFill>
                    <a:srgbClr val="000000"/>
                  </a:solidFill>
                  <a:ea typeface="Calibri"/>
                  <a:cs typeface="Calibri"/>
                  <a:sym typeface="Calibri"/>
                </a:rPr>
                <a:t>Tenure </a:t>
              </a:r>
              <a:endParaRPr sz="2000" dirty="0"/>
            </a:p>
            <a:p>
              <a:pPr marL="285750" marR="0" lvl="0" indent="-285750" algn="l" rtl="0">
                <a:spcBef>
                  <a:spcPts val="0"/>
                </a:spcBef>
                <a:spcAft>
                  <a:spcPts val="0"/>
                </a:spcAft>
                <a:buClr>
                  <a:srgbClr val="000000"/>
                </a:buClr>
                <a:buSzPts val="2800"/>
                <a:buFont typeface="Arial"/>
                <a:buChar char="•"/>
              </a:pPr>
              <a:r>
                <a:rPr lang="en-GB" sz="2000" dirty="0">
                  <a:solidFill>
                    <a:srgbClr val="000000"/>
                  </a:solidFill>
                  <a:ea typeface="Calibri"/>
                  <a:cs typeface="Calibri"/>
                  <a:sym typeface="Calibri"/>
                </a:rPr>
                <a:t>Governance</a:t>
              </a:r>
              <a:endParaRPr sz="2000" dirty="0"/>
            </a:p>
          </p:txBody>
        </p:sp>
        <p:sp>
          <p:nvSpPr>
            <p:cNvPr id="5" name="Cloud Callout 4"/>
            <p:cNvSpPr/>
            <p:nvPr/>
          </p:nvSpPr>
          <p:spPr>
            <a:xfrm>
              <a:off x="7722375" y="1420585"/>
              <a:ext cx="1947833" cy="1521355"/>
            </a:xfrm>
            <a:prstGeom prst="cloudCallout">
              <a:avLst>
                <a:gd name="adj1" fmla="val 72283"/>
                <a:gd name="adj2" fmla="val 37022"/>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4" name="Group 13"/>
          <p:cNvGrpSpPr/>
          <p:nvPr/>
        </p:nvGrpSpPr>
        <p:grpSpPr>
          <a:xfrm>
            <a:off x="4512927" y="4174648"/>
            <a:ext cx="2989574" cy="2181702"/>
            <a:chOff x="4512927" y="4174648"/>
            <a:chExt cx="2989574" cy="2181702"/>
          </a:xfrm>
        </p:grpSpPr>
        <p:sp>
          <p:nvSpPr>
            <p:cNvPr id="565" name="Google Shape;565;p51"/>
            <p:cNvSpPr/>
            <p:nvPr/>
          </p:nvSpPr>
          <p:spPr>
            <a:xfrm>
              <a:off x="4865821" y="4455654"/>
              <a:ext cx="2624464" cy="16311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2800"/>
                <a:buFont typeface="Arial"/>
                <a:buChar char="•"/>
              </a:pPr>
              <a:r>
                <a:rPr lang="en-GB" sz="2000" dirty="0">
                  <a:solidFill>
                    <a:srgbClr val="000000"/>
                  </a:solidFill>
                  <a:ea typeface="Calibri"/>
                  <a:cs typeface="Calibri"/>
                  <a:sym typeface="Calibri"/>
                </a:rPr>
                <a:t>Free Prior Informed Consent</a:t>
              </a:r>
              <a:endParaRPr sz="2000" dirty="0"/>
            </a:p>
            <a:p>
              <a:pPr marL="285750" marR="0" lvl="0" indent="-285750" algn="l" rtl="0">
                <a:spcBef>
                  <a:spcPts val="0"/>
                </a:spcBef>
                <a:spcAft>
                  <a:spcPts val="0"/>
                </a:spcAft>
                <a:buClr>
                  <a:srgbClr val="000000"/>
                </a:buClr>
                <a:buSzPts val="2800"/>
                <a:buFont typeface="Arial"/>
                <a:buChar char="•"/>
              </a:pPr>
              <a:r>
                <a:rPr lang="en-GB" sz="2000" dirty="0">
                  <a:solidFill>
                    <a:srgbClr val="000000"/>
                  </a:solidFill>
                  <a:ea typeface="Calibri"/>
                  <a:cs typeface="Calibri"/>
                  <a:sym typeface="Calibri"/>
                </a:rPr>
                <a:t>Participatory Planning</a:t>
              </a:r>
              <a:endParaRPr sz="2000" dirty="0"/>
            </a:p>
            <a:p>
              <a:pPr marL="285750" marR="0" lvl="0" indent="-285750" algn="l" rtl="0">
                <a:spcBef>
                  <a:spcPts val="0"/>
                </a:spcBef>
                <a:spcAft>
                  <a:spcPts val="0"/>
                </a:spcAft>
                <a:buClr>
                  <a:srgbClr val="000000"/>
                </a:buClr>
                <a:buSzPts val="2800"/>
                <a:buFont typeface="Arial"/>
                <a:buChar char="•"/>
              </a:pPr>
              <a:r>
                <a:rPr lang="en-GB" sz="2000" dirty="0">
                  <a:solidFill>
                    <a:srgbClr val="000000"/>
                  </a:solidFill>
                  <a:ea typeface="Calibri"/>
                  <a:cs typeface="Calibri"/>
                  <a:sym typeface="Calibri"/>
                </a:rPr>
                <a:t>Co-Management</a:t>
              </a:r>
              <a:endParaRPr sz="2000" dirty="0"/>
            </a:p>
          </p:txBody>
        </p:sp>
        <p:sp>
          <p:nvSpPr>
            <p:cNvPr id="6" name="Cloud Callout 5"/>
            <p:cNvSpPr/>
            <p:nvPr/>
          </p:nvSpPr>
          <p:spPr>
            <a:xfrm>
              <a:off x="4512927" y="4174648"/>
              <a:ext cx="2989574" cy="2181702"/>
            </a:xfrm>
            <a:prstGeom prst="cloudCallout">
              <a:avLst>
                <a:gd name="adj1" fmla="val 75859"/>
                <a:gd name="adj2" fmla="val -11958"/>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22" name="Google Shape;550;p50" descr="Ojo"/>
          <p:cNvPicPr preferRelativeResize="0"/>
          <p:nvPr/>
        </p:nvPicPr>
        <p:blipFill rotWithShape="1">
          <a:blip r:embed="rId7">
            <a:alphaModFix/>
          </a:blip>
          <a:srcRect/>
          <a:stretch/>
        </p:blipFill>
        <p:spPr>
          <a:xfrm>
            <a:off x="8344371" y="218008"/>
            <a:ext cx="914400" cy="914400"/>
          </a:xfrm>
          <a:prstGeom prst="rect">
            <a:avLst/>
          </a:prstGeom>
          <a:noFill/>
          <a:ln>
            <a:noFill/>
          </a:ln>
        </p:spPr>
      </p:pic>
      <p:sp>
        <p:nvSpPr>
          <p:cNvPr id="29" name="Footer Placeholder 10"/>
          <p:cNvSpPr>
            <a:spLocks noGrp="1"/>
          </p:cNvSpPr>
          <p:nvPr>
            <p:ph type="ftr" sz="quarter" idx="11"/>
          </p:nvPr>
        </p:nvSpPr>
        <p:spPr>
          <a:xfrm>
            <a:off x="422001" y="6357288"/>
            <a:ext cx="7315200" cy="365125"/>
          </a:xfrm>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Tree>
    <p:extLst>
      <p:ext uri="{BB962C8B-B14F-4D97-AF65-F5344CB8AC3E}">
        <p14:creationId xmlns:p14="http://schemas.microsoft.com/office/powerpoint/2010/main" val="3458087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0933" y="259710"/>
            <a:ext cx="7946267"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3.2 Conceptualising FLR</a:t>
            </a:r>
          </a:p>
        </p:txBody>
      </p:sp>
      <p:sp>
        <p:nvSpPr>
          <p:cNvPr id="2" name="Content Placeholder 1"/>
          <p:cNvSpPr>
            <a:spLocks noGrp="1"/>
          </p:cNvSpPr>
          <p:nvPr>
            <p:ph idx="1"/>
          </p:nvPr>
        </p:nvSpPr>
        <p:spPr>
          <a:xfrm>
            <a:off x="1276428" y="1989215"/>
            <a:ext cx="9779680" cy="4368073"/>
          </a:xfrm>
        </p:spPr>
        <p:txBody>
          <a:bodyPr>
            <a:normAutofit/>
          </a:bodyPr>
          <a:lstStyle/>
          <a:p>
            <a:pPr marL="0" indent="0">
              <a:buNone/>
            </a:pPr>
            <a:r>
              <a:rPr lang="en-AU" sz="2400" b="1" dirty="0"/>
              <a:t>Key points to consider for conceptualizing FLR:</a:t>
            </a:r>
          </a:p>
          <a:p>
            <a:r>
              <a:rPr lang="en-AU" sz="2200" dirty="0"/>
              <a:t>Prioritize landscapes &amp; units within landscapes</a:t>
            </a:r>
          </a:p>
          <a:p>
            <a:r>
              <a:rPr lang="en-AU" sz="2200" dirty="0"/>
              <a:t>Turn goals into objectives</a:t>
            </a:r>
          </a:p>
          <a:p>
            <a:r>
              <a:rPr lang="en-AU" sz="2200" dirty="0"/>
              <a:t>Connect starting point with the ending point</a:t>
            </a:r>
          </a:p>
          <a:p>
            <a:r>
              <a:rPr lang="en-AU" sz="2200" dirty="0"/>
              <a:t>Define the causal connection “how to get from point A to B”</a:t>
            </a:r>
          </a:p>
        </p:txBody>
      </p:sp>
      <p:sp>
        <p:nvSpPr>
          <p:cNvPr id="12" name="Title 11"/>
          <p:cNvSpPr>
            <a:spLocks noGrp="1"/>
          </p:cNvSpPr>
          <p:nvPr>
            <p:ph type="title"/>
          </p:nvPr>
        </p:nvSpPr>
        <p:spPr/>
        <p:txBody>
          <a:bodyPr/>
          <a:lstStyle/>
          <a:p>
            <a:r>
              <a:rPr lang="en-AU" dirty="0"/>
              <a:t>Topic 3:</a:t>
            </a:r>
          </a:p>
        </p:txBody>
      </p:sp>
      <p:sp>
        <p:nvSpPr>
          <p:cNvPr id="6" name="Footer Placeholder 10"/>
          <p:cNvSpPr>
            <a:spLocks noGrp="1"/>
          </p:cNvSpPr>
          <p:nvPr>
            <p:ph type="ftr" sz="quarter" idx="11"/>
          </p:nvPr>
        </p:nvSpPr>
        <p:spPr>
          <a:xfrm>
            <a:off x="422001" y="6357288"/>
            <a:ext cx="7315200" cy="365125"/>
          </a:xfrm>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pic>
        <p:nvPicPr>
          <p:cNvPr id="9" name="Google Shape;539;p49" descr="Bombilla">
            <a:extLst>
              <a:ext uri="{FF2B5EF4-FFF2-40B4-BE49-F238E27FC236}">
                <a16:creationId xmlns:a16="http://schemas.microsoft.com/office/drawing/2014/main" id="{3202433B-C615-456B-8FA0-B0CD514D2ACF}"/>
              </a:ext>
            </a:extLst>
          </p:cNvPr>
          <p:cNvPicPr preferRelativeResize="0"/>
          <p:nvPr/>
        </p:nvPicPr>
        <p:blipFill rotWithShape="1">
          <a:blip r:embed="rId3">
            <a:alphaModFix/>
          </a:blip>
          <a:srcRect/>
          <a:stretch/>
        </p:blipFill>
        <p:spPr>
          <a:xfrm>
            <a:off x="8026400" y="1624090"/>
            <a:ext cx="4165600" cy="4165600"/>
          </a:xfrm>
          <a:prstGeom prst="rect">
            <a:avLst/>
          </a:prstGeom>
          <a:noFill/>
          <a:ln>
            <a:noFill/>
          </a:ln>
        </p:spPr>
      </p:pic>
      <p:sp>
        <p:nvSpPr>
          <p:cNvPr id="3" name="Slide Number Placeholder 2"/>
          <p:cNvSpPr>
            <a:spLocks noGrp="1"/>
          </p:cNvSpPr>
          <p:nvPr>
            <p:ph type="sldNum" sz="quarter" idx="4"/>
          </p:nvPr>
        </p:nvSpPr>
        <p:spPr/>
        <p:txBody>
          <a:bodyPr/>
          <a:lstStyle/>
          <a:p>
            <a:fld id="{95741571-E85D-4266-ADAB-4C9BA1847898}" type="slidenum">
              <a:rPr lang="en-AU" smtClean="0"/>
              <a:pPr/>
              <a:t>31</a:t>
            </a:fld>
            <a:r>
              <a:rPr lang="en-AU" dirty="0"/>
              <a:t> of 66</a:t>
            </a:r>
          </a:p>
        </p:txBody>
      </p:sp>
    </p:spTree>
    <p:extLst>
      <p:ext uri="{BB962C8B-B14F-4D97-AF65-F5344CB8AC3E}">
        <p14:creationId xmlns:p14="http://schemas.microsoft.com/office/powerpoint/2010/main" val="333613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587;p54"/>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b="5808"/>
          <a:stretch/>
        </p:blipFill>
        <p:spPr>
          <a:xfrm>
            <a:off x="5539308" y="3351914"/>
            <a:ext cx="6047637" cy="2808000"/>
          </a:xfrm>
          <a:prstGeom prst="rect">
            <a:avLst/>
          </a:prstGeom>
          <a:noFill/>
          <a:ln>
            <a:noFill/>
          </a:ln>
        </p:spPr>
      </p:pic>
      <p:sp>
        <p:nvSpPr>
          <p:cNvPr id="8" name="TextBox 7"/>
          <p:cNvSpPr txBox="1"/>
          <p:nvPr/>
        </p:nvSpPr>
        <p:spPr>
          <a:xfrm>
            <a:off x="3940933" y="259710"/>
            <a:ext cx="7946267"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3.2 Conceptualising FLR</a:t>
            </a:r>
          </a:p>
        </p:txBody>
      </p:sp>
      <p:sp>
        <p:nvSpPr>
          <p:cNvPr id="2" name="Content Placeholder 1"/>
          <p:cNvSpPr>
            <a:spLocks noGrp="1"/>
          </p:cNvSpPr>
          <p:nvPr>
            <p:ph idx="1"/>
          </p:nvPr>
        </p:nvSpPr>
        <p:spPr>
          <a:xfrm>
            <a:off x="716870" y="1989215"/>
            <a:ext cx="4387393" cy="4368073"/>
          </a:xfrm>
        </p:spPr>
        <p:txBody>
          <a:bodyPr>
            <a:normAutofit/>
          </a:bodyPr>
          <a:lstStyle/>
          <a:p>
            <a:pPr marL="0" indent="0">
              <a:buNone/>
            </a:pPr>
            <a:r>
              <a:rPr lang="en-AU" sz="2400" b="1" dirty="0"/>
              <a:t>Defining objectives for FLR:</a:t>
            </a:r>
          </a:p>
          <a:p>
            <a:r>
              <a:rPr lang="en-AU" sz="2200" dirty="0"/>
              <a:t>What is the ecosystem baseline and what are the social characteristics?</a:t>
            </a:r>
          </a:p>
          <a:p>
            <a:r>
              <a:rPr lang="en-AU" sz="2200" dirty="0"/>
              <a:t>What needs to be repaired or improved?</a:t>
            </a:r>
          </a:p>
          <a:p>
            <a:r>
              <a:rPr lang="en-AU" sz="2200" dirty="0"/>
              <a:t>What needs to be maintained or preserved?</a:t>
            </a:r>
          </a:p>
          <a:p>
            <a:r>
              <a:rPr lang="en-AU" sz="2200" dirty="0"/>
              <a:t>What are feasible interventions?</a:t>
            </a:r>
          </a:p>
        </p:txBody>
      </p:sp>
      <p:sp>
        <p:nvSpPr>
          <p:cNvPr id="12" name="Title 11"/>
          <p:cNvSpPr>
            <a:spLocks noGrp="1"/>
          </p:cNvSpPr>
          <p:nvPr>
            <p:ph type="title"/>
          </p:nvPr>
        </p:nvSpPr>
        <p:spPr/>
        <p:txBody>
          <a:bodyPr/>
          <a:lstStyle/>
          <a:p>
            <a:r>
              <a:rPr lang="en-AU" dirty="0"/>
              <a:t>Topic 3:</a:t>
            </a:r>
          </a:p>
        </p:txBody>
      </p:sp>
      <p:sp>
        <p:nvSpPr>
          <p:cNvPr id="6" name="Footer Placeholder 10"/>
          <p:cNvSpPr>
            <a:spLocks noGrp="1"/>
          </p:cNvSpPr>
          <p:nvPr>
            <p:ph type="ftr" sz="quarter" idx="11"/>
          </p:nvPr>
        </p:nvSpPr>
        <p:spPr>
          <a:xfrm>
            <a:off x="422001" y="6357288"/>
            <a:ext cx="7315200" cy="365125"/>
          </a:xfrm>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Google Shape;586;p54"/>
          <p:cNvSpPr txBox="1"/>
          <p:nvPr/>
        </p:nvSpPr>
        <p:spPr>
          <a:xfrm>
            <a:off x="5577840" y="2101795"/>
            <a:ext cx="5922673" cy="1327205"/>
          </a:xfrm>
          <a:prstGeom prst="rect">
            <a:avLst/>
          </a:prstGeom>
          <a:solidFill>
            <a:srgbClr val="E5F3D5"/>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GB" sz="2200" b="1" dirty="0">
                <a:solidFill>
                  <a:schemeClr val="dk1"/>
                </a:solidFill>
                <a:ea typeface="Calibri"/>
                <a:cs typeface="Calibri"/>
                <a:sym typeface="Calibri"/>
              </a:rPr>
              <a:t>Focus on two questions:</a:t>
            </a:r>
            <a:endParaRPr sz="2200" b="1" dirty="0"/>
          </a:p>
          <a:p>
            <a:pPr marL="228600" marR="0" lvl="0" indent="-228600" algn="l" rtl="0">
              <a:lnSpc>
                <a:spcPct val="90000"/>
              </a:lnSpc>
              <a:spcBef>
                <a:spcPts val="1000"/>
              </a:spcBef>
              <a:spcAft>
                <a:spcPts val="0"/>
              </a:spcAft>
              <a:buClr>
                <a:schemeClr val="dk1"/>
              </a:buClr>
              <a:buSzPts val="2800"/>
              <a:buFont typeface="Arial"/>
              <a:buChar char="•"/>
            </a:pPr>
            <a:r>
              <a:rPr lang="en-GB" sz="2200" dirty="0">
                <a:solidFill>
                  <a:schemeClr val="dk1"/>
                </a:solidFill>
                <a:ea typeface="Calibri"/>
                <a:cs typeface="Calibri"/>
                <a:sym typeface="Calibri"/>
              </a:rPr>
              <a:t>Do we have the conditions we want?</a:t>
            </a:r>
            <a:endParaRPr sz="2200" dirty="0"/>
          </a:p>
          <a:p>
            <a:pPr marL="228600" marR="0" lvl="0" indent="-228600" algn="l" rtl="0">
              <a:lnSpc>
                <a:spcPct val="90000"/>
              </a:lnSpc>
              <a:spcBef>
                <a:spcPts val="1000"/>
              </a:spcBef>
              <a:spcAft>
                <a:spcPts val="0"/>
              </a:spcAft>
              <a:buClr>
                <a:schemeClr val="dk1"/>
              </a:buClr>
              <a:buSzPts val="2800"/>
              <a:buFont typeface="Arial"/>
              <a:buChar char="•"/>
            </a:pPr>
            <a:r>
              <a:rPr lang="en-GB" sz="2200" dirty="0">
                <a:solidFill>
                  <a:schemeClr val="dk1"/>
                </a:solidFill>
                <a:ea typeface="Calibri"/>
                <a:cs typeface="Calibri"/>
                <a:sym typeface="Calibri"/>
              </a:rPr>
              <a:t>Do we want a given condition?</a:t>
            </a:r>
            <a:endParaRPr sz="2200" dirty="0"/>
          </a:p>
        </p:txBody>
      </p:sp>
      <p:pic>
        <p:nvPicPr>
          <p:cNvPr id="11" name="Google Shape;539;p49" descr="Bombilla">
            <a:extLst>
              <a:ext uri="{FF2B5EF4-FFF2-40B4-BE49-F238E27FC236}">
                <a16:creationId xmlns:a16="http://schemas.microsoft.com/office/drawing/2014/main" id="{3202433B-C615-456B-8FA0-B0CD514D2ACF}"/>
              </a:ext>
            </a:extLst>
          </p:cNvPr>
          <p:cNvPicPr preferRelativeResize="0"/>
          <p:nvPr/>
        </p:nvPicPr>
        <p:blipFill rotWithShape="1">
          <a:blip r:embed="rId4">
            <a:alphaModFix/>
          </a:blip>
          <a:srcRect/>
          <a:stretch/>
        </p:blipFill>
        <p:spPr>
          <a:xfrm>
            <a:off x="9947901" y="285789"/>
            <a:ext cx="914400" cy="914400"/>
          </a:xfrm>
          <a:prstGeom prst="rect">
            <a:avLst/>
          </a:prstGeom>
          <a:noFill/>
          <a:ln>
            <a:noFill/>
          </a:ln>
        </p:spPr>
      </p:pic>
      <p:sp>
        <p:nvSpPr>
          <p:cNvPr id="3" name="Slide Number Placeholder 2"/>
          <p:cNvSpPr>
            <a:spLocks noGrp="1"/>
          </p:cNvSpPr>
          <p:nvPr>
            <p:ph type="sldNum" sz="quarter" idx="4"/>
          </p:nvPr>
        </p:nvSpPr>
        <p:spPr/>
        <p:txBody>
          <a:bodyPr/>
          <a:lstStyle/>
          <a:p>
            <a:fld id="{95741571-E85D-4266-ADAB-4C9BA1847898}" type="slidenum">
              <a:rPr lang="en-AU" smtClean="0"/>
              <a:pPr/>
              <a:t>32</a:t>
            </a:fld>
            <a:r>
              <a:rPr lang="en-AU" dirty="0"/>
              <a:t> of 66</a:t>
            </a:r>
          </a:p>
        </p:txBody>
      </p:sp>
    </p:spTree>
    <p:extLst>
      <p:ext uri="{BB962C8B-B14F-4D97-AF65-F5344CB8AC3E}">
        <p14:creationId xmlns:p14="http://schemas.microsoft.com/office/powerpoint/2010/main" val="31363829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0933" y="259710"/>
            <a:ext cx="7946267"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3.2 Conceptualising FLR</a:t>
            </a:r>
          </a:p>
        </p:txBody>
      </p:sp>
      <p:sp>
        <p:nvSpPr>
          <p:cNvPr id="12" name="Title 11"/>
          <p:cNvSpPr>
            <a:spLocks noGrp="1"/>
          </p:cNvSpPr>
          <p:nvPr>
            <p:ph type="title"/>
          </p:nvPr>
        </p:nvSpPr>
        <p:spPr/>
        <p:txBody>
          <a:bodyPr/>
          <a:lstStyle/>
          <a:p>
            <a:r>
              <a:rPr lang="en-AU" dirty="0"/>
              <a:t>Topic 3:</a:t>
            </a:r>
          </a:p>
        </p:txBody>
      </p:sp>
      <p:sp>
        <p:nvSpPr>
          <p:cNvPr id="6" name="Footer Placeholder 10"/>
          <p:cNvSpPr>
            <a:spLocks noGrp="1"/>
          </p:cNvSpPr>
          <p:nvPr>
            <p:ph type="ftr" sz="quarter" idx="11"/>
          </p:nvPr>
        </p:nvSpPr>
        <p:spPr>
          <a:xfrm>
            <a:off x="422001" y="6357288"/>
            <a:ext cx="7315200" cy="365125"/>
          </a:xfrm>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5" name="Rectangle 4"/>
          <p:cNvSpPr/>
          <p:nvPr/>
        </p:nvSpPr>
        <p:spPr>
          <a:xfrm>
            <a:off x="735899" y="1760730"/>
            <a:ext cx="11028471" cy="430887"/>
          </a:xfrm>
          <a:prstGeom prst="rect">
            <a:avLst/>
          </a:prstGeom>
        </p:spPr>
        <p:txBody>
          <a:bodyPr wrap="square">
            <a:spAutoFit/>
          </a:bodyPr>
          <a:lstStyle/>
          <a:p>
            <a:r>
              <a:rPr lang="hu-HU" sz="2200" b="1" dirty="0">
                <a:solidFill>
                  <a:schemeClr val="accent5">
                    <a:lumMod val="75000"/>
                  </a:schemeClr>
                </a:solidFill>
              </a:rPr>
              <a:t>Example of </a:t>
            </a:r>
            <a:r>
              <a:rPr lang="en-AU" sz="2200" b="1" dirty="0">
                <a:solidFill>
                  <a:schemeClr val="accent5">
                    <a:lumMod val="75000"/>
                  </a:schemeClr>
                </a:solidFill>
              </a:rPr>
              <a:t>defining project goals &amp; objectives in the overall project context </a:t>
            </a:r>
            <a:r>
              <a:rPr lang="hu-HU" sz="2200" b="1" dirty="0">
                <a:solidFill>
                  <a:schemeClr val="accent5">
                    <a:lumMod val="75000"/>
                  </a:schemeClr>
                </a:solidFill>
              </a:rPr>
              <a:t>– South Pacific</a:t>
            </a:r>
            <a:endParaRPr lang="en-AU" sz="2200" b="1" dirty="0">
              <a:solidFill>
                <a:schemeClr val="accent5">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02109436"/>
              </p:ext>
            </p:extLst>
          </p:nvPr>
        </p:nvGraphicFramePr>
        <p:xfrm>
          <a:off x="871097" y="2221432"/>
          <a:ext cx="10417631" cy="3495457"/>
        </p:xfrm>
        <a:graphic>
          <a:graphicData uri="http://schemas.openxmlformats.org/drawingml/2006/table">
            <a:tbl>
              <a:tblPr firstRow="1" firstCol="1" bandRow="1">
                <a:tableStyleId>{F2DE63D5-997A-4646-A377-4702673A728D}</a:tableStyleId>
              </a:tblPr>
              <a:tblGrid>
                <a:gridCol w="1223174">
                  <a:extLst>
                    <a:ext uri="{9D8B030D-6E8A-4147-A177-3AD203B41FA5}">
                      <a16:colId xmlns:a16="http://schemas.microsoft.com/office/drawing/2014/main" val="20000"/>
                    </a:ext>
                  </a:extLst>
                </a:gridCol>
                <a:gridCol w="3333135">
                  <a:extLst>
                    <a:ext uri="{9D8B030D-6E8A-4147-A177-3AD203B41FA5}">
                      <a16:colId xmlns:a16="http://schemas.microsoft.com/office/drawing/2014/main" val="20001"/>
                    </a:ext>
                  </a:extLst>
                </a:gridCol>
                <a:gridCol w="2595717">
                  <a:extLst>
                    <a:ext uri="{9D8B030D-6E8A-4147-A177-3AD203B41FA5}">
                      <a16:colId xmlns:a16="http://schemas.microsoft.com/office/drawing/2014/main" val="20002"/>
                    </a:ext>
                  </a:extLst>
                </a:gridCol>
                <a:gridCol w="3265605">
                  <a:extLst>
                    <a:ext uri="{9D8B030D-6E8A-4147-A177-3AD203B41FA5}">
                      <a16:colId xmlns:a16="http://schemas.microsoft.com/office/drawing/2014/main" val="20003"/>
                    </a:ext>
                  </a:extLst>
                </a:gridCol>
              </a:tblGrid>
              <a:tr h="417796">
                <a:tc>
                  <a:txBody>
                    <a:bodyPr/>
                    <a:lstStyle/>
                    <a:p>
                      <a:pPr>
                        <a:lnSpc>
                          <a:spcPct val="107000"/>
                        </a:lnSpc>
                        <a:spcAft>
                          <a:spcPts val="0"/>
                        </a:spcAft>
                      </a:pPr>
                      <a:r>
                        <a:rPr lang="en-AU" sz="2000" dirty="0">
                          <a:effectLst/>
                        </a:rPr>
                        <a:t>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0668" marR="80668" marT="0" marB="0">
                    <a:solidFill>
                      <a:schemeClr val="accent4">
                        <a:lumMod val="60000"/>
                        <a:lumOff val="40000"/>
                      </a:schemeClr>
                    </a:solidFill>
                  </a:tcPr>
                </a:tc>
                <a:tc>
                  <a:txBody>
                    <a:bodyPr/>
                    <a:lstStyle/>
                    <a:p>
                      <a:pPr>
                        <a:lnSpc>
                          <a:spcPct val="107000"/>
                        </a:lnSpc>
                        <a:spcAft>
                          <a:spcPts val="0"/>
                        </a:spcAft>
                      </a:pPr>
                      <a:r>
                        <a:rPr lang="hu-HU" sz="2000" dirty="0">
                          <a:effectLst/>
                        </a:rPr>
                        <a:t>Goal</a:t>
                      </a:r>
                      <a:endParaRPr lang="en-AU" sz="2000" dirty="0">
                        <a:effectLst/>
                      </a:endParaRPr>
                    </a:p>
                  </a:txBody>
                  <a:tcPr marL="80668" marR="80668" marT="0" marB="0">
                    <a:solidFill>
                      <a:schemeClr val="accent4">
                        <a:lumMod val="60000"/>
                        <a:lumOff val="40000"/>
                      </a:schemeClr>
                    </a:solidFill>
                  </a:tcPr>
                </a:tc>
                <a:tc>
                  <a:txBody>
                    <a:bodyPr/>
                    <a:lstStyle/>
                    <a:p>
                      <a:pPr>
                        <a:lnSpc>
                          <a:spcPct val="107000"/>
                        </a:lnSpc>
                        <a:spcAft>
                          <a:spcPts val="0"/>
                        </a:spcAft>
                      </a:pPr>
                      <a:r>
                        <a:rPr lang="hu-HU" sz="2000" dirty="0">
                          <a:effectLst/>
                        </a:rPr>
                        <a:t>Objective</a:t>
                      </a:r>
                      <a:endParaRPr lang="en-AU" sz="2000" dirty="0">
                        <a:effectLst/>
                      </a:endParaRPr>
                    </a:p>
                  </a:txBody>
                  <a:tcPr marL="80668" marR="80668" marT="0" marB="0">
                    <a:solidFill>
                      <a:schemeClr val="accent4">
                        <a:lumMod val="60000"/>
                        <a:lumOff val="40000"/>
                      </a:schemeClr>
                    </a:solidFill>
                  </a:tcPr>
                </a:tc>
                <a:tc>
                  <a:txBody>
                    <a:bodyPr/>
                    <a:lstStyle/>
                    <a:p>
                      <a:pPr>
                        <a:lnSpc>
                          <a:spcPct val="107000"/>
                        </a:lnSpc>
                        <a:spcAft>
                          <a:spcPts val="0"/>
                        </a:spcAft>
                      </a:pPr>
                      <a:r>
                        <a:rPr lang="en-GB" sz="2000" dirty="0">
                          <a:effectLst/>
                        </a:rPr>
                        <a:t>Activity</a:t>
                      </a:r>
                      <a:endParaRPr lang="en-AU" sz="2000" dirty="0">
                        <a:effectLst/>
                      </a:endParaRPr>
                    </a:p>
                  </a:txBody>
                  <a:tcPr marL="80668" marR="80668" marT="0" marB="0">
                    <a:solidFill>
                      <a:schemeClr val="accent4">
                        <a:lumMod val="60000"/>
                        <a:lumOff val="40000"/>
                      </a:schemeClr>
                    </a:solidFill>
                  </a:tcPr>
                </a:tc>
                <a:extLst>
                  <a:ext uri="{0D108BD9-81ED-4DB2-BD59-A6C34878D82A}">
                    <a16:rowId xmlns:a16="http://schemas.microsoft.com/office/drawing/2014/main" val="10000"/>
                  </a:ext>
                </a:extLst>
              </a:tr>
              <a:tr h="436188">
                <a:tc>
                  <a:txBody>
                    <a:bodyPr/>
                    <a:lstStyle/>
                    <a:p>
                      <a:pPr>
                        <a:lnSpc>
                          <a:spcPct val="107000"/>
                        </a:lnSpc>
                        <a:spcAft>
                          <a:spcPts val="0"/>
                        </a:spcAft>
                      </a:pPr>
                      <a:r>
                        <a:rPr lang="hu-HU" sz="1800" dirty="0">
                          <a:effectLst/>
                        </a:rPr>
                        <a:t>Meaning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68" marR="80668" marT="0" marB="0"/>
                </a:tc>
                <a:tc>
                  <a:txBody>
                    <a:bodyPr/>
                    <a:lstStyle/>
                    <a:p>
                      <a:pPr>
                        <a:lnSpc>
                          <a:spcPct val="107000"/>
                        </a:lnSpc>
                        <a:spcAft>
                          <a:spcPts val="0"/>
                        </a:spcAft>
                      </a:pPr>
                      <a:r>
                        <a:rPr lang="hu-HU" sz="1800" dirty="0">
                          <a:effectLst/>
                        </a:rPr>
                        <a:t>Purpose of FLR project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68" marR="80668" marT="0" marB="0"/>
                </a:tc>
                <a:tc>
                  <a:txBody>
                    <a:bodyPr/>
                    <a:lstStyle/>
                    <a:p>
                      <a:pPr>
                        <a:lnSpc>
                          <a:spcPct val="107000"/>
                        </a:lnSpc>
                        <a:spcAft>
                          <a:spcPts val="0"/>
                        </a:spcAft>
                      </a:pPr>
                      <a:r>
                        <a:rPr lang="hu-HU" sz="1800">
                          <a:effectLst/>
                        </a:rPr>
                        <a:t>Accomplishment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68" marR="80668" marT="0" marB="0"/>
                </a:tc>
                <a:tc>
                  <a:txBody>
                    <a:bodyPr/>
                    <a:lstStyle/>
                    <a:p>
                      <a:pPr>
                        <a:lnSpc>
                          <a:spcPct val="107000"/>
                        </a:lnSpc>
                        <a:spcAft>
                          <a:spcPts val="0"/>
                        </a:spcAft>
                      </a:pPr>
                      <a:r>
                        <a:rPr lang="hu-HU" sz="1800">
                          <a:effectLst/>
                        </a:rPr>
                        <a:t>Activities that result in accomplishment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68" marR="80668" marT="0" marB="0"/>
                </a:tc>
                <a:extLst>
                  <a:ext uri="{0D108BD9-81ED-4DB2-BD59-A6C34878D82A}">
                    <a16:rowId xmlns:a16="http://schemas.microsoft.com/office/drawing/2014/main" val="10001"/>
                  </a:ext>
                </a:extLst>
              </a:tr>
              <a:tr h="436188">
                <a:tc>
                  <a:txBody>
                    <a:bodyPr/>
                    <a:lstStyle/>
                    <a:p>
                      <a:pPr>
                        <a:lnSpc>
                          <a:spcPct val="107000"/>
                        </a:lnSpc>
                        <a:spcAft>
                          <a:spcPts val="0"/>
                        </a:spcAft>
                      </a:pPr>
                      <a:r>
                        <a:rPr lang="hu-HU" sz="1800">
                          <a:effectLst/>
                        </a:rPr>
                        <a:t>Measure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68" marR="80668" marT="0" marB="0"/>
                </a:tc>
                <a:tc>
                  <a:txBody>
                    <a:bodyPr/>
                    <a:lstStyle/>
                    <a:p>
                      <a:pPr>
                        <a:lnSpc>
                          <a:spcPct val="107000"/>
                        </a:lnSpc>
                        <a:spcAft>
                          <a:spcPts val="0"/>
                        </a:spcAft>
                      </a:pPr>
                      <a:r>
                        <a:rPr lang="hu-HU" sz="1800" dirty="0">
                          <a:effectLst/>
                        </a:rPr>
                        <a:t>Not measurable/tangible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68" marR="80668" marT="0" marB="0"/>
                </a:tc>
                <a:tc>
                  <a:txBody>
                    <a:bodyPr/>
                    <a:lstStyle/>
                    <a:p>
                      <a:pPr>
                        <a:lnSpc>
                          <a:spcPct val="107000"/>
                        </a:lnSpc>
                        <a:spcAft>
                          <a:spcPts val="0"/>
                        </a:spcAft>
                      </a:pPr>
                      <a:r>
                        <a:rPr lang="hu-HU" sz="1800">
                          <a:effectLst/>
                        </a:rPr>
                        <a:t>Measurable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68" marR="80668" marT="0" marB="0"/>
                </a:tc>
                <a:tc>
                  <a:txBody>
                    <a:bodyPr/>
                    <a:lstStyle/>
                    <a:p>
                      <a:pPr>
                        <a:lnSpc>
                          <a:spcPct val="107000"/>
                        </a:lnSpc>
                        <a:spcAft>
                          <a:spcPts val="0"/>
                        </a:spcAft>
                      </a:pPr>
                      <a:r>
                        <a:rPr lang="hu-HU" sz="1800">
                          <a:effectLst/>
                        </a:rPr>
                        <a:t>Sequenced list of what, where, when, by whom, at what cost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68" marR="80668" marT="0" marB="0"/>
                </a:tc>
                <a:extLst>
                  <a:ext uri="{0D108BD9-81ED-4DB2-BD59-A6C34878D82A}">
                    <a16:rowId xmlns:a16="http://schemas.microsoft.com/office/drawing/2014/main" val="10002"/>
                  </a:ext>
                </a:extLst>
              </a:tr>
              <a:tr h="436188">
                <a:tc>
                  <a:txBody>
                    <a:bodyPr/>
                    <a:lstStyle/>
                    <a:p>
                      <a:pPr>
                        <a:lnSpc>
                          <a:spcPct val="107000"/>
                        </a:lnSpc>
                        <a:spcAft>
                          <a:spcPts val="0"/>
                        </a:spcAft>
                      </a:pPr>
                      <a:r>
                        <a:rPr lang="hu-HU" sz="1800">
                          <a:effectLst/>
                        </a:rPr>
                        <a:t>Timeframe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68" marR="80668" marT="0" marB="0"/>
                </a:tc>
                <a:tc>
                  <a:txBody>
                    <a:bodyPr/>
                    <a:lstStyle/>
                    <a:p>
                      <a:pPr>
                        <a:lnSpc>
                          <a:spcPct val="107000"/>
                        </a:lnSpc>
                        <a:spcAft>
                          <a:spcPts val="0"/>
                        </a:spcAft>
                      </a:pPr>
                      <a:r>
                        <a:rPr lang="hu-HU" sz="1800" dirty="0">
                          <a:effectLst/>
                        </a:rPr>
                        <a:t>Long-term</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68" marR="80668" marT="0" marB="0"/>
                </a:tc>
                <a:tc>
                  <a:txBody>
                    <a:bodyPr/>
                    <a:lstStyle/>
                    <a:p>
                      <a:pPr>
                        <a:lnSpc>
                          <a:spcPct val="107000"/>
                        </a:lnSpc>
                        <a:spcAft>
                          <a:spcPts val="0"/>
                        </a:spcAft>
                      </a:pPr>
                      <a:r>
                        <a:rPr lang="hu-HU" sz="1800">
                          <a:effectLst/>
                        </a:rPr>
                        <a:t>Short to mid-term</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68" marR="80668" marT="0" marB="0"/>
                </a:tc>
                <a:tc>
                  <a:txBody>
                    <a:bodyPr/>
                    <a:lstStyle/>
                    <a:p>
                      <a:pPr>
                        <a:lnSpc>
                          <a:spcPct val="107000"/>
                        </a:lnSpc>
                        <a:spcAft>
                          <a:spcPts val="0"/>
                        </a:spcAft>
                      </a:pPr>
                      <a:r>
                        <a:rPr lang="hu-HU" sz="1800" dirty="0">
                          <a:effectLst/>
                        </a:rPr>
                        <a:t>Short to mid-term</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68" marR="80668" marT="0" marB="0"/>
                </a:tc>
                <a:extLst>
                  <a:ext uri="{0D108BD9-81ED-4DB2-BD59-A6C34878D82A}">
                    <a16:rowId xmlns:a16="http://schemas.microsoft.com/office/drawing/2014/main" val="10003"/>
                  </a:ext>
                </a:extLst>
              </a:tr>
              <a:tr h="1045641">
                <a:tc>
                  <a:txBody>
                    <a:bodyPr/>
                    <a:lstStyle/>
                    <a:p>
                      <a:pPr>
                        <a:lnSpc>
                          <a:spcPct val="107000"/>
                        </a:lnSpc>
                        <a:spcAft>
                          <a:spcPts val="0"/>
                        </a:spcAft>
                      </a:pPr>
                      <a:r>
                        <a:rPr lang="hu-HU" sz="1800">
                          <a:effectLst/>
                        </a:rPr>
                        <a:t>FLR </a:t>
                      </a:r>
                      <a:r>
                        <a:rPr lang="en-AU" sz="1800" dirty="0">
                          <a:effectLst/>
                        </a:rPr>
                        <a:t>e</a:t>
                      </a:r>
                      <a:r>
                        <a:rPr lang="hu-HU" sz="1800">
                          <a:effectLst/>
                        </a:rPr>
                        <a:t>xample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68" marR="80668" marT="0" marB="0">
                    <a:solidFill>
                      <a:schemeClr val="accent4">
                        <a:lumMod val="20000"/>
                        <a:lumOff val="80000"/>
                      </a:schemeClr>
                    </a:solidFill>
                  </a:tcPr>
                </a:tc>
                <a:tc>
                  <a:txBody>
                    <a:bodyPr/>
                    <a:lstStyle/>
                    <a:p>
                      <a:pPr>
                        <a:lnSpc>
                          <a:spcPct val="107000"/>
                        </a:lnSpc>
                        <a:spcAft>
                          <a:spcPts val="0"/>
                        </a:spcAft>
                      </a:pPr>
                      <a:r>
                        <a:rPr lang="en-GB" sz="1800" dirty="0">
                          <a:effectLst/>
                        </a:rPr>
                        <a:t>Secure the unique biodiversity of Gau Island, continued provision of ecosystem goods and services from forest ecosystems and build climate change resilience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68" marR="80668" marT="0" marB="0">
                    <a:solidFill>
                      <a:schemeClr val="accent4">
                        <a:lumMod val="20000"/>
                        <a:lumOff val="80000"/>
                      </a:schemeClr>
                    </a:solidFill>
                  </a:tcPr>
                </a:tc>
                <a:tc>
                  <a:txBody>
                    <a:bodyPr/>
                    <a:lstStyle/>
                    <a:p>
                      <a:pPr>
                        <a:lnSpc>
                          <a:spcPct val="107000"/>
                        </a:lnSpc>
                        <a:spcAft>
                          <a:spcPts val="0"/>
                        </a:spcAft>
                      </a:pPr>
                      <a:r>
                        <a:rPr lang="en-GB" sz="1800" dirty="0">
                          <a:effectLst/>
                        </a:rPr>
                        <a:t>Restore 20 ha of key riparian and coastal areas around Sawaieke and Navukailagi villages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68" marR="80668" marT="0" marB="0">
                    <a:solidFill>
                      <a:schemeClr val="accent4">
                        <a:lumMod val="20000"/>
                        <a:lumOff val="80000"/>
                      </a:schemeClr>
                    </a:solidFill>
                  </a:tcPr>
                </a:tc>
                <a:tc>
                  <a:txBody>
                    <a:bodyPr/>
                    <a:lstStyle/>
                    <a:p>
                      <a:pPr>
                        <a:lnSpc>
                          <a:spcPct val="107000"/>
                        </a:lnSpc>
                        <a:spcAft>
                          <a:spcPts val="0"/>
                        </a:spcAft>
                      </a:pPr>
                      <a:r>
                        <a:rPr lang="en-GB" sz="1800" dirty="0">
                          <a:effectLst/>
                        </a:rPr>
                        <a:t>Activity.1.1 Conduct feasibility study on sites for reforestation (with communities involving Conservation officers, Provincial Office and Ministry of Forestry)</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80668" marR="80668" marT="0" marB="0">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
        <p:nvSpPr>
          <p:cNvPr id="20" name="Rectangle 19">
            <a:extLst>
              <a:ext uri="{FF2B5EF4-FFF2-40B4-BE49-F238E27FC236}">
                <a16:creationId xmlns:a16="http://schemas.microsoft.com/office/drawing/2014/main" id="{2B12D557-E8CA-4B3F-8AAB-F14112DFF664}"/>
              </a:ext>
            </a:extLst>
          </p:cNvPr>
          <p:cNvSpPr/>
          <p:nvPr/>
        </p:nvSpPr>
        <p:spPr>
          <a:xfrm>
            <a:off x="2079523" y="2221432"/>
            <a:ext cx="5884607" cy="347144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oogle Shape;539;p49" descr="Bombilla">
            <a:extLst>
              <a:ext uri="{FF2B5EF4-FFF2-40B4-BE49-F238E27FC236}">
                <a16:creationId xmlns:a16="http://schemas.microsoft.com/office/drawing/2014/main" id="{3202433B-C615-456B-8FA0-B0CD514D2ACF}"/>
              </a:ext>
            </a:extLst>
          </p:cNvPr>
          <p:cNvPicPr preferRelativeResize="0"/>
          <p:nvPr/>
        </p:nvPicPr>
        <p:blipFill rotWithShape="1">
          <a:blip r:embed="rId3">
            <a:alphaModFix/>
          </a:blip>
          <a:srcRect/>
          <a:stretch/>
        </p:blipFill>
        <p:spPr>
          <a:xfrm>
            <a:off x="9947901" y="285789"/>
            <a:ext cx="914400" cy="914400"/>
          </a:xfrm>
          <a:prstGeom prst="rect">
            <a:avLst/>
          </a:prstGeom>
          <a:noFill/>
          <a:ln>
            <a:noFill/>
          </a:ln>
        </p:spPr>
      </p:pic>
      <p:sp>
        <p:nvSpPr>
          <p:cNvPr id="4" name="Slide Number Placeholder 3"/>
          <p:cNvSpPr>
            <a:spLocks noGrp="1"/>
          </p:cNvSpPr>
          <p:nvPr>
            <p:ph type="sldNum" sz="quarter" idx="4"/>
          </p:nvPr>
        </p:nvSpPr>
        <p:spPr/>
        <p:txBody>
          <a:bodyPr/>
          <a:lstStyle/>
          <a:p>
            <a:fld id="{95741571-E85D-4266-ADAB-4C9BA1847898}" type="slidenum">
              <a:rPr lang="en-AU" smtClean="0"/>
              <a:pPr/>
              <a:t>33</a:t>
            </a:fld>
            <a:r>
              <a:rPr lang="en-AU" dirty="0"/>
              <a:t> of 66</a:t>
            </a:r>
          </a:p>
        </p:txBody>
      </p:sp>
    </p:spTree>
    <p:extLst>
      <p:ext uri="{BB962C8B-B14F-4D97-AF65-F5344CB8AC3E}">
        <p14:creationId xmlns:p14="http://schemas.microsoft.com/office/powerpoint/2010/main" val="3384247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604;p55" descr="Clapper board">
            <a:extLst>
              <a:ext uri="{FF2B5EF4-FFF2-40B4-BE49-F238E27FC236}">
                <a16:creationId xmlns:a16="http://schemas.microsoft.com/office/drawing/2014/main" id="{CA59FCBA-9DA2-A148-982C-235F40E78B51}"/>
              </a:ext>
            </a:extLst>
          </p:cNvPr>
          <p:cNvPicPr preferRelativeResize="0"/>
          <p:nvPr/>
        </p:nvPicPr>
        <p:blipFill rotWithShape="1">
          <a:blip r:embed="rId3">
            <a:alphaModFix/>
          </a:blip>
          <a:srcRect/>
          <a:stretch/>
        </p:blipFill>
        <p:spPr>
          <a:xfrm rot="21163402">
            <a:off x="6645479" y="501473"/>
            <a:ext cx="5583505" cy="5583505"/>
          </a:xfrm>
          <a:prstGeom prst="rect">
            <a:avLst/>
          </a:prstGeom>
          <a:noFill/>
          <a:ln>
            <a:noFill/>
          </a:ln>
        </p:spPr>
      </p:pic>
      <p:sp>
        <p:nvSpPr>
          <p:cNvPr id="8" name="TextBox 7"/>
          <p:cNvSpPr txBox="1"/>
          <p:nvPr/>
        </p:nvSpPr>
        <p:spPr>
          <a:xfrm>
            <a:off x="3940933" y="259710"/>
            <a:ext cx="7946267"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3.3 Acting FLR</a:t>
            </a:r>
          </a:p>
        </p:txBody>
      </p:sp>
      <p:sp>
        <p:nvSpPr>
          <p:cNvPr id="2" name="Content Placeholder 1"/>
          <p:cNvSpPr>
            <a:spLocks noGrp="1"/>
          </p:cNvSpPr>
          <p:nvPr>
            <p:ph idx="1"/>
          </p:nvPr>
        </p:nvSpPr>
        <p:spPr>
          <a:xfrm>
            <a:off x="1303724" y="1989215"/>
            <a:ext cx="4792276" cy="4368073"/>
          </a:xfrm>
        </p:spPr>
        <p:txBody>
          <a:bodyPr>
            <a:normAutofit/>
          </a:bodyPr>
          <a:lstStyle/>
          <a:p>
            <a:pPr marL="0" indent="0">
              <a:buNone/>
            </a:pPr>
            <a:r>
              <a:rPr lang="en-AU" sz="2400" b="1" dirty="0"/>
              <a:t>Develop a detailed plan for FLR:</a:t>
            </a:r>
          </a:p>
          <a:p>
            <a:r>
              <a:rPr lang="en-AU" sz="2200" dirty="0"/>
              <a:t>What will be done</a:t>
            </a:r>
          </a:p>
          <a:p>
            <a:r>
              <a:rPr lang="en-AU" sz="2200" dirty="0"/>
              <a:t>Where will it be done?</a:t>
            </a:r>
          </a:p>
          <a:p>
            <a:r>
              <a:rPr lang="en-AU" sz="2200" dirty="0"/>
              <a:t>When will it be done?</a:t>
            </a:r>
          </a:p>
          <a:p>
            <a:r>
              <a:rPr lang="en-AU" sz="2200" dirty="0"/>
              <a:t>By whom will it be done?</a:t>
            </a:r>
          </a:p>
          <a:p>
            <a:r>
              <a:rPr lang="en-AU" sz="2200" dirty="0"/>
              <a:t>At what cost and from whose resources will it be done?</a:t>
            </a:r>
          </a:p>
        </p:txBody>
      </p:sp>
      <p:sp>
        <p:nvSpPr>
          <p:cNvPr id="12" name="Title 11"/>
          <p:cNvSpPr>
            <a:spLocks noGrp="1"/>
          </p:cNvSpPr>
          <p:nvPr>
            <p:ph type="title"/>
          </p:nvPr>
        </p:nvSpPr>
        <p:spPr/>
        <p:txBody>
          <a:bodyPr/>
          <a:lstStyle/>
          <a:p>
            <a:r>
              <a:rPr lang="en-AU" dirty="0"/>
              <a:t>Topic 3:</a:t>
            </a:r>
          </a:p>
        </p:txBody>
      </p:sp>
      <p:sp>
        <p:nvSpPr>
          <p:cNvPr id="6" name="Footer Placeholder 10"/>
          <p:cNvSpPr>
            <a:spLocks noGrp="1"/>
          </p:cNvSpPr>
          <p:nvPr>
            <p:ph type="ftr" sz="quarter" idx="11"/>
          </p:nvPr>
        </p:nvSpPr>
        <p:spPr>
          <a:xfrm>
            <a:off x="422001" y="6357288"/>
            <a:ext cx="7315200" cy="365125"/>
          </a:xfrm>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grpSp>
        <p:nvGrpSpPr>
          <p:cNvPr id="5" name="Group 4"/>
          <p:cNvGrpSpPr/>
          <p:nvPr/>
        </p:nvGrpSpPr>
        <p:grpSpPr>
          <a:xfrm>
            <a:off x="4978944" y="2552131"/>
            <a:ext cx="2784015" cy="2273869"/>
            <a:chOff x="4978944" y="2552131"/>
            <a:chExt cx="2784015" cy="2273869"/>
          </a:xfrm>
        </p:grpSpPr>
        <p:sp>
          <p:nvSpPr>
            <p:cNvPr id="13" name="Google Shape;603;p55"/>
            <p:cNvSpPr txBox="1"/>
            <p:nvPr/>
          </p:nvSpPr>
          <p:spPr>
            <a:xfrm>
              <a:off x="5596357" y="3427475"/>
              <a:ext cx="2166602" cy="523180"/>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bg1"/>
                  </a:solidFill>
                  <a:latin typeface="Calibri"/>
                  <a:ea typeface="Calibri"/>
                  <a:cs typeface="Calibri"/>
                  <a:sym typeface="Calibri"/>
                </a:rPr>
                <a:t>“Action Plan”</a:t>
              </a:r>
              <a:endParaRPr dirty="0">
                <a:solidFill>
                  <a:schemeClr val="bg1"/>
                </a:solidFill>
              </a:endParaRPr>
            </a:p>
          </p:txBody>
        </p:sp>
        <p:sp>
          <p:nvSpPr>
            <p:cNvPr id="11" name="Google Shape;602;p55"/>
            <p:cNvSpPr/>
            <p:nvPr/>
          </p:nvSpPr>
          <p:spPr>
            <a:xfrm>
              <a:off x="4978944" y="2552131"/>
              <a:ext cx="533400" cy="2273869"/>
            </a:xfrm>
            <a:prstGeom prst="rightBrace">
              <a:avLst>
                <a:gd name="adj1" fmla="val 8333"/>
                <a:gd name="adj2" fmla="val 50000"/>
              </a:avLst>
            </a:prstGeom>
            <a:noFill/>
            <a:ln w="25400" cap="flat" cmpd="sng">
              <a:solidFill>
                <a:schemeClr val="accent5">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grpSp>
      <p:sp>
        <p:nvSpPr>
          <p:cNvPr id="4" name="Slide Number Placeholder 3"/>
          <p:cNvSpPr>
            <a:spLocks noGrp="1"/>
          </p:cNvSpPr>
          <p:nvPr>
            <p:ph type="sldNum" sz="quarter" idx="4"/>
          </p:nvPr>
        </p:nvSpPr>
        <p:spPr/>
        <p:txBody>
          <a:bodyPr/>
          <a:lstStyle/>
          <a:p>
            <a:fld id="{95741571-E85D-4266-ADAB-4C9BA1847898}" type="slidenum">
              <a:rPr lang="en-AU" smtClean="0"/>
              <a:pPr/>
              <a:t>34</a:t>
            </a:fld>
            <a:r>
              <a:rPr lang="en-AU" dirty="0"/>
              <a:t> of 66</a:t>
            </a:r>
          </a:p>
        </p:txBody>
      </p:sp>
    </p:spTree>
    <p:extLst>
      <p:ext uri="{BB962C8B-B14F-4D97-AF65-F5344CB8AC3E}">
        <p14:creationId xmlns:p14="http://schemas.microsoft.com/office/powerpoint/2010/main" val="2366548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0933" y="259710"/>
            <a:ext cx="7946267"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3.3 Acting FLR</a:t>
            </a:r>
          </a:p>
        </p:txBody>
      </p:sp>
      <p:sp>
        <p:nvSpPr>
          <p:cNvPr id="12" name="Title 11"/>
          <p:cNvSpPr>
            <a:spLocks noGrp="1"/>
          </p:cNvSpPr>
          <p:nvPr>
            <p:ph type="title"/>
          </p:nvPr>
        </p:nvSpPr>
        <p:spPr/>
        <p:txBody>
          <a:bodyPr/>
          <a:lstStyle/>
          <a:p>
            <a:r>
              <a:rPr lang="en-AU" dirty="0"/>
              <a:t>Topic 3:</a:t>
            </a:r>
          </a:p>
        </p:txBody>
      </p:sp>
      <p:sp>
        <p:nvSpPr>
          <p:cNvPr id="6" name="Footer Placeholder 10"/>
          <p:cNvSpPr>
            <a:spLocks noGrp="1"/>
          </p:cNvSpPr>
          <p:nvPr>
            <p:ph type="ftr" sz="quarter" idx="11"/>
          </p:nvPr>
        </p:nvSpPr>
        <p:spPr>
          <a:xfrm>
            <a:off x="422001" y="6357288"/>
            <a:ext cx="7315200" cy="365125"/>
          </a:xfrm>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5" name="Rectangle 4"/>
          <p:cNvSpPr/>
          <p:nvPr/>
        </p:nvSpPr>
        <p:spPr>
          <a:xfrm>
            <a:off x="1996043" y="1415996"/>
            <a:ext cx="5741158" cy="461665"/>
          </a:xfrm>
          <a:prstGeom prst="rect">
            <a:avLst/>
          </a:prstGeom>
        </p:spPr>
        <p:txBody>
          <a:bodyPr wrap="square">
            <a:spAutoFit/>
          </a:bodyPr>
          <a:lstStyle/>
          <a:p>
            <a:r>
              <a:rPr lang="hu-HU" sz="2400" b="1" dirty="0">
                <a:solidFill>
                  <a:schemeClr val="accent5">
                    <a:lumMod val="75000"/>
                  </a:schemeClr>
                </a:solidFill>
              </a:rPr>
              <a:t>Example of </a:t>
            </a:r>
            <a:r>
              <a:rPr lang="en-AU" sz="2400" b="1" dirty="0">
                <a:solidFill>
                  <a:schemeClr val="accent5">
                    <a:lumMod val="75000"/>
                  </a:schemeClr>
                </a:solidFill>
              </a:rPr>
              <a:t>an action plan</a:t>
            </a:r>
          </a:p>
        </p:txBody>
      </p:sp>
      <p:graphicFrame>
        <p:nvGraphicFramePr>
          <p:cNvPr id="21" name="Google Shape;612;p56"/>
          <p:cNvGraphicFramePr/>
          <p:nvPr>
            <p:extLst>
              <p:ext uri="{D42A27DB-BD31-4B8C-83A1-F6EECF244321}">
                <p14:modId xmlns:p14="http://schemas.microsoft.com/office/powerpoint/2010/main" val="3015454189"/>
              </p:ext>
            </p:extLst>
          </p:nvPr>
        </p:nvGraphicFramePr>
        <p:xfrm>
          <a:off x="1016340" y="1897025"/>
          <a:ext cx="10197515" cy="4255730"/>
        </p:xfrm>
        <a:graphic>
          <a:graphicData uri="http://schemas.openxmlformats.org/drawingml/2006/table">
            <a:tbl>
              <a:tblPr firstRow="1" firstCol="1" bandRow="1">
                <a:tableStyleId>{F2DE63D5-997A-4646-A377-4702673A728D}</a:tableStyleId>
              </a:tblPr>
              <a:tblGrid>
                <a:gridCol w="724644">
                  <a:extLst>
                    <a:ext uri="{9D8B030D-6E8A-4147-A177-3AD203B41FA5}">
                      <a16:colId xmlns:a16="http://schemas.microsoft.com/office/drawing/2014/main" val="20000"/>
                    </a:ext>
                  </a:extLst>
                </a:gridCol>
                <a:gridCol w="2946544">
                  <a:extLst>
                    <a:ext uri="{9D8B030D-6E8A-4147-A177-3AD203B41FA5}">
                      <a16:colId xmlns:a16="http://schemas.microsoft.com/office/drawing/2014/main" val="20001"/>
                    </a:ext>
                  </a:extLst>
                </a:gridCol>
                <a:gridCol w="2427310">
                  <a:extLst>
                    <a:ext uri="{9D8B030D-6E8A-4147-A177-3AD203B41FA5}">
                      <a16:colId xmlns:a16="http://schemas.microsoft.com/office/drawing/2014/main" val="20002"/>
                    </a:ext>
                  </a:extLst>
                </a:gridCol>
                <a:gridCol w="2581319">
                  <a:extLst>
                    <a:ext uri="{9D8B030D-6E8A-4147-A177-3AD203B41FA5}">
                      <a16:colId xmlns:a16="http://schemas.microsoft.com/office/drawing/2014/main" val="20003"/>
                    </a:ext>
                  </a:extLst>
                </a:gridCol>
                <a:gridCol w="1517698">
                  <a:extLst>
                    <a:ext uri="{9D8B030D-6E8A-4147-A177-3AD203B41FA5}">
                      <a16:colId xmlns:a16="http://schemas.microsoft.com/office/drawing/2014/main" val="20004"/>
                    </a:ext>
                  </a:extLst>
                </a:gridCol>
              </a:tblGrid>
              <a:tr h="271739">
                <a:tc>
                  <a:txBody>
                    <a:bodyPr/>
                    <a:lstStyle/>
                    <a:p>
                      <a:pPr marL="0" marR="0" lvl="0" indent="0" algn="l" rtl="0">
                        <a:lnSpc>
                          <a:spcPct val="115000"/>
                        </a:lnSpc>
                        <a:spcBef>
                          <a:spcPts val="0"/>
                        </a:spcBef>
                        <a:spcAft>
                          <a:spcPts val="0"/>
                        </a:spcAft>
                        <a:buNone/>
                      </a:pPr>
                      <a:r>
                        <a:rPr lang="en-GB" sz="1800" dirty="0">
                          <a:sym typeface="Calibri"/>
                        </a:rPr>
                        <a:t> Sl. No.</a:t>
                      </a:r>
                      <a:endParaRPr sz="1800" b="1" dirty="0">
                        <a:solidFill>
                          <a:schemeClr val="accent5">
                            <a:lumMod val="75000"/>
                          </a:schemeClr>
                        </a:solidFill>
                        <a:latin typeface="Calibri"/>
                        <a:ea typeface="Calibri"/>
                        <a:cs typeface="Calibri"/>
                        <a:sym typeface="Calibri"/>
                      </a:endParaRPr>
                    </a:p>
                  </a:txBody>
                  <a:tcPr marL="16578" marR="16578" marT="0" marB="0">
                    <a:solidFill>
                      <a:schemeClr val="accent4">
                        <a:lumMod val="60000"/>
                        <a:lumOff val="40000"/>
                      </a:schemeClr>
                    </a:solidFill>
                  </a:tcPr>
                </a:tc>
                <a:tc>
                  <a:txBody>
                    <a:bodyPr/>
                    <a:lstStyle/>
                    <a:p>
                      <a:pPr marL="0" marR="0" lvl="0" indent="0" algn="l" rtl="0">
                        <a:lnSpc>
                          <a:spcPct val="115000"/>
                        </a:lnSpc>
                        <a:spcBef>
                          <a:spcPts val="0"/>
                        </a:spcBef>
                        <a:spcAft>
                          <a:spcPts val="0"/>
                        </a:spcAft>
                        <a:buNone/>
                      </a:pPr>
                      <a:r>
                        <a:rPr lang="en-GB" sz="1800" dirty="0">
                          <a:sym typeface="Calibri"/>
                        </a:rPr>
                        <a:t>  Action</a:t>
                      </a:r>
                      <a:endParaRPr sz="1800" b="1" dirty="0">
                        <a:solidFill>
                          <a:schemeClr val="accent5">
                            <a:lumMod val="75000"/>
                          </a:schemeClr>
                        </a:solidFill>
                        <a:latin typeface="Calibri"/>
                        <a:ea typeface="Calibri"/>
                        <a:cs typeface="Calibri"/>
                        <a:sym typeface="Calibri"/>
                      </a:endParaRPr>
                    </a:p>
                  </a:txBody>
                  <a:tcPr marL="16578" marR="16578" marT="0" marB="0">
                    <a:solidFill>
                      <a:schemeClr val="accent4">
                        <a:lumMod val="60000"/>
                        <a:lumOff val="40000"/>
                      </a:schemeClr>
                    </a:solidFill>
                  </a:tcPr>
                </a:tc>
                <a:tc>
                  <a:txBody>
                    <a:bodyPr/>
                    <a:lstStyle/>
                    <a:p>
                      <a:pPr marL="0" marR="0" lvl="0" indent="0" algn="l" rtl="0">
                        <a:lnSpc>
                          <a:spcPct val="115000"/>
                        </a:lnSpc>
                        <a:spcBef>
                          <a:spcPts val="0"/>
                        </a:spcBef>
                        <a:spcAft>
                          <a:spcPts val="0"/>
                        </a:spcAft>
                        <a:buNone/>
                      </a:pPr>
                      <a:r>
                        <a:rPr lang="en-GB" sz="1800" dirty="0">
                          <a:sym typeface="Calibri"/>
                        </a:rPr>
                        <a:t>  Lead implementer</a:t>
                      </a:r>
                      <a:endParaRPr sz="1800" b="1" dirty="0">
                        <a:solidFill>
                          <a:schemeClr val="accent5">
                            <a:lumMod val="75000"/>
                          </a:schemeClr>
                        </a:solidFill>
                        <a:latin typeface="Calibri"/>
                        <a:ea typeface="Calibri"/>
                        <a:cs typeface="Calibri"/>
                        <a:sym typeface="Calibri"/>
                      </a:endParaRPr>
                    </a:p>
                  </a:txBody>
                  <a:tcPr marL="16578" marR="16578" marT="0" marB="0">
                    <a:solidFill>
                      <a:schemeClr val="accent4">
                        <a:lumMod val="60000"/>
                        <a:lumOff val="40000"/>
                      </a:schemeClr>
                    </a:solidFill>
                  </a:tcPr>
                </a:tc>
                <a:tc>
                  <a:txBody>
                    <a:bodyPr/>
                    <a:lstStyle/>
                    <a:p>
                      <a:pPr marL="0" marR="0" lvl="0" indent="0" algn="l" rtl="0">
                        <a:lnSpc>
                          <a:spcPct val="115000"/>
                        </a:lnSpc>
                        <a:spcBef>
                          <a:spcPts val="0"/>
                        </a:spcBef>
                        <a:spcAft>
                          <a:spcPts val="0"/>
                        </a:spcAft>
                        <a:buNone/>
                      </a:pPr>
                      <a:r>
                        <a:rPr lang="en-GB" sz="1800" dirty="0">
                          <a:sym typeface="Calibri"/>
                        </a:rPr>
                        <a:t>  External assistance</a:t>
                      </a:r>
                      <a:endParaRPr sz="1800" b="1" dirty="0">
                        <a:solidFill>
                          <a:schemeClr val="accent5">
                            <a:lumMod val="75000"/>
                          </a:schemeClr>
                        </a:solidFill>
                        <a:latin typeface="Calibri"/>
                        <a:ea typeface="Calibri"/>
                        <a:cs typeface="Calibri"/>
                        <a:sym typeface="Calibri"/>
                      </a:endParaRPr>
                    </a:p>
                  </a:txBody>
                  <a:tcPr marL="16578" marR="16578" marT="0" marB="0">
                    <a:solidFill>
                      <a:schemeClr val="accent4">
                        <a:lumMod val="60000"/>
                        <a:lumOff val="40000"/>
                      </a:schemeClr>
                    </a:solidFill>
                  </a:tcPr>
                </a:tc>
                <a:tc>
                  <a:txBody>
                    <a:bodyPr/>
                    <a:lstStyle/>
                    <a:p>
                      <a:pPr marL="0" marR="0" lvl="0" indent="0" algn="l" rtl="0">
                        <a:spcBef>
                          <a:spcPts val="0"/>
                        </a:spcBef>
                        <a:spcAft>
                          <a:spcPts val="0"/>
                        </a:spcAft>
                        <a:buNone/>
                      </a:pPr>
                      <a:r>
                        <a:rPr lang="en-GB" sz="1800" dirty="0">
                          <a:sym typeface="Calibri"/>
                        </a:rPr>
                        <a:t>  Timeframe</a:t>
                      </a:r>
                      <a:endParaRPr sz="1800" b="1" dirty="0">
                        <a:solidFill>
                          <a:schemeClr val="accent5">
                            <a:lumMod val="75000"/>
                          </a:schemeClr>
                        </a:solidFill>
                        <a:latin typeface="Calibri"/>
                        <a:ea typeface="Calibri"/>
                        <a:cs typeface="Calibri"/>
                        <a:sym typeface="Calibri"/>
                      </a:endParaRPr>
                    </a:p>
                  </a:txBody>
                  <a:tcPr marL="16578" marR="16578" marT="0" marB="0">
                    <a:solidFill>
                      <a:schemeClr val="accent4">
                        <a:lumMod val="60000"/>
                        <a:lumOff val="40000"/>
                      </a:schemeClr>
                    </a:solidFill>
                  </a:tcPr>
                </a:tc>
                <a:extLst>
                  <a:ext uri="{0D108BD9-81ED-4DB2-BD59-A6C34878D82A}">
                    <a16:rowId xmlns:a16="http://schemas.microsoft.com/office/drawing/2014/main" val="10000"/>
                  </a:ext>
                </a:extLst>
              </a:tr>
              <a:tr h="560462">
                <a:tc>
                  <a:txBody>
                    <a:bodyPr/>
                    <a:lstStyle/>
                    <a:p>
                      <a:pPr marL="0" marR="0" lvl="0" indent="0" algn="ctr" rtl="0">
                        <a:lnSpc>
                          <a:spcPct val="115000"/>
                        </a:lnSpc>
                        <a:spcBef>
                          <a:spcPts val="0"/>
                        </a:spcBef>
                        <a:spcAft>
                          <a:spcPts val="0"/>
                        </a:spcAft>
                        <a:buNone/>
                      </a:pPr>
                      <a:r>
                        <a:rPr lang="en-GB" sz="1500" dirty="0">
                          <a:sym typeface="Calibri"/>
                        </a:rPr>
                        <a:t>1</a:t>
                      </a:r>
                      <a:endParaRPr sz="1500" dirty="0">
                        <a:solidFill>
                          <a:schemeClr val="accent5">
                            <a:lumMod val="75000"/>
                          </a:schemeClr>
                        </a:solidFill>
                        <a:latin typeface="Calibri"/>
                        <a:ea typeface="Calibri"/>
                        <a:cs typeface="Calibri"/>
                        <a:sym typeface="Calibri"/>
                      </a:endParaRPr>
                    </a:p>
                  </a:txBody>
                  <a:tcPr marL="16578" marR="16578" marT="0" marB="0"/>
                </a:tc>
                <a:tc>
                  <a:txBody>
                    <a:bodyPr/>
                    <a:lstStyle/>
                    <a:p>
                      <a:pPr marL="108000" marR="0" lvl="0" indent="-193675" algn="l" rtl="0">
                        <a:lnSpc>
                          <a:spcPct val="115000"/>
                        </a:lnSpc>
                        <a:spcBef>
                          <a:spcPts val="0"/>
                        </a:spcBef>
                        <a:spcAft>
                          <a:spcPts val="0"/>
                        </a:spcAft>
                        <a:buNone/>
                      </a:pPr>
                      <a:r>
                        <a:rPr lang="en-GB" sz="1500" dirty="0">
                          <a:sym typeface="Calibri"/>
                        </a:rPr>
                        <a:t>   Establish Multi Purpose Tree Nursery for 10000 seedlings</a:t>
                      </a:r>
                      <a:endParaRPr sz="1500" dirty="0">
                        <a:solidFill>
                          <a:schemeClr val="accent5">
                            <a:lumMod val="75000"/>
                          </a:schemeClr>
                        </a:solidFill>
                        <a:latin typeface="Calibri"/>
                        <a:ea typeface="Calibri"/>
                        <a:cs typeface="Calibri"/>
                        <a:sym typeface="Calibri"/>
                      </a:endParaRPr>
                    </a:p>
                  </a:txBody>
                  <a:tcPr marL="16578" marR="16578" marT="0" marB="0"/>
                </a:tc>
                <a:tc>
                  <a:txBody>
                    <a:bodyPr/>
                    <a:lstStyle/>
                    <a:p>
                      <a:pPr marL="108000" marR="0" lvl="0" indent="-132715" algn="l" rtl="0">
                        <a:lnSpc>
                          <a:spcPct val="115000"/>
                        </a:lnSpc>
                        <a:spcBef>
                          <a:spcPts val="0"/>
                        </a:spcBef>
                        <a:spcAft>
                          <a:spcPts val="0"/>
                        </a:spcAft>
                        <a:buNone/>
                      </a:pPr>
                      <a:r>
                        <a:rPr lang="en-GB" sz="1500" dirty="0">
                          <a:sym typeface="Calibri"/>
                        </a:rPr>
                        <a:t>  Local community</a:t>
                      </a:r>
                      <a:endParaRPr sz="1500" dirty="0">
                        <a:solidFill>
                          <a:schemeClr val="accent5">
                            <a:lumMod val="75000"/>
                          </a:schemeClr>
                        </a:solidFill>
                      </a:endParaRPr>
                    </a:p>
                  </a:txBody>
                  <a:tcPr marL="16578" marR="16578" marT="0" marB="0"/>
                </a:tc>
                <a:tc>
                  <a:txBody>
                    <a:bodyPr/>
                    <a:lstStyle/>
                    <a:p>
                      <a:pPr marL="108000" marR="0" lvl="0" indent="-126365" algn="l" rtl="0">
                        <a:lnSpc>
                          <a:spcPct val="115000"/>
                        </a:lnSpc>
                        <a:spcBef>
                          <a:spcPts val="0"/>
                        </a:spcBef>
                        <a:spcAft>
                          <a:spcPts val="0"/>
                        </a:spcAft>
                        <a:buNone/>
                      </a:pPr>
                      <a:r>
                        <a:rPr lang="en-GB" sz="1500" dirty="0">
                          <a:sym typeface="Calibri"/>
                        </a:rPr>
                        <a:t>   Forestry Department</a:t>
                      </a:r>
                      <a:endParaRPr sz="1500" dirty="0">
                        <a:solidFill>
                          <a:schemeClr val="accent5">
                            <a:lumMod val="75000"/>
                          </a:schemeClr>
                        </a:solidFill>
                      </a:endParaRPr>
                    </a:p>
                  </a:txBody>
                  <a:tcPr marL="16578" marR="16578" marT="0" marB="0"/>
                </a:tc>
                <a:tc>
                  <a:txBody>
                    <a:bodyPr/>
                    <a:lstStyle/>
                    <a:p>
                      <a:pPr marL="108000" marR="0" lvl="0" indent="0" algn="l" rtl="0">
                        <a:lnSpc>
                          <a:spcPct val="115000"/>
                        </a:lnSpc>
                        <a:spcBef>
                          <a:spcPts val="0"/>
                        </a:spcBef>
                        <a:spcAft>
                          <a:spcPts val="0"/>
                        </a:spcAft>
                        <a:buNone/>
                      </a:pPr>
                      <a:r>
                        <a:rPr lang="en-GB" sz="1500" dirty="0">
                          <a:sym typeface="Calibri"/>
                        </a:rPr>
                        <a:t>December 2020</a:t>
                      </a:r>
                      <a:endParaRPr sz="1500" dirty="0">
                        <a:solidFill>
                          <a:schemeClr val="accent5">
                            <a:lumMod val="75000"/>
                          </a:schemeClr>
                        </a:solidFill>
                        <a:latin typeface="Calibri"/>
                        <a:ea typeface="Calibri"/>
                        <a:cs typeface="Calibri"/>
                        <a:sym typeface="Calibri"/>
                      </a:endParaRPr>
                    </a:p>
                  </a:txBody>
                  <a:tcPr marL="16578" marR="16578" marT="0" marB="0"/>
                </a:tc>
                <a:extLst>
                  <a:ext uri="{0D108BD9-81ED-4DB2-BD59-A6C34878D82A}">
                    <a16:rowId xmlns:a16="http://schemas.microsoft.com/office/drawing/2014/main" val="10001"/>
                  </a:ext>
                </a:extLst>
              </a:tr>
              <a:tr h="849207">
                <a:tc>
                  <a:txBody>
                    <a:bodyPr/>
                    <a:lstStyle/>
                    <a:p>
                      <a:pPr marL="0" marR="0" lvl="0" indent="0" algn="ctr" rtl="0">
                        <a:lnSpc>
                          <a:spcPct val="115000"/>
                        </a:lnSpc>
                        <a:spcBef>
                          <a:spcPts val="0"/>
                        </a:spcBef>
                        <a:spcAft>
                          <a:spcPts val="0"/>
                        </a:spcAft>
                        <a:buNone/>
                      </a:pPr>
                      <a:r>
                        <a:rPr lang="en-GB" sz="1500" dirty="0">
                          <a:sym typeface="Calibri"/>
                        </a:rPr>
                        <a:t>2</a:t>
                      </a:r>
                      <a:endParaRPr sz="1500" dirty="0">
                        <a:solidFill>
                          <a:schemeClr val="accent5">
                            <a:lumMod val="75000"/>
                          </a:schemeClr>
                        </a:solidFill>
                        <a:latin typeface="Calibri"/>
                        <a:ea typeface="Calibri"/>
                        <a:cs typeface="Calibri"/>
                        <a:sym typeface="Calibri"/>
                      </a:endParaRPr>
                    </a:p>
                  </a:txBody>
                  <a:tcPr marL="16578" marR="16578" marT="0" marB="0"/>
                </a:tc>
                <a:tc>
                  <a:txBody>
                    <a:bodyPr/>
                    <a:lstStyle/>
                    <a:p>
                      <a:pPr marL="108000" marR="0" lvl="0" indent="0" algn="l" rtl="0">
                        <a:lnSpc>
                          <a:spcPct val="115000"/>
                        </a:lnSpc>
                        <a:spcBef>
                          <a:spcPts val="0"/>
                        </a:spcBef>
                        <a:spcAft>
                          <a:spcPts val="0"/>
                        </a:spcAft>
                        <a:buNone/>
                      </a:pPr>
                      <a:r>
                        <a:rPr lang="en-GB" sz="1500" dirty="0">
                          <a:sym typeface="Calibri"/>
                        </a:rPr>
                        <a:t>Carry out contour bunding on 20 ha against soil erosion</a:t>
                      </a:r>
                      <a:endParaRPr sz="1500" dirty="0">
                        <a:solidFill>
                          <a:schemeClr val="accent5">
                            <a:lumMod val="75000"/>
                          </a:schemeClr>
                        </a:solidFill>
                        <a:latin typeface="Calibri"/>
                        <a:ea typeface="Calibri"/>
                        <a:cs typeface="Calibri"/>
                        <a:sym typeface="Calibri"/>
                      </a:endParaRPr>
                    </a:p>
                  </a:txBody>
                  <a:tcPr marL="16578" marR="16578" marT="0" marB="0"/>
                </a:tc>
                <a:tc>
                  <a:txBody>
                    <a:bodyPr/>
                    <a:lstStyle/>
                    <a:p>
                      <a:pPr marL="108000" marR="0" lvl="0" indent="0" algn="l" rtl="0">
                        <a:lnSpc>
                          <a:spcPct val="115000"/>
                        </a:lnSpc>
                        <a:spcBef>
                          <a:spcPts val="0"/>
                        </a:spcBef>
                        <a:spcAft>
                          <a:spcPts val="0"/>
                        </a:spcAft>
                        <a:buClr>
                          <a:schemeClr val="dk1"/>
                        </a:buClr>
                        <a:buSzPts val="1700"/>
                        <a:buFont typeface="Noto Sans Symbols"/>
                        <a:buNone/>
                      </a:pPr>
                      <a:r>
                        <a:rPr lang="en-GB" sz="1500" dirty="0">
                          <a:sym typeface="Calibri"/>
                        </a:rPr>
                        <a:t>Local community</a:t>
                      </a:r>
                      <a:endParaRPr sz="1500" dirty="0">
                        <a:solidFill>
                          <a:schemeClr val="accent5">
                            <a:lumMod val="75000"/>
                          </a:schemeClr>
                        </a:solidFill>
                      </a:endParaRPr>
                    </a:p>
                  </a:txBody>
                  <a:tcPr marL="16578" marR="16578" marT="0" marB="0"/>
                </a:tc>
                <a:tc>
                  <a:txBody>
                    <a:bodyPr/>
                    <a:lstStyle/>
                    <a:p>
                      <a:pPr marL="108000" marR="0" lvl="0" indent="0" algn="l" rtl="0">
                        <a:lnSpc>
                          <a:spcPct val="115000"/>
                        </a:lnSpc>
                        <a:spcBef>
                          <a:spcPts val="0"/>
                        </a:spcBef>
                        <a:spcAft>
                          <a:spcPts val="0"/>
                        </a:spcAft>
                        <a:buClr>
                          <a:schemeClr val="dk1"/>
                        </a:buClr>
                        <a:buSzPts val="1700"/>
                        <a:buFont typeface="Noto Sans Symbols"/>
                        <a:buNone/>
                      </a:pPr>
                      <a:r>
                        <a:rPr lang="en-GB" sz="1500" dirty="0">
                          <a:sym typeface="Calibri"/>
                        </a:rPr>
                        <a:t>Department of Horticulture </a:t>
                      </a:r>
                      <a:endParaRPr sz="1500" dirty="0"/>
                    </a:p>
                    <a:p>
                      <a:pPr marL="108000" marR="0" lvl="0" indent="0" algn="l" rtl="0">
                        <a:lnSpc>
                          <a:spcPct val="115000"/>
                        </a:lnSpc>
                        <a:spcBef>
                          <a:spcPts val="0"/>
                        </a:spcBef>
                        <a:spcAft>
                          <a:spcPts val="0"/>
                        </a:spcAft>
                        <a:buClr>
                          <a:schemeClr val="dk1"/>
                        </a:buClr>
                        <a:buSzPts val="1700"/>
                        <a:buFont typeface="Noto Sans Symbols"/>
                        <a:buNone/>
                      </a:pPr>
                      <a:r>
                        <a:rPr lang="en-GB" sz="1500" dirty="0">
                          <a:sym typeface="Calibri"/>
                        </a:rPr>
                        <a:t>Department of Soil and Water Conservation</a:t>
                      </a:r>
                      <a:endParaRPr sz="1500" dirty="0">
                        <a:solidFill>
                          <a:schemeClr val="accent5">
                            <a:lumMod val="75000"/>
                          </a:schemeClr>
                        </a:solidFill>
                        <a:latin typeface="Calibri"/>
                        <a:ea typeface="Calibri"/>
                        <a:cs typeface="Calibri"/>
                        <a:sym typeface="Calibri"/>
                      </a:endParaRPr>
                    </a:p>
                  </a:txBody>
                  <a:tcPr marL="16578" marR="16578" marT="0" marB="0"/>
                </a:tc>
                <a:tc>
                  <a:txBody>
                    <a:bodyPr/>
                    <a:lstStyle/>
                    <a:p>
                      <a:pPr marL="108000" marR="0" lvl="0" indent="0" algn="l" rtl="0">
                        <a:lnSpc>
                          <a:spcPct val="115000"/>
                        </a:lnSpc>
                        <a:spcBef>
                          <a:spcPts val="0"/>
                        </a:spcBef>
                        <a:spcAft>
                          <a:spcPts val="0"/>
                        </a:spcAft>
                        <a:buNone/>
                      </a:pPr>
                      <a:r>
                        <a:rPr lang="en-GB" sz="1500" dirty="0">
                          <a:sym typeface="Calibri"/>
                        </a:rPr>
                        <a:t>February 2021</a:t>
                      </a:r>
                      <a:endParaRPr sz="1500" dirty="0">
                        <a:solidFill>
                          <a:schemeClr val="accent5">
                            <a:lumMod val="75000"/>
                          </a:schemeClr>
                        </a:solidFill>
                        <a:latin typeface="Calibri"/>
                        <a:ea typeface="Calibri"/>
                        <a:cs typeface="Calibri"/>
                        <a:sym typeface="Calibri"/>
                      </a:endParaRPr>
                    </a:p>
                  </a:txBody>
                  <a:tcPr marL="16578" marR="16578" marT="0" marB="0"/>
                </a:tc>
                <a:extLst>
                  <a:ext uri="{0D108BD9-81ED-4DB2-BD59-A6C34878D82A}">
                    <a16:rowId xmlns:a16="http://schemas.microsoft.com/office/drawing/2014/main" val="10002"/>
                  </a:ext>
                </a:extLst>
              </a:tr>
              <a:tr h="849207">
                <a:tc>
                  <a:txBody>
                    <a:bodyPr/>
                    <a:lstStyle/>
                    <a:p>
                      <a:pPr marL="0" marR="0" lvl="0" indent="0" algn="ctr" rtl="0">
                        <a:lnSpc>
                          <a:spcPct val="115000"/>
                        </a:lnSpc>
                        <a:spcBef>
                          <a:spcPts val="0"/>
                        </a:spcBef>
                        <a:spcAft>
                          <a:spcPts val="0"/>
                        </a:spcAft>
                        <a:buNone/>
                      </a:pPr>
                      <a:r>
                        <a:rPr lang="en-GB" sz="1500" dirty="0">
                          <a:sym typeface="Calibri"/>
                        </a:rPr>
                        <a:t>3</a:t>
                      </a:r>
                      <a:endParaRPr sz="1500" dirty="0">
                        <a:solidFill>
                          <a:schemeClr val="accent5">
                            <a:lumMod val="75000"/>
                          </a:schemeClr>
                        </a:solidFill>
                        <a:latin typeface="Calibri"/>
                        <a:ea typeface="Calibri"/>
                        <a:cs typeface="Calibri"/>
                        <a:sym typeface="Calibri"/>
                      </a:endParaRPr>
                    </a:p>
                  </a:txBody>
                  <a:tcPr marL="16578" marR="16578" marT="0" marB="0"/>
                </a:tc>
                <a:tc>
                  <a:txBody>
                    <a:bodyPr/>
                    <a:lstStyle/>
                    <a:p>
                      <a:pPr marL="108000" marR="0" lvl="0" indent="0" algn="l" rtl="0">
                        <a:lnSpc>
                          <a:spcPct val="115000"/>
                        </a:lnSpc>
                        <a:spcBef>
                          <a:spcPts val="0"/>
                        </a:spcBef>
                        <a:spcAft>
                          <a:spcPts val="0"/>
                        </a:spcAft>
                        <a:buNone/>
                      </a:pPr>
                      <a:r>
                        <a:rPr lang="en-GB" sz="1500" dirty="0">
                          <a:sym typeface="Calibri"/>
                        </a:rPr>
                        <a:t>Carry out afforestation on 150 ha</a:t>
                      </a:r>
                      <a:endParaRPr sz="1500" dirty="0">
                        <a:solidFill>
                          <a:schemeClr val="accent5">
                            <a:lumMod val="75000"/>
                          </a:schemeClr>
                        </a:solidFill>
                        <a:latin typeface="Calibri"/>
                        <a:ea typeface="Calibri"/>
                        <a:cs typeface="Calibri"/>
                        <a:sym typeface="Calibri"/>
                      </a:endParaRPr>
                    </a:p>
                  </a:txBody>
                  <a:tcPr marL="16578" marR="16578" marT="0" marB="0"/>
                </a:tc>
                <a:tc>
                  <a:txBody>
                    <a:bodyPr/>
                    <a:lstStyle/>
                    <a:p>
                      <a:pPr marL="108000" marR="0" lvl="0" indent="-132715" algn="l" rtl="0">
                        <a:lnSpc>
                          <a:spcPct val="115000"/>
                        </a:lnSpc>
                        <a:spcBef>
                          <a:spcPts val="0"/>
                        </a:spcBef>
                        <a:spcAft>
                          <a:spcPts val="0"/>
                        </a:spcAft>
                        <a:buNone/>
                      </a:pPr>
                      <a:r>
                        <a:rPr lang="en-GB" sz="1500" dirty="0">
                          <a:sym typeface="Calibri"/>
                        </a:rPr>
                        <a:t>   Forest Department</a:t>
                      </a:r>
                      <a:endParaRPr sz="1500" dirty="0"/>
                    </a:p>
                    <a:p>
                      <a:pPr marL="108000" marR="0" lvl="0" indent="-132715" algn="l" rtl="0">
                        <a:lnSpc>
                          <a:spcPct val="115000"/>
                        </a:lnSpc>
                        <a:spcBef>
                          <a:spcPts val="0"/>
                        </a:spcBef>
                        <a:spcAft>
                          <a:spcPts val="0"/>
                        </a:spcAft>
                        <a:buNone/>
                      </a:pPr>
                      <a:r>
                        <a:rPr lang="en-GB" sz="1500" dirty="0">
                          <a:sym typeface="Calibri"/>
                        </a:rPr>
                        <a:t>   Local community</a:t>
                      </a:r>
                      <a:endParaRPr sz="1500" dirty="0"/>
                    </a:p>
                    <a:p>
                      <a:pPr marL="108000" marR="0" lvl="0" indent="-132715" algn="l" rtl="0">
                        <a:lnSpc>
                          <a:spcPct val="115000"/>
                        </a:lnSpc>
                        <a:spcBef>
                          <a:spcPts val="0"/>
                        </a:spcBef>
                        <a:spcAft>
                          <a:spcPts val="0"/>
                        </a:spcAft>
                        <a:buNone/>
                      </a:pPr>
                      <a:r>
                        <a:rPr lang="en-GB" sz="1500" dirty="0">
                          <a:sym typeface="Calibri"/>
                        </a:rPr>
                        <a:t>   Land owners</a:t>
                      </a:r>
                      <a:endParaRPr sz="1500" dirty="0">
                        <a:solidFill>
                          <a:schemeClr val="accent5">
                            <a:lumMod val="75000"/>
                          </a:schemeClr>
                        </a:solidFill>
                      </a:endParaRPr>
                    </a:p>
                  </a:txBody>
                  <a:tcPr marL="16578" marR="16578" marT="0" marB="0"/>
                </a:tc>
                <a:tc>
                  <a:txBody>
                    <a:bodyPr/>
                    <a:lstStyle/>
                    <a:p>
                      <a:pPr marL="108000" marR="0" lvl="0" indent="-126365" algn="l" rtl="0">
                        <a:lnSpc>
                          <a:spcPct val="115000"/>
                        </a:lnSpc>
                        <a:spcBef>
                          <a:spcPts val="0"/>
                        </a:spcBef>
                        <a:spcAft>
                          <a:spcPts val="0"/>
                        </a:spcAft>
                        <a:buNone/>
                      </a:pPr>
                      <a:r>
                        <a:rPr lang="en-GB" sz="1500" dirty="0">
                          <a:sym typeface="Calibri"/>
                        </a:rPr>
                        <a:t>   Department of Soil and Water Conservation</a:t>
                      </a:r>
                      <a:endParaRPr sz="1500" dirty="0"/>
                    </a:p>
                    <a:p>
                      <a:pPr marL="108000" marR="0" lvl="0" indent="-126365" algn="l" rtl="0">
                        <a:lnSpc>
                          <a:spcPct val="115000"/>
                        </a:lnSpc>
                        <a:spcBef>
                          <a:spcPts val="0"/>
                        </a:spcBef>
                        <a:spcAft>
                          <a:spcPts val="0"/>
                        </a:spcAft>
                        <a:buNone/>
                      </a:pPr>
                      <a:r>
                        <a:rPr lang="en-GB" sz="1500" dirty="0">
                          <a:sym typeface="Calibri"/>
                        </a:rPr>
                        <a:t>   NGO</a:t>
                      </a:r>
                      <a:endParaRPr sz="1500" dirty="0">
                        <a:solidFill>
                          <a:schemeClr val="accent5">
                            <a:lumMod val="75000"/>
                          </a:schemeClr>
                        </a:solidFill>
                        <a:latin typeface="Calibri"/>
                        <a:ea typeface="Calibri"/>
                        <a:cs typeface="Calibri"/>
                        <a:sym typeface="Calibri"/>
                      </a:endParaRPr>
                    </a:p>
                  </a:txBody>
                  <a:tcPr marL="16578" marR="16578" marT="0" marB="0"/>
                </a:tc>
                <a:tc>
                  <a:txBody>
                    <a:bodyPr/>
                    <a:lstStyle/>
                    <a:p>
                      <a:pPr marL="108000" marR="0" lvl="0" indent="0" algn="l" rtl="0">
                        <a:lnSpc>
                          <a:spcPct val="115000"/>
                        </a:lnSpc>
                        <a:spcBef>
                          <a:spcPts val="0"/>
                        </a:spcBef>
                        <a:spcAft>
                          <a:spcPts val="0"/>
                        </a:spcAft>
                        <a:buNone/>
                      </a:pPr>
                      <a:r>
                        <a:rPr lang="en-GB" sz="1500" dirty="0">
                          <a:sym typeface="Calibri"/>
                        </a:rPr>
                        <a:t>June 2021</a:t>
                      </a:r>
                      <a:endParaRPr sz="1500" dirty="0">
                        <a:solidFill>
                          <a:schemeClr val="accent5">
                            <a:lumMod val="75000"/>
                          </a:schemeClr>
                        </a:solidFill>
                        <a:latin typeface="Calibri"/>
                        <a:ea typeface="Calibri"/>
                        <a:cs typeface="Calibri"/>
                        <a:sym typeface="Calibri"/>
                      </a:endParaRPr>
                    </a:p>
                  </a:txBody>
                  <a:tcPr marL="16578" marR="16578" marT="0" marB="0"/>
                </a:tc>
                <a:extLst>
                  <a:ext uri="{0D108BD9-81ED-4DB2-BD59-A6C34878D82A}">
                    <a16:rowId xmlns:a16="http://schemas.microsoft.com/office/drawing/2014/main" val="10003"/>
                  </a:ext>
                </a:extLst>
              </a:tr>
              <a:tr h="560462">
                <a:tc>
                  <a:txBody>
                    <a:bodyPr/>
                    <a:lstStyle/>
                    <a:p>
                      <a:pPr marL="0" marR="0" lvl="0" indent="0" algn="ctr" rtl="0">
                        <a:lnSpc>
                          <a:spcPct val="115000"/>
                        </a:lnSpc>
                        <a:spcBef>
                          <a:spcPts val="0"/>
                        </a:spcBef>
                        <a:spcAft>
                          <a:spcPts val="0"/>
                        </a:spcAft>
                        <a:buNone/>
                      </a:pPr>
                      <a:r>
                        <a:rPr lang="en-GB" sz="1500" dirty="0">
                          <a:sym typeface="Calibri"/>
                        </a:rPr>
                        <a:t>4</a:t>
                      </a:r>
                      <a:endParaRPr sz="1500" dirty="0">
                        <a:solidFill>
                          <a:schemeClr val="accent5">
                            <a:lumMod val="75000"/>
                          </a:schemeClr>
                        </a:solidFill>
                        <a:latin typeface="Calibri"/>
                        <a:ea typeface="Calibri"/>
                        <a:cs typeface="Calibri"/>
                        <a:sym typeface="Calibri"/>
                      </a:endParaRPr>
                    </a:p>
                  </a:txBody>
                  <a:tcPr marL="16578" marR="16578" marT="0" marB="0"/>
                </a:tc>
                <a:tc>
                  <a:txBody>
                    <a:bodyPr/>
                    <a:lstStyle/>
                    <a:p>
                      <a:pPr marL="108000" marR="0" lvl="0" indent="-193675" algn="l" rtl="0">
                        <a:lnSpc>
                          <a:spcPct val="115000"/>
                        </a:lnSpc>
                        <a:spcBef>
                          <a:spcPts val="0"/>
                        </a:spcBef>
                        <a:spcAft>
                          <a:spcPts val="0"/>
                        </a:spcAft>
                        <a:buNone/>
                      </a:pPr>
                      <a:r>
                        <a:rPr lang="en-GB" sz="1500" dirty="0">
                          <a:sym typeface="Calibri"/>
                        </a:rPr>
                        <a:t>  Plant leguminous trees in shifting cultivation fallows on 15 ha</a:t>
                      </a:r>
                      <a:endParaRPr sz="1500" dirty="0">
                        <a:solidFill>
                          <a:schemeClr val="accent5">
                            <a:lumMod val="75000"/>
                          </a:schemeClr>
                        </a:solidFill>
                      </a:endParaRPr>
                    </a:p>
                  </a:txBody>
                  <a:tcPr marL="16578" marR="16578" marT="0" marB="0"/>
                </a:tc>
                <a:tc>
                  <a:txBody>
                    <a:bodyPr/>
                    <a:lstStyle/>
                    <a:p>
                      <a:pPr marL="108000" marR="0" lvl="0" indent="-132715" algn="l" rtl="0">
                        <a:lnSpc>
                          <a:spcPct val="115000"/>
                        </a:lnSpc>
                        <a:spcBef>
                          <a:spcPts val="0"/>
                        </a:spcBef>
                        <a:spcAft>
                          <a:spcPts val="0"/>
                        </a:spcAft>
                        <a:buNone/>
                      </a:pPr>
                      <a:r>
                        <a:rPr lang="en-GB" sz="1500" dirty="0">
                          <a:sym typeface="Calibri"/>
                        </a:rPr>
                        <a:t>   Land owners</a:t>
                      </a:r>
                      <a:endParaRPr sz="1500" dirty="0"/>
                    </a:p>
                    <a:p>
                      <a:pPr marL="108000" marR="0" lvl="0" indent="-132715" algn="l" rtl="0">
                        <a:lnSpc>
                          <a:spcPct val="115000"/>
                        </a:lnSpc>
                        <a:spcBef>
                          <a:spcPts val="0"/>
                        </a:spcBef>
                        <a:spcAft>
                          <a:spcPts val="0"/>
                        </a:spcAft>
                        <a:buNone/>
                      </a:pPr>
                      <a:r>
                        <a:rPr lang="en-GB" sz="1500" dirty="0">
                          <a:sym typeface="Calibri"/>
                        </a:rPr>
                        <a:t>   Department of Horticulture</a:t>
                      </a:r>
                      <a:endParaRPr sz="1500" dirty="0">
                        <a:solidFill>
                          <a:schemeClr val="accent5">
                            <a:lumMod val="75000"/>
                          </a:schemeClr>
                        </a:solidFill>
                      </a:endParaRPr>
                    </a:p>
                  </a:txBody>
                  <a:tcPr marL="16578" marR="16578" marT="0" marB="0"/>
                </a:tc>
                <a:tc>
                  <a:txBody>
                    <a:bodyPr/>
                    <a:lstStyle/>
                    <a:p>
                      <a:pPr marL="108000" marR="0" lvl="0" indent="-126365" algn="l" rtl="0">
                        <a:lnSpc>
                          <a:spcPct val="115000"/>
                        </a:lnSpc>
                        <a:spcBef>
                          <a:spcPts val="0"/>
                        </a:spcBef>
                        <a:spcAft>
                          <a:spcPts val="0"/>
                        </a:spcAft>
                        <a:buNone/>
                      </a:pPr>
                      <a:r>
                        <a:rPr lang="en-GB" sz="1500" dirty="0">
                          <a:sym typeface="Calibri"/>
                        </a:rPr>
                        <a:t>   Forest Department</a:t>
                      </a:r>
                      <a:endParaRPr sz="1500" dirty="0">
                        <a:solidFill>
                          <a:schemeClr val="accent5">
                            <a:lumMod val="75000"/>
                          </a:schemeClr>
                        </a:solidFill>
                        <a:latin typeface="Calibri"/>
                        <a:ea typeface="Calibri"/>
                        <a:cs typeface="Calibri"/>
                        <a:sym typeface="Calibri"/>
                      </a:endParaRPr>
                    </a:p>
                  </a:txBody>
                  <a:tcPr marL="16578" marR="16578" marT="0" marB="0"/>
                </a:tc>
                <a:tc>
                  <a:txBody>
                    <a:bodyPr/>
                    <a:lstStyle/>
                    <a:p>
                      <a:pPr marL="108000" marR="0" lvl="0" indent="0" algn="l" rtl="0">
                        <a:lnSpc>
                          <a:spcPct val="115000"/>
                        </a:lnSpc>
                        <a:spcBef>
                          <a:spcPts val="0"/>
                        </a:spcBef>
                        <a:spcAft>
                          <a:spcPts val="0"/>
                        </a:spcAft>
                        <a:buNone/>
                      </a:pPr>
                      <a:r>
                        <a:rPr lang="en-GB" sz="1500" dirty="0">
                          <a:sym typeface="Calibri"/>
                        </a:rPr>
                        <a:t>June 2021</a:t>
                      </a:r>
                      <a:endParaRPr sz="1500" dirty="0">
                        <a:solidFill>
                          <a:schemeClr val="accent5">
                            <a:lumMod val="75000"/>
                          </a:schemeClr>
                        </a:solidFill>
                        <a:latin typeface="Calibri"/>
                        <a:ea typeface="Calibri"/>
                        <a:cs typeface="Calibri"/>
                        <a:sym typeface="Calibri"/>
                      </a:endParaRPr>
                    </a:p>
                  </a:txBody>
                  <a:tcPr marL="16578" marR="16578" marT="0" marB="0"/>
                </a:tc>
                <a:extLst>
                  <a:ext uri="{0D108BD9-81ED-4DB2-BD59-A6C34878D82A}">
                    <a16:rowId xmlns:a16="http://schemas.microsoft.com/office/drawing/2014/main" val="10004"/>
                  </a:ext>
                </a:extLst>
              </a:tr>
              <a:tr h="560462">
                <a:tc>
                  <a:txBody>
                    <a:bodyPr/>
                    <a:lstStyle/>
                    <a:p>
                      <a:pPr marL="0" marR="0" lvl="0" indent="0" algn="ctr" rtl="0">
                        <a:lnSpc>
                          <a:spcPct val="115000"/>
                        </a:lnSpc>
                        <a:spcBef>
                          <a:spcPts val="0"/>
                        </a:spcBef>
                        <a:spcAft>
                          <a:spcPts val="0"/>
                        </a:spcAft>
                        <a:buNone/>
                      </a:pPr>
                      <a:r>
                        <a:rPr lang="en-GB" sz="1500" dirty="0">
                          <a:sym typeface="Calibri"/>
                        </a:rPr>
                        <a:t>5</a:t>
                      </a:r>
                      <a:endParaRPr sz="1500" dirty="0">
                        <a:solidFill>
                          <a:schemeClr val="accent5">
                            <a:lumMod val="75000"/>
                          </a:schemeClr>
                        </a:solidFill>
                        <a:latin typeface="Calibri"/>
                        <a:ea typeface="Calibri"/>
                        <a:cs typeface="Calibri"/>
                        <a:sym typeface="Calibri"/>
                      </a:endParaRPr>
                    </a:p>
                  </a:txBody>
                  <a:tcPr marL="16578" marR="16578" marT="0" marB="0"/>
                </a:tc>
                <a:tc>
                  <a:txBody>
                    <a:bodyPr/>
                    <a:lstStyle/>
                    <a:p>
                      <a:pPr marL="108000" marR="0" lvl="0" indent="0" algn="l" rtl="0">
                        <a:lnSpc>
                          <a:spcPct val="115000"/>
                        </a:lnSpc>
                        <a:spcBef>
                          <a:spcPts val="0"/>
                        </a:spcBef>
                        <a:spcAft>
                          <a:spcPts val="0"/>
                        </a:spcAft>
                        <a:buNone/>
                      </a:pPr>
                      <a:r>
                        <a:rPr lang="en-GB" sz="1500" dirty="0">
                          <a:sym typeface="Calibri"/>
                        </a:rPr>
                        <a:t>Establish horticulture plantation for income generation on 30 ha</a:t>
                      </a:r>
                      <a:endParaRPr sz="1500" dirty="0">
                        <a:solidFill>
                          <a:schemeClr val="accent5">
                            <a:lumMod val="75000"/>
                          </a:schemeClr>
                        </a:solidFill>
                      </a:endParaRPr>
                    </a:p>
                  </a:txBody>
                  <a:tcPr marL="16578" marR="16578" marT="0" marB="0"/>
                </a:tc>
                <a:tc>
                  <a:txBody>
                    <a:bodyPr/>
                    <a:lstStyle/>
                    <a:p>
                      <a:pPr marL="108000" marR="0" lvl="0" indent="0" algn="l" rtl="0">
                        <a:spcBef>
                          <a:spcPts val="0"/>
                        </a:spcBef>
                        <a:spcAft>
                          <a:spcPts val="0"/>
                        </a:spcAft>
                        <a:buClr>
                          <a:schemeClr val="dk1"/>
                        </a:buClr>
                        <a:buSzPts val="1700"/>
                        <a:buFont typeface="Noto Sans Symbols"/>
                        <a:buNone/>
                      </a:pPr>
                      <a:r>
                        <a:rPr lang="en-GB" sz="1500" dirty="0">
                          <a:sym typeface="Calibri"/>
                        </a:rPr>
                        <a:t>Land owners</a:t>
                      </a:r>
                      <a:endParaRPr sz="1500" dirty="0"/>
                    </a:p>
                    <a:p>
                      <a:pPr marL="108000" marR="0" lvl="0" indent="0" algn="l" rtl="0">
                        <a:spcBef>
                          <a:spcPts val="0"/>
                        </a:spcBef>
                        <a:spcAft>
                          <a:spcPts val="0"/>
                        </a:spcAft>
                        <a:buClr>
                          <a:schemeClr val="dk1"/>
                        </a:buClr>
                        <a:buSzPts val="1700"/>
                        <a:buFont typeface="Noto Sans Symbols"/>
                        <a:buNone/>
                      </a:pPr>
                      <a:r>
                        <a:rPr lang="en-GB" sz="1500" dirty="0">
                          <a:sym typeface="Calibri"/>
                        </a:rPr>
                        <a:t>Department of Horticulture</a:t>
                      </a:r>
                      <a:endParaRPr sz="1500" dirty="0">
                        <a:solidFill>
                          <a:schemeClr val="accent5">
                            <a:lumMod val="75000"/>
                          </a:schemeClr>
                        </a:solidFill>
                      </a:endParaRPr>
                    </a:p>
                  </a:txBody>
                  <a:tcPr marL="16578" marR="16578" marT="0" marB="0"/>
                </a:tc>
                <a:tc>
                  <a:txBody>
                    <a:bodyPr/>
                    <a:lstStyle/>
                    <a:p>
                      <a:pPr marL="108000" marR="0" lvl="0" indent="-126365" algn="l" rtl="0">
                        <a:lnSpc>
                          <a:spcPct val="115000"/>
                        </a:lnSpc>
                        <a:spcBef>
                          <a:spcPts val="0"/>
                        </a:spcBef>
                        <a:spcAft>
                          <a:spcPts val="0"/>
                        </a:spcAft>
                        <a:buNone/>
                      </a:pPr>
                      <a:r>
                        <a:rPr lang="en-GB" sz="1500" dirty="0">
                          <a:sym typeface="Calibri"/>
                        </a:rPr>
                        <a:t>   Private investors</a:t>
                      </a:r>
                      <a:endParaRPr sz="1500" dirty="0">
                        <a:solidFill>
                          <a:schemeClr val="accent5">
                            <a:lumMod val="75000"/>
                          </a:schemeClr>
                        </a:solidFill>
                        <a:latin typeface="Calibri"/>
                        <a:ea typeface="Calibri"/>
                        <a:cs typeface="Calibri"/>
                        <a:sym typeface="Calibri"/>
                      </a:endParaRPr>
                    </a:p>
                  </a:txBody>
                  <a:tcPr marL="16578" marR="16578" marT="0" marB="0"/>
                </a:tc>
                <a:tc>
                  <a:txBody>
                    <a:bodyPr/>
                    <a:lstStyle/>
                    <a:p>
                      <a:pPr marL="108000" marR="0" lvl="0" indent="0" algn="l" rtl="0">
                        <a:lnSpc>
                          <a:spcPct val="115000"/>
                        </a:lnSpc>
                        <a:spcBef>
                          <a:spcPts val="0"/>
                        </a:spcBef>
                        <a:spcAft>
                          <a:spcPts val="0"/>
                        </a:spcAft>
                        <a:buNone/>
                      </a:pPr>
                      <a:r>
                        <a:rPr lang="en-GB" sz="1500" dirty="0">
                          <a:sym typeface="Calibri"/>
                        </a:rPr>
                        <a:t>June 2022</a:t>
                      </a:r>
                      <a:endParaRPr sz="1500" dirty="0">
                        <a:solidFill>
                          <a:schemeClr val="accent5">
                            <a:lumMod val="75000"/>
                          </a:schemeClr>
                        </a:solidFill>
                        <a:latin typeface="Calibri"/>
                        <a:ea typeface="Calibri"/>
                        <a:cs typeface="Calibri"/>
                        <a:sym typeface="Calibri"/>
                      </a:endParaRPr>
                    </a:p>
                  </a:txBody>
                  <a:tcPr marL="16578" marR="16578" marT="0" marB="0"/>
                </a:tc>
                <a:extLst>
                  <a:ext uri="{0D108BD9-81ED-4DB2-BD59-A6C34878D82A}">
                    <a16:rowId xmlns:a16="http://schemas.microsoft.com/office/drawing/2014/main" val="10005"/>
                  </a:ext>
                </a:extLst>
              </a:tr>
              <a:tr h="560462">
                <a:tc>
                  <a:txBody>
                    <a:bodyPr/>
                    <a:lstStyle/>
                    <a:p>
                      <a:pPr marL="0" marR="0" lvl="0" indent="0" algn="ctr" rtl="0">
                        <a:lnSpc>
                          <a:spcPct val="115000"/>
                        </a:lnSpc>
                        <a:spcBef>
                          <a:spcPts val="0"/>
                        </a:spcBef>
                        <a:spcAft>
                          <a:spcPts val="0"/>
                        </a:spcAft>
                        <a:buNone/>
                      </a:pPr>
                      <a:r>
                        <a:rPr lang="en-GB" sz="1500" dirty="0">
                          <a:sym typeface="Calibri"/>
                        </a:rPr>
                        <a:t>6</a:t>
                      </a:r>
                      <a:endParaRPr sz="1500" dirty="0">
                        <a:solidFill>
                          <a:schemeClr val="accent5">
                            <a:lumMod val="75000"/>
                          </a:schemeClr>
                        </a:solidFill>
                        <a:latin typeface="Calibri"/>
                        <a:ea typeface="Calibri"/>
                        <a:cs typeface="Calibri"/>
                        <a:sym typeface="Calibri"/>
                      </a:endParaRPr>
                    </a:p>
                  </a:txBody>
                  <a:tcPr marL="16578" marR="16578" marT="0" marB="0"/>
                </a:tc>
                <a:tc>
                  <a:txBody>
                    <a:bodyPr/>
                    <a:lstStyle/>
                    <a:p>
                      <a:pPr marL="108000" marR="0" lvl="0" indent="0" algn="l" rtl="0">
                        <a:lnSpc>
                          <a:spcPct val="115000"/>
                        </a:lnSpc>
                        <a:spcBef>
                          <a:spcPts val="0"/>
                        </a:spcBef>
                        <a:spcAft>
                          <a:spcPts val="0"/>
                        </a:spcAft>
                        <a:buNone/>
                      </a:pPr>
                      <a:r>
                        <a:rPr lang="en-GB" sz="1500" dirty="0">
                          <a:sym typeface="Calibri"/>
                        </a:rPr>
                        <a:t>Avenue Plantation and Landscaping along 5 km of roads</a:t>
                      </a:r>
                      <a:endParaRPr sz="1500" dirty="0">
                        <a:solidFill>
                          <a:schemeClr val="accent5">
                            <a:lumMod val="75000"/>
                          </a:schemeClr>
                        </a:solidFill>
                        <a:latin typeface="Calibri"/>
                        <a:ea typeface="Calibri"/>
                        <a:cs typeface="Calibri"/>
                        <a:sym typeface="Calibri"/>
                      </a:endParaRPr>
                    </a:p>
                  </a:txBody>
                  <a:tcPr marL="16578" marR="16578" marT="0" marB="0"/>
                </a:tc>
                <a:tc>
                  <a:txBody>
                    <a:bodyPr/>
                    <a:lstStyle/>
                    <a:p>
                      <a:pPr marL="108000" marR="0" lvl="0" indent="-132715" algn="l" rtl="0">
                        <a:spcBef>
                          <a:spcPts val="0"/>
                        </a:spcBef>
                        <a:spcAft>
                          <a:spcPts val="0"/>
                        </a:spcAft>
                        <a:buNone/>
                      </a:pPr>
                      <a:r>
                        <a:rPr lang="en-GB" sz="1500" dirty="0">
                          <a:sym typeface="Calibri"/>
                        </a:rPr>
                        <a:t>   Department of Roads</a:t>
                      </a:r>
                      <a:endParaRPr sz="1500" dirty="0">
                        <a:solidFill>
                          <a:schemeClr val="accent5">
                            <a:lumMod val="75000"/>
                          </a:schemeClr>
                        </a:solidFill>
                      </a:endParaRPr>
                    </a:p>
                  </a:txBody>
                  <a:tcPr marL="16578" marR="16578" marT="0" marB="0"/>
                </a:tc>
                <a:tc>
                  <a:txBody>
                    <a:bodyPr/>
                    <a:lstStyle/>
                    <a:p>
                      <a:pPr marL="108000" marR="0" lvl="0" indent="0" algn="l" rtl="0">
                        <a:lnSpc>
                          <a:spcPct val="115000"/>
                        </a:lnSpc>
                        <a:spcBef>
                          <a:spcPts val="0"/>
                        </a:spcBef>
                        <a:spcAft>
                          <a:spcPts val="0"/>
                        </a:spcAft>
                        <a:buClr>
                          <a:schemeClr val="dk1"/>
                        </a:buClr>
                        <a:buSzPts val="1700"/>
                        <a:buFont typeface="Noto Sans Symbols"/>
                        <a:buNone/>
                      </a:pPr>
                      <a:r>
                        <a:rPr lang="en-GB" sz="1500" dirty="0">
                          <a:sym typeface="Calibri"/>
                        </a:rPr>
                        <a:t>Forest Department</a:t>
                      </a:r>
                      <a:endParaRPr sz="1500" dirty="0"/>
                    </a:p>
                    <a:p>
                      <a:pPr marL="108000" marR="0" lvl="0" indent="0" algn="l" rtl="0">
                        <a:lnSpc>
                          <a:spcPct val="115000"/>
                        </a:lnSpc>
                        <a:spcBef>
                          <a:spcPts val="0"/>
                        </a:spcBef>
                        <a:spcAft>
                          <a:spcPts val="0"/>
                        </a:spcAft>
                        <a:buClr>
                          <a:schemeClr val="dk1"/>
                        </a:buClr>
                        <a:buSzPts val="1700"/>
                        <a:buFont typeface="Noto Sans Symbols"/>
                        <a:buNone/>
                      </a:pPr>
                      <a:r>
                        <a:rPr lang="en-GB" sz="1500" dirty="0">
                          <a:sym typeface="Calibri"/>
                        </a:rPr>
                        <a:t>Community Council</a:t>
                      </a:r>
                      <a:endParaRPr sz="1500" dirty="0">
                        <a:solidFill>
                          <a:schemeClr val="accent5">
                            <a:lumMod val="75000"/>
                          </a:schemeClr>
                        </a:solidFill>
                      </a:endParaRPr>
                    </a:p>
                  </a:txBody>
                  <a:tcPr marL="16578" marR="16578" marT="0" marB="0"/>
                </a:tc>
                <a:tc>
                  <a:txBody>
                    <a:bodyPr/>
                    <a:lstStyle/>
                    <a:p>
                      <a:pPr marL="108000" marR="0" lvl="0" indent="0" algn="l" rtl="0">
                        <a:lnSpc>
                          <a:spcPct val="115000"/>
                        </a:lnSpc>
                        <a:spcBef>
                          <a:spcPts val="0"/>
                        </a:spcBef>
                        <a:spcAft>
                          <a:spcPts val="0"/>
                        </a:spcAft>
                        <a:buNone/>
                      </a:pPr>
                      <a:r>
                        <a:rPr lang="en-GB" sz="1500" dirty="0">
                          <a:sym typeface="Calibri"/>
                        </a:rPr>
                        <a:t>June 2021</a:t>
                      </a:r>
                      <a:endParaRPr sz="1500" dirty="0">
                        <a:solidFill>
                          <a:schemeClr val="accent5">
                            <a:lumMod val="75000"/>
                          </a:schemeClr>
                        </a:solidFill>
                        <a:latin typeface="Calibri"/>
                        <a:ea typeface="Calibri"/>
                        <a:cs typeface="Calibri"/>
                        <a:sym typeface="Calibri"/>
                      </a:endParaRPr>
                    </a:p>
                  </a:txBody>
                  <a:tcPr marL="16578" marR="16578" marT="0" marB="0"/>
                </a:tc>
                <a:extLst>
                  <a:ext uri="{0D108BD9-81ED-4DB2-BD59-A6C34878D82A}">
                    <a16:rowId xmlns:a16="http://schemas.microsoft.com/office/drawing/2014/main" val="10006"/>
                  </a:ext>
                </a:extLst>
              </a:tr>
            </a:tbl>
          </a:graphicData>
        </a:graphic>
      </p:graphicFrame>
      <p:pic>
        <p:nvPicPr>
          <p:cNvPr id="14" name="Google Shape;604;p55" descr="Clapper board"/>
          <p:cNvPicPr preferRelativeResize="0"/>
          <p:nvPr/>
        </p:nvPicPr>
        <p:blipFill rotWithShape="1">
          <a:blip r:embed="rId3">
            <a:alphaModFix/>
          </a:blip>
          <a:srcRect/>
          <a:stretch/>
        </p:blipFill>
        <p:spPr>
          <a:xfrm>
            <a:off x="7914066" y="177691"/>
            <a:ext cx="914400" cy="914400"/>
          </a:xfrm>
          <a:prstGeom prst="rect">
            <a:avLst/>
          </a:prstGeom>
          <a:noFill/>
          <a:ln>
            <a:noFill/>
          </a:ln>
        </p:spPr>
      </p:pic>
      <p:sp>
        <p:nvSpPr>
          <p:cNvPr id="2" name="Slide Number Placeholder 1"/>
          <p:cNvSpPr>
            <a:spLocks noGrp="1"/>
          </p:cNvSpPr>
          <p:nvPr>
            <p:ph type="sldNum" sz="quarter" idx="4"/>
          </p:nvPr>
        </p:nvSpPr>
        <p:spPr/>
        <p:txBody>
          <a:bodyPr/>
          <a:lstStyle/>
          <a:p>
            <a:fld id="{95741571-E85D-4266-ADAB-4C9BA1847898}" type="slidenum">
              <a:rPr lang="en-AU" smtClean="0"/>
              <a:pPr/>
              <a:t>35</a:t>
            </a:fld>
            <a:r>
              <a:rPr lang="en-AU" dirty="0"/>
              <a:t> of 66</a:t>
            </a:r>
          </a:p>
        </p:txBody>
      </p:sp>
    </p:spTree>
    <p:extLst>
      <p:ext uri="{BB962C8B-B14F-4D97-AF65-F5344CB8AC3E}">
        <p14:creationId xmlns:p14="http://schemas.microsoft.com/office/powerpoint/2010/main" val="1451622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0933" y="259710"/>
            <a:ext cx="7946267"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3.3 Acting FLR</a:t>
            </a:r>
          </a:p>
        </p:txBody>
      </p:sp>
      <p:sp>
        <p:nvSpPr>
          <p:cNvPr id="12" name="Title 11"/>
          <p:cNvSpPr>
            <a:spLocks noGrp="1"/>
          </p:cNvSpPr>
          <p:nvPr>
            <p:ph type="title"/>
          </p:nvPr>
        </p:nvSpPr>
        <p:spPr/>
        <p:txBody>
          <a:bodyPr/>
          <a:lstStyle/>
          <a:p>
            <a:r>
              <a:rPr lang="en-AU" dirty="0"/>
              <a:t>Topic 3:</a:t>
            </a:r>
          </a:p>
        </p:txBody>
      </p:sp>
      <p:sp>
        <p:nvSpPr>
          <p:cNvPr id="6" name="Footer Placeholder 10"/>
          <p:cNvSpPr>
            <a:spLocks noGrp="1"/>
          </p:cNvSpPr>
          <p:nvPr>
            <p:ph type="ftr" sz="quarter" idx="11"/>
          </p:nvPr>
        </p:nvSpPr>
        <p:spPr>
          <a:xfrm>
            <a:off x="422001" y="6357288"/>
            <a:ext cx="7315200" cy="365125"/>
          </a:xfrm>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pic>
        <p:nvPicPr>
          <p:cNvPr id="13" name="Google Shape;604;p55" descr="Clapper board"/>
          <p:cNvPicPr preferRelativeResize="0"/>
          <p:nvPr/>
        </p:nvPicPr>
        <p:blipFill rotWithShape="1">
          <a:blip r:embed="rId3">
            <a:alphaModFix/>
          </a:blip>
          <a:srcRect/>
          <a:stretch/>
        </p:blipFill>
        <p:spPr>
          <a:xfrm>
            <a:off x="7914066" y="176307"/>
            <a:ext cx="914400" cy="914400"/>
          </a:xfrm>
          <a:prstGeom prst="rect">
            <a:avLst/>
          </a:prstGeom>
          <a:noFill/>
          <a:ln>
            <a:noFill/>
          </a:ln>
        </p:spPr>
      </p:pic>
      <p:sp>
        <p:nvSpPr>
          <p:cNvPr id="18" name="Rectangle 17"/>
          <p:cNvSpPr/>
          <p:nvPr/>
        </p:nvSpPr>
        <p:spPr>
          <a:xfrm>
            <a:off x="1209365" y="1823365"/>
            <a:ext cx="9818703" cy="430887"/>
          </a:xfrm>
          <a:prstGeom prst="rect">
            <a:avLst/>
          </a:prstGeom>
        </p:spPr>
        <p:txBody>
          <a:bodyPr wrap="square">
            <a:spAutoFit/>
          </a:bodyPr>
          <a:lstStyle/>
          <a:p>
            <a:r>
              <a:rPr lang="en-AU" sz="2200" b="1" dirty="0">
                <a:solidFill>
                  <a:schemeClr val="accent5">
                    <a:lumMod val="75000"/>
                  </a:schemeClr>
                </a:solidFill>
              </a:rPr>
              <a:t>Example of defining project activities in the overall project context – South Pacific</a:t>
            </a:r>
          </a:p>
        </p:txBody>
      </p:sp>
      <p:graphicFrame>
        <p:nvGraphicFramePr>
          <p:cNvPr id="3" name="Table 2"/>
          <p:cNvGraphicFramePr>
            <a:graphicFrameLocks noGrp="1"/>
          </p:cNvGraphicFramePr>
          <p:nvPr>
            <p:extLst>
              <p:ext uri="{D42A27DB-BD31-4B8C-83A1-F6EECF244321}">
                <p14:modId xmlns:p14="http://schemas.microsoft.com/office/powerpoint/2010/main" val="2955789021"/>
              </p:ext>
            </p:extLst>
          </p:nvPr>
        </p:nvGraphicFramePr>
        <p:xfrm>
          <a:off x="1256142" y="2298196"/>
          <a:ext cx="10215284" cy="3571820"/>
        </p:xfrm>
        <a:graphic>
          <a:graphicData uri="http://schemas.openxmlformats.org/drawingml/2006/table">
            <a:tbl>
              <a:tblPr firstRow="1" firstCol="1" bandRow="1">
                <a:tableStyleId>{F2DE63D5-997A-4646-A377-4702673A728D}</a:tableStyleId>
              </a:tblPr>
              <a:tblGrid>
                <a:gridCol w="1560800">
                  <a:extLst>
                    <a:ext uri="{9D8B030D-6E8A-4147-A177-3AD203B41FA5}">
                      <a16:colId xmlns:a16="http://schemas.microsoft.com/office/drawing/2014/main" val="20000"/>
                    </a:ext>
                  </a:extLst>
                </a:gridCol>
                <a:gridCol w="3087838">
                  <a:extLst>
                    <a:ext uri="{9D8B030D-6E8A-4147-A177-3AD203B41FA5}">
                      <a16:colId xmlns:a16="http://schemas.microsoft.com/office/drawing/2014/main" val="20001"/>
                    </a:ext>
                  </a:extLst>
                </a:gridCol>
                <a:gridCol w="2442807">
                  <a:extLst>
                    <a:ext uri="{9D8B030D-6E8A-4147-A177-3AD203B41FA5}">
                      <a16:colId xmlns:a16="http://schemas.microsoft.com/office/drawing/2014/main" val="20002"/>
                    </a:ext>
                  </a:extLst>
                </a:gridCol>
                <a:gridCol w="3123839">
                  <a:extLst>
                    <a:ext uri="{9D8B030D-6E8A-4147-A177-3AD203B41FA5}">
                      <a16:colId xmlns:a16="http://schemas.microsoft.com/office/drawing/2014/main" val="20003"/>
                    </a:ext>
                  </a:extLst>
                </a:gridCol>
              </a:tblGrid>
              <a:tr h="400759">
                <a:tc>
                  <a:txBody>
                    <a:bodyPr/>
                    <a:lstStyle/>
                    <a:p>
                      <a:pPr>
                        <a:lnSpc>
                          <a:spcPct val="107000"/>
                        </a:lnSpc>
                        <a:spcAft>
                          <a:spcPts val="0"/>
                        </a:spcAft>
                      </a:pPr>
                      <a:r>
                        <a:rPr lang="en-AU" sz="20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9120" marR="79120" marT="0" marB="0">
                    <a:solidFill>
                      <a:schemeClr val="accent4">
                        <a:lumMod val="60000"/>
                        <a:lumOff val="40000"/>
                      </a:schemeClr>
                    </a:solidFill>
                  </a:tcPr>
                </a:tc>
                <a:tc>
                  <a:txBody>
                    <a:bodyPr/>
                    <a:lstStyle/>
                    <a:p>
                      <a:pPr>
                        <a:lnSpc>
                          <a:spcPct val="107000"/>
                        </a:lnSpc>
                        <a:spcAft>
                          <a:spcPts val="0"/>
                        </a:spcAft>
                      </a:pPr>
                      <a:r>
                        <a:rPr lang="hu-HU" sz="2000" dirty="0">
                          <a:effectLst/>
                        </a:rPr>
                        <a:t>Goal</a:t>
                      </a:r>
                      <a:endParaRPr lang="en-AU" sz="1100" dirty="0">
                        <a:effectLst/>
                      </a:endParaRPr>
                    </a:p>
                  </a:txBody>
                  <a:tcPr marL="79120" marR="79120" marT="0" marB="0">
                    <a:solidFill>
                      <a:schemeClr val="accent4">
                        <a:lumMod val="60000"/>
                        <a:lumOff val="40000"/>
                      </a:schemeClr>
                    </a:solidFill>
                  </a:tcPr>
                </a:tc>
                <a:tc>
                  <a:txBody>
                    <a:bodyPr/>
                    <a:lstStyle/>
                    <a:p>
                      <a:pPr>
                        <a:lnSpc>
                          <a:spcPct val="107000"/>
                        </a:lnSpc>
                        <a:spcAft>
                          <a:spcPts val="0"/>
                        </a:spcAft>
                      </a:pPr>
                      <a:r>
                        <a:rPr lang="hu-HU" sz="2000" dirty="0">
                          <a:effectLst/>
                        </a:rPr>
                        <a:t>Objective</a:t>
                      </a:r>
                      <a:endParaRPr lang="en-AU" sz="1100" dirty="0">
                        <a:effectLst/>
                      </a:endParaRPr>
                    </a:p>
                  </a:txBody>
                  <a:tcPr marL="79120" marR="79120" marT="0" marB="0">
                    <a:solidFill>
                      <a:schemeClr val="accent4">
                        <a:lumMod val="60000"/>
                        <a:lumOff val="40000"/>
                      </a:schemeClr>
                    </a:solidFill>
                  </a:tcPr>
                </a:tc>
                <a:tc>
                  <a:txBody>
                    <a:bodyPr/>
                    <a:lstStyle/>
                    <a:p>
                      <a:pPr>
                        <a:lnSpc>
                          <a:spcPct val="107000"/>
                        </a:lnSpc>
                        <a:spcAft>
                          <a:spcPts val="0"/>
                        </a:spcAft>
                      </a:pPr>
                      <a:r>
                        <a:rPr lang="en-GB" sz="2000" dirty="0">
                          <a:effectLst/>
                        </a:rPr>
                        <a:t>Activity</a:t>
                      </a:r>
                      <a:endParaRPr lang="en-AU" sz="1100" dirty="0">
                        <a:effectLst/>
                      </a:endParaRPr>
                    </a:p>
                  </a:txBody>
                  <a:tcPr marL="79120" marR="79120" marT="0" marB="0">
                    <a:solidFill>
                      <a:schemeClr val="accent4">
                        <a:lumMod val="60000"/>
                        <a:lumOff val="40000"/>
                      </a:schemeClr>
                    </a:solidFill>
                  </a:tcPr>
                </a:tc>
                <a:extLst>
                  <a:ext uri="{0D108BD9-81ED-4DB2-BD59-A6C34878D82A}">
                    <a16:rowId xmlns:a16="http://schemas.microsoft.com/office/drawing/2014/main" val="10000"/>
                  </a:ext>
                </a:extLst>
              </a:tr>
              <a:tr h="492337">
                <a:tc>
                  <a:txBody>
                    <a:bodyPr/>
                    <a:lstStyle/>
                    <a:p>
                      <a:pPr>
                        <a:lnSpc>
                          <a:spcPct val="107000"/>
                        </a:lnSpc>
                        <a:spcAft>
                          <a:spcPts val="0"/>
                        </a:spcAft>
                      </a:pPr>
                      <a:r>
                        <a:rPr lang="hu-HU" sz="1800" dirty="0">
                          <a:effectLst/>
                        </a:rPr>
                        <a:t>Meaning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9120" marR="79120" marT="0" marB="0">
                    <a:solidFill>
                      <a:schemeClr val="bg1"/>
                    </a:solidFill>
                  </a:tcPr>
                </a:tc>
                <a:tc>
                  <a:txBody>
                    <a:bodyPr/>
                    <a:lstStyle/>
                    <a:p>
                      <a:pPr>
                        <a:spcAft>
                          <a:spcPts val="0"/>
                        </a:spcAft>
                      </a:pPr>
                      <a:r>
                        <a:rPr lang="hu-HU" sz="1800" kern="1200" dirty="0">
                          <a:effectLst/>
                        </a:rPr>
                        <a:t>Purpose of FLR project</a:t>
                      </a:r>
                      <a:endParaRPr lang="en-AU" sz="1800" dirty="0">
                        <a:effectLst/>
                        <a:latin typeface="Calibri" panose="020F0502020204030204" pitchFamily="34" charset="0"/>
                        <a:ea typeface="Times New Roman" panose="02020603050405020304" pitchFamily="18" charset="0"/>
                      </a:endParaRPr>
                    </a:p>
                  </a:txBody>
                  <a:tcPr marL="79120" marR="79120" marT="0" marB="0">
                    <a:solidFill>
                      <a:schemeClr val="bg1"/>
                    </a:solidFill>
                  </a:tcPr>
                </a:tc>
                <a:tc>
                  <a:txBody>
                    <a:bodyPr/>
                    <a:lstStyle/>
                    <a:p>
                      <a:pPr>
                        <a:spcAft>
                          <a:spcPts val="0"/>
                        </a:spcAft>
                      </a:pPr>
                      <a:r>
                        <a:rPr lang="hu-HU" sz="1800" kern="1200" dirty="0">
                          <a:effectLst/>
                        </a:rPr>
                        <a:t>Accomplishment</a:t>
                      </a:r>
                      <a:endParaRPr lang="en-AU" sz="1800" dirty="0">
                        <a:effectLst/>
                        <a:latin typeface="Calibri" panose="020F0502020204030204" pitchFamily="34" charset="0"/>
                        <a:ea typeface="Times New Roman" panose="02020603050405020304" pitchFamily="18" charset="0"/>
                      </a:endParaRPr>
                    </a:p>
                  </a:txBody>
                  <a:tcPr marL="79120" marR="79120" marT="0" marB="0">
                    <a:solidFill>
                      <a:schemeClr val="bg1"/>
                    </a:solidFill>
                  </a:tcPr>
                </a:tc>
                <a:tc>
                  <a:txBody>
                    <a:bodyPr/>
                    <a:lstStyle/>
                    <a:p>
                      <a:pPr>
                        <a:spcAft>
                          <a:spcPts val="0"/>
                        </a:spcAft>
                      </a:pPr>
                      <a:r>
                        <a:rPr lang="hu-HU" sz="1800" kern="1200" dirty="0" err="1">
                          <a:effectLst/>
                        </a:rPr>
                        <a:t>Activities</a:t>
                      </a:r>
                      <a:r>
                        <a:rPr lang="hu-HU" sz="1800" kern="1200" dirty="0">
                          <a:effectLst/>
                        </a:rPr>
                        <a:t> </a:t>
                      </a:r>
                      <a:r>
                        <a:rPr lang="hu-HU" sz="1800" kern="1200" dirty="0" err="1">
                          <a:effectLst/>
                        </a:rPr>
                        <a:t>that</a:t>
                      </a:r>
                      <a:r>
                        <a:rPr lang="hu-HU" sz="1800" kern="1200" dirty="0">
                          <a:effectLst/>
                        </a:rPr>
                        <a:t> </a:t>
                      </a:r>
                      <a:r>
                        <a:rPr lang="hu-HU" sz="1800" kern="1200" dirty="0" err="1">
                          <a:effectLst/>
                        </a:rPr>
                        <a:t>result</a:t>
                      </a:r>
                      <a:r>
                        <a:rPr lang="hu-HU" sz="1800" kern="1200" dirty="0">
                          <a:effectLst/>
                        </a:rPr>
                        <a:t> in </a:t>
                      </a:r>
                      <a:r>
                        <a:rPr lang="hu-HU" sz="1800" kern="1200" dirty="0" err="1">
                          <a:effectLst/>
                        </a:rPr>
                        <a:t>accomplishment</a:t>
                      </a:r>
                      <a:endParaRPr lang="en-AU" sz="1800" dirty="0">
                        <a:effectLst/>
                        <a:latin typeface="Calibri" panose="020F0502020204030204" pitchFamily="34" charset="0"/>
                        <a:ea typeface="Times New Roman" panose="02020603050405020304" pitchFamily="18" charset="0"/>
                      </a:endParaRPr>
                    </a:p>
                  </a:txBody>
                  <a:tcPr marL="79120" marR="79120" marT="0" marB="0">
                    <a:solidFill>
                      <a:schemeClr val="bg1"/>
                    </a:solidFill>
                  </a:tcPr>
                </a:tc>
                <a:extLst>
                  <a:ext uri="{0D108BD9-81ED-4DB2-BD59-A6C34878D82A}">
                    <a16:rowId xmlns:a16="http://schemas.microsoft.com/office/drawing/2014/main" val="10001"/>
                  </a:ext>
                </a:extLst>
              </a:tr>
              <a:tr h="492337">
                <a:tc>
                  <a:txBody>
                    <a:bodyPr/>
                    <a:lstStyle/>
                    <a:p>
                      <a:pPr>
                        <a:lnSpc>
                          <a:spcPct val="107000"/>
                        </a:lnSpc>
                        <a:spcAft>
                          <a:spcPts val="0"/>
                        </a:spcAft>
                      </a:pPr>
                      <a:r>
                        <a:rPr lang="hu-HU" sz="1800">
                          <a:effectLst/>
                        </a:rPr>
                        <a:t>Measure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9120" marR="79120" marT="0" marB="0">
                    <a:solidFill>
                      <a:schemeClr val="bg1"/>
                    </a:solidFill>
                  </a:tcPr>
                </a:tc>
                <a:tc>
                  <a:txBody>
                    <a:bodyPr/>
                    <a:lstStyle/>
                    <a:p>
                      <a:pPr>
                        <a:spcAft>
                          <a:spcPts val="0"/>
                        </a:spcAft>
                      </a:pPr>
                      <a:r>
                        <a:rPr lang="hu-HU" sz="1800" kern="1200" dirty="0">
                          <a:effectLst/>
                        </a:rPr>
                        <a:t>Not measurable/tangible</a:t>
                      </a:r>
                      <a:endParaRPr lang="en-AU" sz="1800" dirty="0">
                        <a:effectLst/>
                        <a:latin typeface="Calibri" panose="020F0502020204030204" pitchFamily="34" charset="0"/>
                        <a:ea typeface="Times New Roman" panose="02020603050405020304" pitchFamily="18" charset="0"/>
                      </a:endParaRPr>
                    </a:p>
                  </a:txBody>
                  <a:tcPr marL="79120" marR="79120" marT="0" marB="0">
                    <a:solidFill>
                      <a:schemeClr val="bg1"/>
                    </a:solidFill>
                  </a:tcPr>
                </a:tc>
                <a:tc>
                  <a:txBody>
                    <a:bodyPr/>
                    <a:lstStyle/>
                    <a:p>
                      <a:pPr>
                        <a:spcAft>
                          <a:spcPts val="0"/>
                        </a:spcAft>
                      </a:pPr>
                      <a:r>
                        <a:rPr lang="hu-HU" sz="1800" kern="1200" dirty="0" err="1">
                          <a:effectLst/>
                        </a:rPr>
                        <a:t>Measurable</a:t>
                      </a:r>
                      <a:endParaRPr lang="en-AU" sz="1800" dirty="0">
                        <a:effectLst/>
                        <a:latin typeface="Calibri" panose="020F0502020204030204" pitchFamily="34" charset="0"/>
                        <a:ea typeface="Times New Roman" panose="02020603050405020304" pitchFamily="18" charset="0"/>
                      </a:endParaRPr>
                    </a:p>
                  </a:txBody>
                  <a:tcPr marL="79120" marR="79120" marT="0" marB="0">
                    <a:solidFill>
                      <a:schemeClr val="bg1"/>
                    </a:solidFill>
                  </a:tcPr>
                </a:tc>
                <a:tc>
                  <a:txBody>
                    <a:bodyPr/>
                    <a:lstStyle/>
                    <a:p>
                      <a:pPr>
                        <a:spcAft>
                          <a:spcPts val="0"/>
                        </a:spcAft>
                      </a:pPr>
                      <a:r>
                        <a:rPr lang="hu-HU" sz="1800" kern="1200" dirty="0" err="1">
                          <a:effectLst/>
                        </a:rPr>
                        <a:t>Sequenced</a:t>
                      </a:r>
                      <a:r>
                        <a:rPr lang="hu-HU" sz="1800" kern="1200" dirty="0">
                          <a:effectLst/>
                        </a:rPr>
                        <a:t> </a:t>
                      </a:r>
                      <a:r>
                        <a:rPr lang="hu-HU" sz="1800" kern="1200" dirty="0" err="1">
                          <a:effectLst/>
                        </a:rPr>
                        <a:t>list</a:t>
                      </a:r>
                      <a:r>
                        <a:rPr lang="hu-HU" sz="1800" kern="1200" dirty="0">
                          <a:effectLst/>
                        </a:rPr>
                        <a:t> of </a:t>
                      </a:r>
                      <a:r>
                        <a:rPr lang="hu-HU" sz="1800" kern="1200" dirty="0" err="1">
                          <a:effectLst/>
                        </a:rPr>
                        <a:t>what</a:t>
                      </a:r>
                      <a:r>
                        <a:rPr lang="hu-HU" sz="1800" kern="1200" dirty="0">
                          <a:effectLst/>
                        </a:rPr>
                        <a:t>, </a:t>
                      </a:r>
                      <a:r>
                        <a:rPr lang="hu-HU" sz="1800" kern="1200" dirty="0" err="1">
                          <a:effectLst/>
                        </a:rPr>
                        <a:t>where</a:t>
                      </a:r>
                      <a:r>
                        <a:rPr lang="hu-HU" sz="1800" kern="1200" dirty="0">
                          <a:effectLst/>
                        </a:rPr>
                        <a:t>, </a:t>
                      </a:r>
                      <a:r>
                        <a:rPr lang="hu-HU" sz="1800" kern="1200" dirty="0" err="1">
                          <a:effectLst/>
                        </a:rPr>
                        <a:t>when</a:t>
                      </a:r>
                      <a:r>
                        <a:rPr lang="hu-HU" sz="1800" kern="1200" dirty="0">
                          <a:effectLst/>
                        </a:rPr>
                        <a:t>, </a:t>
                      </a:r>
                      <a:r>
                        <a:rPr lang="hu-HU" sz="1800" kern="1200" dirty="0" err="1">
                          <a:effectLst/>
                        </a:rPr>
                        <a:t>by</a:t>
                      </a:r>
                      <a:r>
                        <a:rPr lang="hu-HU" sz="1800" kern="1200" dirty="0">
                          <a:effectLst/>
                        </a:rPr>
                        <a:t> </a:t>
                      </a:r>
                      <a:r>
                        <a:rPr lang="hu-HU" sz="1800" kern="1200" dirty="0" err="1">
                          <a:effectLst/>
                        </a:rPr>
                        <a:t>whom</a:t>
                      </a:r>
                      <a:r>
                        <a:rPr lang="hu-HU" sz="1800" kern="1200" dirty="0">
                          <a:effectLst/>
                        </a:rPr>
                        <a:t>, </a:t>
                      </a:r>
                      <a:r>
                        <a:rPr lang="hu-HU" sz="1800" kern="1200" dirty="0" err="1">
                          <a:effectLst/>
                        </a:rPr>
                        <a:t>at</a:t>
                      </a:r>
                      <a:r>
                        <a:rPr lang="hu-HU" sz="1800" kern="1200" dirty="0">
                          <a:effectLst/>
                        </a:rPr>
                        <a:t> </a:t>
                      </a:r>
                      <a:r>
                        <a:rPr lang="hu-HU" sz="1800" kern="1200" dirty="0" err="1">
                          <a:effectLst/>
                        </a:rPr>
                        <a:t>what</a:t>
                      </a:r>
                      <a:r>
                        <a:rPr lang="hu-HU" sz="1800" kern="1200" dirty="0">
                          <a:effectLst/>
                        </a:rPr>
                        <a:t> cost</a:t>
                      </a:r>
                      <a:endParaRPr lang="en-AU" sz="1800" dirty="0">
                        <a:effectLst/>
                        <a:latin typeface="Calibri" panose="020F0502020204030204" pitchFamily="34" charset="0"/>
                        <a:ea typeface="Times New Roman" panose="02020603050405020304" pitchFamily="18" charset="0"/>
                      </a:endParaRPr>
                    </a:p>
                  </a:txBody>
                  <a:tcPr marL="79120" marR="79120" marT="0" marB="0">
                    <a:solidFill>
                      <a:schemeClr val="bg1"/>
                    </a:solidFill>
                  </a:tcPr>
                </a:tc>
                <a:extLst>
                  <a:ext uri="{0D108BD9-81ED-4DB2-BD59-A6C34878D82A}">
                    <a16:rowId xmlns:a16="http://schemas.microsoft.com/office/drawing/2014/main" val="10002"/>
                  </a:ext>
                </a:extLst>
              </a:tr>
              <a:tr h="427861">
                <a:tc>
                  <a:txBody>
                    <a:bodyPr/>
                    <a:lstStyle/>
                    <a:p>
                      <a:pPr>
                        <a:lnSpc>
                          <a:spcPct val="107000"/>
                        </a:lnSpc>
                        <a:spcAft>
                          <a:spcPts val="0"/>
                        </a:spcAft>
                      </a:pPr>
                      <a:r>
                        <a:rPr lang="hu-HU" sz="1800">
                          <a:effectLst/>
                        </a:rPr>
                        <a:t>Timeframe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9120" marR="79120" marT="0" marB="0">
                    <a:solidFill>
                      <a:schemeClr val="bg1"/>
                    </a:solidFill>
                  </a:tcPr>
                </a:tc>
                <a:tc>
                  <a:txBody>
                    <a:bodyPr/>
                    <a:lstStyle/>
                    <a:p>
                      <a:pPr>
                        <a:spcAft>
                          <a:spcPts val="0"/>
                        </a:spcAft>
                      </a:pPr>
                      <a:r>
                        <a:rPr lang="hu-HU" sz="1800" kern="1200" dirty="0">
                          <a:effectLst/>
                        </a:rPr>
                        <a:t>Long-term</a:t>
                      </a:r>
                      <a:endParaRPr lang="en-AU" sz="1800" dirty="0">
                        <a:effectLst/>
                        <a:latin typeface="Calibri" panose="020F0502020204030204" pitchFamily="34" charset="0"/>
                        <a:ea typeface="Times New Roman" panose="02020603050405020304" pitchFamily="18" charset="0"/>
                      </a:endParaRPr>
                    </a:p>
                  </a:txBody>
                  <a:tcPr marL="79120" marR="79120" marT="0" marB="0">
                    <a:solidFill>
                      <a:schemeClr val="bg1"/>
                    </a:solidFill>
                  </a:tcPr>
                </a:tc>
                <a:tc>
                  <a:txBody>
                    <a:bodyPr/>
                    <a:lstStyle/>
                    <a:p>
                      <a:pPr>
                        <a:spcAft>
                          <a:spcPts val="0"/>
                        </a:spcAft>
                      </a:pPr>
                      <a:r>
                        <a:rPr lang="hu-HU" sz="1800" kern="1200" dirty="0">
                          <a:effectLst/>
                        </a:rPr>
                        <a:t>Short to mid-term</a:t>
                      </a:r>
                      <a:endParaRPr lang="en-AU" sz="1800" dirty="0">
                        <a:effectLst/>
                        <a:latin typeface="Calibri" panose="020F0502020204030204" pitchFamily="34" charset="0"/>
                        <a:ea typeface="Times New Roman" panose="02020603050405020304" pitchFamily="18" charset="0"/>
                      </a:endParaRPr>
                    </a:p>
                  </a:txBody>
                  <a:tcPr marL="79120" marR="79120" marT="0" marB="0">
                    <a:solidFill>
                      <a:schemeClr val="bg1"/>
                    </a:solidFill>
                  </a:tcPr>
                </a:tc>
                <a:tc>
                  <a:txBody>
                    <a:bodyPr/>
                    <a:lstStyle/>
                    <a:p>
                      <a:pPr>
                        <a:spcAft>
                          <a:spcPts val="0"/>
                        </a:spcAft>
                      </a:pPr>
                      <a:r>
                        <a:rPr lang="hu-HU" sz="1800" kern="1200" dirty="0" err="1">
                          <a:effectLst/>
                        </a:rPr>
                        <a:t>Short</a:t>
                      </a:r>
                      <a:r>
                        <a:rPr lang="hu-HU" sz="1800" kern="1200" dirty="0">
                          <a:effectLst/>
                        </a:rPr>
                        <a:t> </a:t>
                      </a:r>
                      <a:r>
                        <a:rPr lang="hu-HU" sz="1800" kern="1200" dirty="0" err="1">
                          <a:effectLst/>
                        </a:rPr>
                        <a:t>to</a:t>
                      </a:r>
                      <a:r>
                        <a:rPr lang="hu-HU" sz="1800" kern="1200" dirty="0">
                          <a:effectLst/>
                        </a:rPr>
                        <a:t> mid-</a:t>
                      </a:r>
                      <a:r>
                        <a:rPr lang="hu-HU" sz="1800" kern="1200" dirty="0" err="1">
                          <a:effectLst/>
                        </a:rPr>
                        <a:t>term</a:t>
                      </a:r>
                      <a:endParaRPr lang="en-AU" sz="1800" dirty="0">
                        <a:effectLst/>
                        <a:latin typeface="Calibri" panose="020F0502020204030204" pitchFamily="34" charset="0"/>
                        <a:ea typeface="Times New Roman" panose="02020603050405020304" pitchFamily="18" charset="0"/>
                      </a:endParaRPr>
                    </a:p>
                  </a:txBody>
                  <a:tcPr marL="79120" marR="79120" marT="0" marB="0">
                    <a:solidFill>
                      <a:schemeClr val="bg1"/>
                    </a:solidFill>
                  </a:tcPr>
                </a:tc>
                <a:extLst>
                  <a:ext uri="{0D108BD9-81ED-4DB2-BD59-A6C34878D82A}">
                    <a16:rowId xmlns:a16="http://schemas.microsoft.com/office/drawing/2014/main" val="10003"/>
                  </a:ext>
                </a:extLst>
              </a:tr>
              <a:tr h="1477011">
                <a:tc>
                  <a:txBody>
                    <a:bodyPr/>
                    <a:lstStyle/>
                    <a:p>
                      <a:pPr>
                        <a:lnSpc>
                          <a:spcPct val="107000"/>
                        </a:lnSpc>
                        <a:spcAft>
                          <a:spcPts val="0"/>
                        </a:spcAft>
                      </a:pPr>
                      <a:r>
                        <a:rPr lang="hu-HU" sz="1800">
                          <a:effectLst/>
                        </a:rPr>
                        <a:t>FLR </a:t>
                      </a:r>
                      <a:r>
                        <a:rPr lang="en-AU" sz="1800" dirty="0">
                          <a:effectLst/>
                        </a:rPr>
                        <a:t>e</a:t>
                      </a:r>
                      <a:r>
                        <a:rPr lang="hu-HU" sz="1800">
                          <a:effectLst/>
                        </a:rPr>
                        <a:t>xample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9120" marR="79120" marT="0" marB="0">
                    <a:solidFill>
                      <a:schemeClr val="accent4">
                        <a:lumMod val="20000"/>
                        <a:lumOff val="80000"/>
                      </a:schemeClr>
                    </a:solidFill>
                  </a:tcPr>
                </a:tc>
                <a:tc>
                  <a:txBody>
                    <a:bodyPr/>
                    <a:lstStyle/>
                    <a:p>
                      <a:pPr>
                        <a:spcAft>
                          <a:spcPts val="0"/>
                        </a:spcAft>
                      </a:pPr>
                      <a:r>
                        <a:rPr lang="en-GB" sz="1800" kern="1200" dirty="0">
                          <a:effectLst/>
                        </a:rPr>
                        <a:t>Secure the unique biodiversity of Gau Island, continued provision of ecosystem goods and services from forest ecosystems and build climate change resilience</a:t>
                      </a:r>
                      <a:endParaRPr lang="en-AU" sz="1800" dirty="0">
                        <a:effectLst/>
                        <a:latin typeface="Calibri" panose="020F0502020204030204" pitchFamily="34" charset="0"/>
                        <a:ea typeface="Times New Roman" panose="02020603050405020304" pitchFamily="18" charset="0"/>
                      </a:endParaRPr>
                    </a:p>
                  </a:txBody>
                  <a:tcPr marL="79120" marR="79120" marT="0" marB="0">
                    <a:solidFill>
                      <a:schemeClr val="accent4">
                        <a:lumMod val="20000"/>
                        <a:lumOff val="80000"/>
                      </a:schemeClr>
                    </a:solidFill>
                  </a:tcPr>
                </a:tc>
                <a:tc>
                  <a:txBody>
                    <a:bodyPr/>
                    <a:lstStyle/>
                    <a:p>
                      <a:pPr>
                        <a:spcAft>
                          <a:spcPts val="0"/>
                        </a:spcAft>
                      </a:pPr>
                      <a:r>
                        <a:rPr lang="en-GB" sz="1800" kern="1200" dirty="0">
                          <a:effectLst/>
                        </a:rPr>
                        <a:t>Restore 20 ha of key riparian and coastal areas around Sawaieke and Navukailagi villages</a:t>
                      </a:r>
                      <a:endParaRPr lang="en-AU" sz="1800" dirty="0">
                        <a:effectLst/>
                        <a:latin typeface="Calibri" panose="020F0502020204030204" pitchFamily="34" charset="0"/>
                        <a:ea typeface="Times New Roman" panose="02020603050405020304" pitchFamily="18" charset="0"/>
                      </a:endParaRPr>
                    </a:p>
                  </a:txBody>
                  <a:tcPr marL="79120" marR="79120" marT="0" marB="0">
                    <a:solidFill>
                      <a:schemeClr val="accent4">
                        <a:lumMod val="20000"/>
                        <a:lumOff val="80000"/>
                      </a:schemeClr>
                    </a:solidFill>
                  </a:tcPr>
                </a:tc>
                <a:tc>
                  <a:txBody>
                    <a:bodyPr/>
                    <a:lstStyle/>
                    <a:p>
                      <a:pPr>
                        <a:spcAft>
                          <a:spcPts val="0"/>
                        </a:spcAft>
                      </a:pPr>
                      <a:r>
                        <a:rPr lang="en-GB" sz="1800" kern="1200" dirty="0">
                          <a:effectLst/>
                        </a:rPr>
                        <a:t>Activity.1.1 Conduct feasibility study on sites for reforestation (with communities involving Conservation officers, Provincial Office and Ministry of Forestry)</a:t>
                      </a:r>
                      <a:endParaRPr lang="en-AU" sz="1800" dirty="0">
                        <a:effectLst/>
                        <a:latin typeface="Calibri" panose="020F0502020204030204" pitchFamily="34" charset="0"/>
                        <a:ea typeface="Times New Roman" panose="02020603050405020304" pitchFamily="18" charset="0"/>
                      </a:endParaRPr>
                    </a:p>
                  </a:txBody>
                  <a:tcPr marL="79120" marR="79120" marT="0" marB="0">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
        <p:nvSpPr>
          <p:cNvPr id="17" name="Rectangle 16">
            <a:extLst>
              <a:ext uri="{FF2B5EF4-FFF2-40B4-BE49-F238E27FC236}">
                <a16:creationId xmlns:a16="http://schemas.microsoft.com/office/drawing/2014/main" id="{2B12D557-E8CA-4B3F-8AAB-F14112DFF664}"/>
              </a:ext>
            </a:extLst>
          </p:cNvPr>
          <p:cNvSpPr/>
          <p:nvPr/>
        </p:nvSpPr>
        <p:spPr>
          <a:xfrm>
            <a:off x="8318090" y="2298196"/>
            <a:ext cx="3138341" cy="3601159"/>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p:cNvSpPr>
            <a:spLocks noGrp="1"/>
          </p:cNvSpPr>
          <p:nvPr>
            <p:ph type="sldNum" sz="quarter" idx="4"/>
          </p:nvPr>
        </p:nvSpPr>
        <p:spPr/>
        <p:txBody>
          <a:bodyPr/>
          <a:lstStyle/>
          <a:p>
            <a:fld id="{95741571-E85D-4266-ADAB-4C9BA1847898}" type="slidenum">
              <a:rPr lang="en-AU" smtClean="0"/>
              <a:pPr/>
              <a:t>36</a:t>
            </a:fld>
            <a:r>
              <a:rPr lang="en-AU" dirty="0"/>
              <a:t> of 66</a:t>
            </a:r>
          </a:p>
        </p:txBody>
      </p:sp>
    </p:spTree>
    <p:extLst>
      <p:ext uri="{BB962C8B-B14F-4D97-AF65-F5344CB8AC3E}">
        <p14:creationId xmlns:p14="http://schemas.microsoft.com/office/powerpoint/2010/main" val="1940995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0933" y="259710"/>
            <a:ext cx="7946267"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3.4 Sustaining FLR</a:t>
            </a:r>
          </a:p>
        </p:txBody>
      </p:sp>
      <p:sp>
        <p:nvSpPr>
          <p:cNvPr id="2" name="Content Placeholder 1"/>
          <p:cNvSpPr>
            <a:spLocks noGrp="1"/>
          </p:cNvSpPr>
          <p:nvPr>
            <p:ph idx="1"/>
          </p:nvPr>
        </p:nvSpPr>
        <p:spPr>
          <a:xfrm>
            <a:off x="1276428" y="1989215"/>
            <a:ext cx="4073494" cy="4368073"/>
          </a:xfrm>
        </p:spPr>
        <p:txBody>
          <a:bodyPr>
            <a:normAutofit/>
          </a:bodyPr>
          <a:lstStyle/>
          <a:p>
            <a:pPr marL="0" indent="0">
              <a:buNone/>
            </a:pPr>
            <a:r>
              <a:rPr lang="en-AU" sz="2400" b="1" dirty="0"/>
              <a:t>Key aspects of sustaining FLR:</a:t>
            </a:r>
          </a:p>
          <a:p>
            <a:r>
              <a:rPr lang="en-AU" sz="2200" dirty="0"/>
              <a:t>Monitoring</a:t>
            </a:r>
          </a:p>
          <a:p>
            <a:r>
              <a:rPr lang="en-AU" sz="2200" dirty="0"/>
              <a:t>Adaptive management</a:t>
            </a:r>
          </a:p>
          <a:p>
            <a:r>
              <a:rPr lang="en-AU" sz="2200" dirty="0"/>
              <a:t>Evaluation</a:t>
            </a:r>
          </a:p>
          <a:p>
            <a:r>
              <a:rPr lang="en-AU" sz="2200" dirty="0"/>
              <a:t>Knowledge management</a:t>
            </a:r>
          </a:p>
          <a:p>
            <a:r>
              <a:rPr lang="en-AU" sz="2200" dirty="0"/>
              <a:t>Capacity development</a:t>
            </a:r>
          </a:p>
        </p:txBody>
      </p:sp>
      <p:sp>
        <p:nvSpPr>
          <p:cNvPr id="12" name="Title 11"/>
          <p:cNvSpPr>
            <a:spLocks noGrp="1"/>
          </p:cNvSpPr>
          <p:nvPr>
            <p:ph type="title"/>
          </p:nvPr>
        </p:nvSpPr>
        <p:spPr/>
        <p:txBody>
          <a:bodyPr/>
          <a:lstStyle/>
          <a:p>
            <a:r>
              <a:rPr lang="en-AU" dirty="0"/>
              <a:t>Topic 3:</a:t>
            </a:r>
          </a:p>
        </p:txBody>
      </p:sp>
      <p:sp>
        <p:nvSpPr>
          <p:cNvPr id="6" name="Footer Placeholder 10"/>
          <p:cNvSpPr>
            <a:spLocks noGrp="1"/>
          </p:cNvSpPr>
          <p:nvPr>
            <p:ph type="ftr" sz="quarter" idx="11"/>
          </p:nvPr>
        </p:nvSpPr>
        <p:spPr>
          <a:xfrm>
            <a:off x="422001" y="6357288"/>
            <a:ext cx="7315200" cy="365125"/>
          </a:xfrm>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pic>
        <p:nvPicPr>
          <p:cNvPr id="9" name="Google Shape;542;p49" descr="Mano abierta con planta">
            <a:extLst>
              <a:ext uri="{FF2B5EF4-FFF2-40B4-BE49-F238E27FC236}">
                <a16:creationId xmlns:a16="http://schemas.microsoft.com/office/drawing/2014/main" id="{6ED5B548-771D-40A8-921A-2AB195CFF0E0}"/>
              </a:ext>
            </a:extLst>
          </p:cNvPr>
          <p:cNvPicPr preferRelativeResize="0">
            <a:picLocks noChangeAspect="1"/>
          </p:cNvPicPr>
          <p:nvPr/>
        </p:nvPicPr>
        <p:blipFill rotWithShape="1">
          <a:blip r:embed="rId3">
            <a:alphaModFix/>
          </a:blip>
          <a:srcRect/>
          <a:stretch/>
        </p:blipFill>
        <p:spPr>
          <a:xfrm flipH="1">
            <a:off x="6207701" y="598912"/>
            <a:ext cx="6012434" cy="5940000"/>
          </a:xfrm>
          <a:prstGeom prst="rect">
            <a:avLst/>
          </a:prstGeom>
          <a:noFill/>
          <a:ln>
            <a:noFill/>
          </a:ln>
        </p:spPr>
      </p:pic>
      <p:sp>
        <p:nvSpPr>
          <p:cNvPr id="3" name="Slide Number Placeholder 2"/>
          <p:cNvSpPr>
            <a:spLocks noGrp="1"/>
          </p:cNvSpPr>
          <p:nvPr>
            <p:ph type="sldNum" sz="quarter" idx="4"/>
          </p:nvPr>
        </p:nvSpPr>
        <p:spPr/>
        <p:txBody>
          <a:bodyPr/>
          <a:lstStyle/>
          <a:p>
            <a:fld id="{95741571-E85D-4266-ADAB-4C9BA1847898}" type="slidenum">
              <a:rPr lang="en-AU" smtClean="0"/>
              <a:pPr/>
              <a:t>37</a:t>
            </a:fld>
            <a:r>
              <a:rPr lang="en-AU" dirty="0"/>
              <a:t> of 66</a:t>
            </a:r>
          </a:p>
        </p:txBody>
      </p:sp>
    </p:spTree>
    <p:extLst>
      <p:ext uri="{BB962C8B-B14F-4D97-AF65-F5344CB8AC3E}">
        <p14:creationId xmlns:p14="http://schemas.microsoft.com/office/powerpoint/2010/main" val="3343168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0933" y="259710"/>
            <a:ext cx="7946267"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3.4 Sustaining FLR</a:t>
            </a:r>
          </a:p>
        </p:txBody>
      </p:sp>
      <p:sp>
        <p:nvSpPr>
          <p:cNvPr id="12" name="Title 11"/>
          <p:cNvSpPr>
            <a:spLocks noGrp="1"/>
          </p:cNvSpPr>
          <p:nvPr>
            <p:ph type="title"/>
          </p:nvPr>
        </p:nvSpPr>
        <p:spPr/>
        <p:txBody>
          <a:bodyPr/>
          <a:lstStyle/>
          <a:p>
            <a:r>
              <a:rPr lang="en-AU" dirty="0"/>
              <a:t>Topic 3:</a:t>
            </a:r>
          </a:p>
        </p:txBody>
      </p:sp>
      <p:sp>
        <p:nvSpPr>
          <p:cNvPr id="6" name="Footer Placeholder 10"/>
          <p:cNvSpPr>
            <a:spLocks noGrp="1"/>
          </p:cNvSpPr>
          <p:nvPr>
            <p:ph type="ftr" sz="quarter" idx="11"/>
          </p:nvPr>
        </p:nvSpPr>
        <p:spPr>
          <a:xfrm>
            <a:off x="422001" y="6357288"/>
            <a:ext cx="7315200" cy="365125"/>
          </a:xfrm>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8" name="Rectangle 17"/>
          <p:cNvSpPr/>
          <p:nvPr/>
        </p:nvSpPr>
        <p:spPr>
          <a:xfrm>
            <a:off x="1754174" y="1474304"/>
            <a:ext cx="7912873" cy="430887"/>
          </a:xfrm>
          <a:prstGeom prst="rect">
            <a:avLst/>
          </a:prstGeom>
        </p:spPr>
        <p:txBody>
          <a:bodyPr wrap="square">
            <a:spAutoFit/>
          </a:bodyPr>
          <a:lstStyle/>
          <a:p>
            <a:r>
              <a:rPr lang="en-AU" sz="2200" b="1" dirty="0">
                <a:solidFill>
                  <a:schemeClr val="accent5">
                    <a:lumMod val="75000"/>
                  </a:schemeClr>
                </a:solidFill>
              </a:rPr>
              <a:t>Example of sustaining in the overall project context – South Pacific</a:t>
            </a:r>
          </a:p>
        </p:txBody>
      </p:sp>
      <p:graphicFrame>
        <p:nvGraphicFramePr>
          <p:cNvPr id="3" name="Table 2"/>
          <p:cNvGraphicFramePr>
            <a:graphicFrameLocks noGrp="1"/>
          </p:cNvGraphicFramePr>
          <p:nvPr>
            <p:extLst>
              <p:ext uri="{D42A27DB-BD31-4B8C-83A1-F6EECF244321}">
                <p14:modId xmlns:p14="http://schemas.microsoft.com/office/powerpoint/2010/main" val="2532425684"/>
              </p:ext>
            </p:extLst>
          </p:nvPr>
        </p:nvGraphicFramePr>
        <p:xfrm>
          <a:off x="845947" y="1952065"/>
          <a:ext cx="10550514" cy="4065277"/>
        </p:xfrm>
        <a:graphic>
          <a:graphicData uri="http://schemas.openxmlformats.org/drawingml/2006/table">
            <a:tbl>
              <a:tblPr firstRow="1" firstCol="1" bandRow="1">
                <a:tableStyleId>{F2DE63D5-997A-4646-A377-4702673A728D}</a:tableStyleId>
              </a:tblPr>
              <a:tblGrid>
                <a:gridCol w="1646530">
                  <a:extLst>
                    <a:ext uri="{9D8B030D-6E8A-4147-A177-3AD203B41FA5}">
                      <a16:colId xmlns:a16="http://schemas.microsoft.com/office/drawing/2014/main" val="20000"/>
                    </a:ext>
                  </a:extLst>
                </a:gridCol>
                <a:gridCol w="3082413">
                  <a:extLst>
                    <a:ext uri="{9D8B030D-6E8A-4147-A177-3AD203B41FA5}">
                      <a16:colId xmlns:a16="http://schemas.microsoft.com/office/drawing/2014/main" val="20001"/>
                    </a:ext>
                  </a:extLst>
                </a:gridCol>
                <a:gridCol w="2799499">
                  <a:extLst>
                    <a:ext uri="{9D8B030D-6E8A-4147-A177-3AD203B41FA5}">
                      <a16:colId xmlns:a16="http://schemas.microsoft.com/office/drawing/2014/main" val="20002"/>
                    </a:ext>
                  </a:extLst>
                </a:gridCol>
                <a:gridCol w="3022072">
                  <a:extLst>
                    <a:ext uri="{9D8B030D-6E8A-4147-A177-3AD203B41FA5}">
                      <a16:colId xmlns:a16="http://schemas.microsoft.com/office/drawing/2014/main" val="20003"/>
                    </a:ext>
                  </a:extLst>
                </a:gridCol>
              </a:tblGrid>
              <a:tr h="356365">
                <a:tc>
                  <a:txBody>
                    <a:bodyPr/>
                    <a:lstStyle/>
                    <a:p>
                      <a:pPr>
                        <a:lnSpc>
                          <a:spcPct val="107000"/>
                        </a:lnSpc>
                        <a:spcAft>
                          <a:spcPts val="0"/>
                        </a:spcAft>
                      </a:pPr>
                      <a:r>
                        <a:rPr lang="en-AU" sz="1800" dirty="0">
                          <a:effectLst/>
                        </a:rPr>
                        <a:t> </a:t>
                      </a:r>
                      <a:endParaRPr lang="en-A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3" marR="60163" marT="0" marB="0">
                    <a:solidFill>
                      <a:schemeClr val="accent4">
                        <a:lumMod val="60000"/>
                        <a:lumOff val="40000"/>
                      </a:schemeClr>
                    </a:solidFill>
                  </a:tcPr>
                </a:tc>
                <a:tc>
                  <a:txBody>
                    <a:bodyPr/>
                    <a:lstStyle/>
                    <a:p>
                      <a:pPr>
                        <a:lnSpc>
                          <a:spcPct val="107000"/>
                        </a:lnSpc>
                        <a:spcAft>
                          <a:spcPts val="0"/>
                        </a:spcAft>
                      </a:pPr>
                      <a:r>
                        <a:rPr lang="hu-HU" sz="2000" dirty="0">
                          <a:effectLst/>
                        </a:rPr>
                        <a:t>Goal</a:t>
                      </a:r>
                      <a:r>
                        <a:rPr lang="en-AU" sz="2000" dirty="0">
                          <a:effectLst/>
                        </a:rPr>
                        <a:t> </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0163" marR="60163" marT="0" marB="0">
                    <a:solidFill>
                      <a:schemeClr val="accent4">
                        <a:lumMod val="60000"/>
                        <a:lumOff val="40000"/>
                      </a:schemeClr>
                    </a:solidFill>
                  </a:tcPr>
                </a:tc>
                <a:tc>
                  <a:txBody>
                    <a:bodyPr/>
                    <a:lstStyle/>
                    <a:p>
                      <a:pPr>
                        <a:lnSpc>
                          <a:spcPct val="107000"/>
                        </a:lnSpc>
                        <a:spcAft>
                          <a:spcPts val="0"/>
                        </a:spcAft>
                      </a:pPr>
                      <a:r>
                        <a:rPr lang="hu-HU" sz="2000" dirty="0">
                          <a:effectLst/>
                        </a:rPr>
                        <a:t>Objective</a:t>
                      </a:r>
                      <a:endParaRPr lang="en-AU" sz="2000" dirty="0">
                        <a:effectLst/>
                      </a:endParaRPr>
                    </a:p>
                  </a:txBody>
                  <a:tcPr marL="60163" marR="60163" marT="0" marB="0">
                    <a:solidFill>
                      <a:schemeClr val="accent4">
                        <a:lumMod val="60000"/>
                        <a:lumOff val="40000"/>
                      </a:schemeClr>
                    </a:solidFill>
                  </a:tcPr>
                </a:tc>
                <a:tc>
                  <a:txBody>
                    <a:bodyPr/>
                    <a:lstStyle/>
                    <a:p>
                      <a:pPr>
                        <a:lnSpc>
                          <a:spcPct val="107000"/>
                        </a:lnSpc>
                        <a:spcAft>
                          <a:spcPts val="0"/>
                        </a:spcAft>
                      </a:pPr>
                      <a:r>
                        <a:rPr lang="en-GB" sz="2000" dirty="0">
                          <a:effectLst/>
                        </a:rPr>
                        <a:t>Activity</a:t>
                      </a:r>
                      <a:endParaRPr lang="en-AU" sz="2000" dirty="0">
                        <a:effectLst/>
                      </a:endParaRPr>
                    </a:p>
                  </a:txBody>
                  <a:tcPr marL="60163" marR="60163" marT="0" marB="0">
                    <a:solidFill>
                      <a:schemeClr val="accent4">
                        <a:lumMod val="60000"/>
                        <a:lumOff val="40000"/>
                      </a:schemeClr>
                    </a:solidFill>
                  </a:tcPr>
                </a:tc>
                <a:extLst>
                  <a:ext uri="{0D108BD9-81ED-4DB2-BD59-A6C34878D82A}">
                    <a16:rowId xmlns:a16="http://schemas.microsoft.com/office/drawing/2014/main" val="10000"/>
                  </a:ext>
                </a:extLst>
              </a:tr>
              <a:tr h="560727">
                <a:tc>
                  <a:txBody>
                    <a:bodyPr/>
                    <a:lstStyle/>
                    <a:p>
                      <a:pPr>
                        <a:lnSpc>
                          <a:spcPct val="107000"/>
                        </a:lnSpc>
                        <a:spcAft>
                          <a:spcPts val="0"/>
                        </a:spcAft>
                      </a:pPr>
                      <a:r>
                        <a:rPr lang="hu-HU" sz="1800">
                          <a:effectLst/>
                        </a:rPr>
                        <a:t>Meaning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63" marR="60163" marT="0" marB="0"/>
                </a:tc>
                <a:tc>
                  <a:txBody>
                    <a:bodyPr/>
                    <a:lstStyle/>
                    <a:p>
                      <a:pPr>
                        <a:spcAft>
                          <a:spcPts val="0"/>
                        </a:spcAft>
                      </a:pPr>
                      <a:r>
                        <a:rPr lang="hu-HU" sz="1800" kern="1200" dirty="0">
                          <a:effectLst/>
                        </a:rPr>
                        <a:t>Purpose of FLR project</a:t>
                      </a:r>
                      <a:endParaRPr lang="en-AU" sz="1800" dirty="0">
                        <a:effectLst/>
                        <a:latin typeface="Calibri" panose="020F0502020204030204" pitchFamily="34" charset="0"/>
                        <a:ea typeface="Times New Roman" panose="02020603050405020304" pitchFamily="18" charset="0"/>
                      </a:endParaRPr>
                    </a:p>
                  </a:txBody>
                  <a:tcPr marL="60163" marR="60163" marT="0" marB="0"/>
                </a:tc>
                <a:tc>
                  <a:txBody>
                    <a:bodyPr/>
                    <a:lstStyle/>
                    <a:p>
                      <a:pPr>
                        <a:spcAft>
                          <a:spcPts val="0"/>
                        </a:spcAft>
                      </a:pPr>
                      <a:r>
                        <a:rPr lang="hu-HU" sz="1800" kern="1200">
                          <a:effectLst/>
                        </a:rPr>
                        <a:t>Accomplishment</a:t>
                      </a:r>
                      <a:endParaRPr lang="en-AU" sz="1800" dirty="0">
                        <a:effectLst/>
                        <a:latin typeface="Calibri" panose="020F0502020204030204" pitchFamily="34" charset="0"/>
                        <a:ea typeface="Times New Roman" panose="02020603050405020304" pitchFamily="18" charset="0"/>
                      </a:endParaRPr>
                    </a:p>
                  </a:txBody>
                  <a:tcPr marL="60163" marR="60163" marT="0" marB="0"/>
                </a:tc>
                <a:tc>
                  <a:txBody>
                    <a:bodyPr/>
                    <a:lstStyle/>
                    <a:p>
                      <a:pPr>
                        <a:spcAft>
                          <a:spcPts val="0"/>
                        </a:spcAft>
                      </a:pPr>
                      <a:r>
                        <a:rPr lang="hu-HU" sz="1800" kern="1200">
                          <a:effectLst/>
                        </a:rPr>
                        <a:t>Activities that result in accomplishment</a:t>
                      </a:r>
                      <a:endParaRPr lang="en-AU" sz="1800" dirty="0">
                        <a:effectLst/>
                        <a:latin typeface="Calibri" panose="020F0502020204030204" pitchFamily="34" charset="0"/>
                        <a:ea typeface="Times New Roman" panose="02020603050405020304" pitchFamily="18" charset="0"/>
                      </a:endParaRPr>
                    </a:p>
                  </a:txBody>
                  <a:tcPr marL="60163" marR="60163" marT="0" marB="0"/>
                </a:tc>
                <a:extLst>
                  <a:ext uri="{0D108BD9-81ED-4DB2-BD59-A6C34878D82A}">
                    <a16:rowId xmlns:a16="http://schemas.microsoft.com/office/drawing/2014/main" val="10001"/>
                  </a:ext>
                </a:extLst>
              </a:tr>
              <a:tr h="737860">
                <a:tc>
                  <a:txBody>
                    <a:bodyPr/>
                    <a:lstStyle/>
                    <a:p>
                      <a:pPr>
                        <a:lnSpc>
                          <a:spcPct val="107000"/>
                        </a:lnSpc>
                        <a:spcAft>
                          <a:spcPts val="0"/>
                        </a:spcAft>
                      </a:pPr>
                      <a:r>
                        <a:rPr lang="hu-HU" sz="1800">
                          <a:effectLst/>
                        </a:rPr>
                        <a:t>Measure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63" marR="60163" marT="0" marB="0"/>
                </a:tc>
                <a:tc>
                  <a:txBody>
                    <a:bodyPr/>
                    <a:lstStyle/>
                    <a:p>
                      <a:pPr>
                        <a:spcAft>
                          <a:spcPts val="0"/>
                        </a:spcAft>
                      </a:pPr>
                      <a:r>
                        <a:rPr lang="hu-HU" sz="1800" kern="1200" dirty="0">
                          <a:effectLst/>
                        </a:rPr>
                        <a:t>Not measurable/tangible</a:t>
                      </a:r>
                      <a:endParaRPr lang="en-AU" sz="1800" dirty="0">
                        <a:effectLst/>
                        <a:latin typeface="Calibri" panose="020F0502020204030204" pitchFamily="34" charset="0"/>
                        <a:ea typeface="Times New Roman" panose="02020603050405020304" pitchFamily="18" charset="0"/>
                      </a:endParaRPr>
                    </a:p>
                  </a:txBody>
                  <a:tcPr marL="60163" marR="60163" marT="0" marB="0"/>
                </a:tc>
                <a:tc>
                  <a:txBody>
                    <a:bodyPr/>
                    <a:lstStyle/>
                    <a:p>
                      <a:pPr>
                        <a:spcAft>
                          <a:spcPts val="0"/>
                        </a:spcAft>
                      </a:pPr>
                      <a:r>
                        <a:rPr lang="hu-HU" sz="1800" kern="1200">
                          <a:effectLst/>
                        </a:rPr>
                        <a:t>Measurable</a:t>
                      </a:r>
                      <a:endParaRPr lang="en-AU" sz="1800" dirty="0">
                        <a:effectLst/>
                        <a:latin typeface="Calibri" panose="020F0502020204030204" pitchFamily="34" charset="0"/>
                        <a:ea typeface="Times New Roman" panose="02020603050405020304" pitchFamily="18" charset="0"/>
                      </a:endParaRPr>
                    </a:p>
                  </a:txBody>
                  <a:tcPr marL="60163" marR="60163" marT="0" marB="0"/>
                </a:tc>
                <a:tc>
                  <a:txBody>
                    <a:bodyPr/>
                    <a:lstStyle/>
                    <a:p>
                      <a:pPr>
                        <a:spcAft>
                          <a:spcPts val="0"/>
                        </a:spcAft>
                      </a:pPr>
                      <a:r>
                        <a:rPr lang="hu-HU" sz="1800" kern="1200">
                          <a:effectLst/>
                        </a:rPr>
                        <a:t>Sequenced list of what, where, when, by whom, at what cost</a:t>
                      </a:r>
                      <a:endParaRPr lang="en-AU" sz="1800" dirty="0">
                        <a:effectLst/>
                        <a:latin typeface="Calibri" panose="020F0502020204030204" pitchFamily="34" charset="0"/>
                        <a:ea typeface="Times New Roman" panose="02020603050405020304" pitchFamily="18" charset="0"/>
                      </a:endParaRPr>
                    </a:p>
                  </a:txBody>
                  <a:tcPr marL="60163" marR="60163" marT="0" marB="0"/>
                </a:tc>
                <a:extLst>
                  <a:ext uri="{0D108BD9-81ED-4DB2-BD59-A6C34878D82A}">
                    <a16:rowId xmlns:a16="http://schemas.microsoft.com/office/drawing/2014/main" val="10002"/>
                  </a:ext>
                </a:extLst>
              </a:tr>
              <a:tr h="332492">
                <a:tc>
                  <a:txBody>
                    <a:bodyPr/>
                    <a:lstStyle/>
                    <a:p>
                      <a:pPr>
                        <a:lnSpc>
                          <a:spcPct val="107000"/>
                        </a:lnSpc>
                        <a:spcAft>
                          <a:spcPts val="0"/>
                        </a:spcAft>
                      </a:pPr>
                      <a:r>
                        <a:rPr lang="hu-HU" sz="1800">
                          <a:effectLst/>
                        </a:rPr>
                        <a:t>Timeframe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63" marR="60163" marT="0" marB="0"/>
                </a:tc>
                <a:tc>
                  <a:txBody>
                    <a:bodyPr/>
                    <a:lstStyle/>
                    <a:p>
                      <a:pPr>
                        <a:spcAft>
                          <a:spcPts val="0"/>
                        </a:spcAft>
                      </a:pPr>
                      <a:r>
                        <a:rPr lang="hu-HU" sz="1800" kern="1200">
                          <a:effectLst/>
                        </a:rPr>
                        <a:t>Long-term</a:t>
                      </a:r>
                      <a:endParaRPr lang="en-AU" sz="1800" dirty="0">
                        <a:effectLst/>
                        <a:latin typeface="Calibri" panose="020F0502020204030204" pitchFamily="34" charset="0"/>
                        <a:ea typeface="Times New Roman" panose="02020603050405020304" pitchFamily="18" charset="0"/>
                      </a:endParaRPr>
                    </a:p>
                  </a:txBody>
                  <a:tcPr marL="60163" marR="60163" marT="0" marB="0"/>
                </a:tc>
                <a:tc>
                  <a:txBody>
                    <a:bodyPr/>
                    <a:lstStyle/>
                    <a:p>
                      <a:pPr>
                        <a:spcAft>
                          <a:spcPts val="0"/>
                        </a:spcAft>
                      </a:pPr>
                      <a:r>
                        <a:rPr lang="hu-HU" sz="1800" kern="1200">
                          <a:effectLst/>
                        </a:rPr>
                        <a:t>Short to mid-term</a:t>
                      </a:r>
                      <a:endParaRPr lang="en-AU" sz="1800" dirty="0">
                        <a:effectLst/>
                        <a:latin typeface="Calibri" panose="020F0502020204030204" pitchFamily="34" charset="0"/>
                        <a:ea typeface="Times New Roman" panose="02020603050405020304" pitchFamily="18" charset="0"/>
                      </a:endParaRPr>
                    </a:p>
                  </a:txBody>
                  <a:tcPr marL="60163" marR="60163" marT="0" marB="0"/>
                </a:tc>
                <a:tc>
                  <a:txBody>
                    <a:bodyPr/>
                    <a:lstStyle/>
                    <a:p>
                      <a:pPr>
                        <a:spcAft>
                          <a:spcPts val="0"/>
                        </a:spcAft>
                      </a:pPr>
                      <a:r>
                        <a:rPr lang="hu-HU" sz="1800" kern="1200">
                          <a:effectLst/>
                        </a:rPr>
                        <a:t>Short to mid-term</a:t>
                      </a:r>
                      <a:endParaRPr lang="en-AU" sz="1800" dirty="0">
                        <a:effectLst/>
                        <a:latin typeface="Calibri" panose="020F0502020204030204" pitchFamily="34" charset="0"/>
                        <a:ea typeface="Times New Roman" panose="02020603050405020304" pitchFamily="18" charset="0"/>
                      </a:endParaRPr>
                    </a:p>
                  </a:txBody>
                  <a:tcPr marL="60163" marR="60163" marT="0" marB="0"/>
                </a:tc>
                <a:extLst>
                  <a:ext uri="{0D108BD9-81ED-4DB2-BD59-A6C34878D82A}">
                    <a16:rowId xmlns:a16="http://schemas.microsoft.com/office/drawing/2014/main" val="10003"/>
                  </a:ext>
                </a:extLst>
              </a:tr>
              <a:tr h="1745341">
                <a:tc>
                  <a:txBody>
                    <a:bodyPr/>
                    <a:lstStyle/>
                    <a:p>
                      <a:pPr>
                        <a:lnSpc>
                          <a:spcPct val="107000"/>
                        </a:lnSpc>
                        <a:spcAft>
                          <a:spcPts val="0"/>
                        </a:spcAft>
                      </a:pPr>
                      <a:r>
                        <a:rPr lang="hu-HU" sz="1800">
                          <a:effectLst/>
                        </a:rPr>
                        <a:t>FLR </a:t>
                      </a:r>
                      <a:r>
                        <a:rPr lang="en-AU" sz="1800" dirty="0">
                          <a:effectLst/>
                        </a:rPr>
                        <a:t>e</a:t>
                      </a:r>
                      <a:r>
                        <a:rPr lang="hu-HU" sz="1800">
                          <a:effectLst/>
                        </a:rPr>
                        <a:t>xample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63" marR="60163" marT="0" marB="0">
                    <a:solidFill>
                      <a:schemeClr val="accent4">
                        <a:lumMod val="20000"/>
                        <a:lumOff val="80000"/>
                      </a:schemeClr>
                    </a:solidFill>
                  </a:tcPr>
                </a:tc>
                <a:tc>
                  <a:txBody>
                    <a:bodyPr/>
                    <a:lstStyle/>
                    <a:p>
                      <a:pPr>
                        <a:spcAft>
                          <a:spcPts val="0"/>
                        </a:spcAft>
                      </a:pPr>
                      <a:r>
                        <a:rPr lang="en-GB" sz="1800" kern="1200" dirty="0">
                          <a:effectLst/>
                        </a:rPr>
                        <a:t>Secure the unique biodiversity of Gau Island, continued provision of ecosystem goods and services from forest ecosystems and build climate change resilience</a:t>
                      </a:r>
                      <a:endParaRPr lang="en-AU" sz="1800" dirty="0">
                        <a:effectLst/>
                        <a:latin typeface="Calibri" panose="020F0502020204030204" pitchFamily="34" charset="0"/>
                        <a:ea typeface="Times New Roman" panose="02020603050405020304" pitchFamily="18" charset="0"/>
                      </a:endParaRPr>
                    </a:p>
                  </a:txBody>
                  <a:tcPr marL="60163" marR="60163" marT="0" marB="0">
                    <a:solidFill>
                      <a:schemeClr val="accent4">
                        <a:lumMod val="20000"/>
                        <a:lumOff val="80000"/>
                      </a:schemeClr>
                    </a:solidFill>
                  </a:tcPr>
                </a:tc>
                <a:tc>
                  <a:txBody>
                    <a:bodyPr/>
                    <a:lstStyle/>
                    <a:p>
                      <a:pPr>
                        <a:spcAft>
                          <a:spcPts val="0"/>
                        </a:spcAft>
                      </a:pPr>
                      <a:r>
                        <a:rPr lang="en-GB" sz="1800" kern="1200" dirty="0">
                          <a:effectLst/>
                        </a:rPr>
                        <a:t>Restore 20 ha of key riparian and coastal areas around Sawaieke and Navukailagi villages</a:t>
                      </a:r>
                      <a:endParaRPr lang="en-AU" sz="1800" dirty="0">
                        <a:effectLst/>
                        <a:latin typeface="Calibri" panose="020F0502020204030204" pitchFamily="34" charset="0"/>
                        <a:ea typeface="Times New Roman" panose="02020603050405020304" pitchFamily="18" charset="0"/>
                      </a:endParaRPr>
                    </a:p>
                  </a:txBody>
                  <a:tcPr marL="60163" marR="60163" marT="0" marB="0">
                    <a:solidFill>
                      <a:schemeClr val="accent4">
                        <a:lumMod val="20000"/>
                        <a:lumOff val="80000"/>
                      </a:schemeClr>
                    </a:solidFill>
                  </a:tcPr>
                </a:tc>
                <a:tc>
                  <a:txBody>
                    <a:bodyPr/>
                    <a:lstStyle/>
                    <a:p>
                      <a:pPr>
                        <a:spcAft>
                          <a:spcPts val="0"/>
                        </a:spcAft>
                      </a:pPr>
                      <a:r>
                        <a:rPr lang="en-GB" sz="1800" kern="1200" dirty="0">
                          <a:effectLst/>
                        </a:rPr>
                        <a:t>Activity.1.1 Conduct feasibility study on sites for reforestation (with communities involving Conservation officers, Provincial Office and Ministry of Forestry)</a:t>
                      </a:r>
                      <a:endParaRPr lang="en-AU" sz="1800" dirty="0">
                        <a:effectLst/>
                        <a:latin typeface="Calibri" panose="020F0502020204030204" pitchFamily="34" charset="0"/>
                        <a:ea typeface="Times New Roman" panose="02020603050405020304" pitchFamily="18" charset="0"/>
                      </a:endParaRPr>
                    </a:p>
                  </a:txBody>
                  <a:tcPr marL="60163" marR="60163" marT="0" marB="0">
                    <a:solidFill>
                      <a:schemeClr val="accent4">
                        <a:lumMod val="20000"/>
                        <a:lumOff val="80000"/>
                      </a:schemeClr>
                    </a:solidFill>
                  </a:tcPr>
                </a:tc>
                <a:extLst>
                  <a:ext uri="{0D108BD9-81ED-4DB2-BD59-A6C34878D82A}">
                    <a16:rowId xmlns:a16="http://schemas.microsoft.com/office/drawing/2014/main" val="10004"/>
                  </a:ext>
                </a:extLst>
              </a:tr>
              <a:tr h="332492">
                <a:tc>
                  <a:txBody>
                    <a:bodyPr/>
                    <a:lstStyle/>
                    <a:p>
                      <a:pPr>
                        <a:lnSpc>
                          <a:spcPct val="107000"/>
                        </a:lnSpc>
                        <a:spcAft>
                          <a:spcPts val="0"/>
                        </a:spcAft>
                      </a:pPr>
                      <a:r>
                        <a:rPr lang="hu-HU" sz="1800">
                          <a:effectLst/>
                        </a:rPr>
                        <a:t>FLR monitoring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163" marR="60163" marT="0" marB="0"/>
                </a:tc>
                <a:tc>
                  <a:txBody>
                    <a:bodyPr/>
                    <a:lstStyle/>
                    <a:p>
                      <a:pPr>
                        <a:spcAft>
                          <a:spcPts val="0"/>
                        </a:spcAft>
                      </a:pPr>
                      <a:r>
                        <a:rPr lang="en-GB" sz="1800" kern="1200" dirty="0">
                          <a:effectLst/>
                        </a:rPr>
                        <a:t>Impact monitoring</a:t>
                      </a:r>
                      <a:endParaRPr lang="en-AU" sz="1800" dirty="0">
                        <a:effectLst/>
                        <a:latin typeface="Calibri" panose="020F0502020204030204" pitchFamily="34" charset="0"/>
                        <a:ea typeface="Times New Roman" panose="02020603050405020304" pitchFamily="18" charset="0"/>
                      </a:endParaRPr>
                    </a:p>
                  </a:txBody>
                  <a:tcPr marL="60163" marR="60163" marT="0" marB="0"/>
                </a:tc>
                <a:tc>
                  <a:txBody>
                    <a:bodyPr/>
                    <a:lstStyle/>
                    <a:p>
                      <a:pPr>
                        <a:spcAft>
                          <a:spcPts val="0"/>
                        </a:spcAft>
                      </a:pPr>
                      <a:r>
                        <a:rPr lang="en-GB" sz="1800" kern="1200" dirty="0">
                          <a:effectLst/>
                        </a:rPr>
                        <a:t>Output monitoring</a:t>
                      </a:r>
                      <a:endParaRPr lang="en-AU" sz="1800" dirty="0">
                        <a:effectLst/>
                        <a:latin typeface="Calibri" panose="020F0502020204030204" pitchFamily="34" charset="0"/>
                        <a:ea typeface="Times New Roman" panose="02020603050405020304" pitchFamily="18" charset="0"/>
                      </a:endParaRPr>
                    </a:p>
                  </a:txBody>
                  <a:tcPr marL="60163" marR="60163" marT="0" marB="0"/>
                </a:tc>
                <a:tc>
                  <a:txBody>
                    <a:bodyPr/>
                    <a:lstStyle/>
                    <a:p>
                      <a:pPr>
                        <a:spcAft>
                          <a:spcPts val="0"/>
                        </a:spcAft>
                      </a:pPr>
                      <a:r>
                        <a:rPr lang="en-GB" sz="1800" kern="1200" dirty="0">
                          <a:effectLst/>
                        </a:rPr>
                        <a:t>Process monitoring</a:t>
                      </a:r>
                      <a:endParaRPr lang="en-AU" sz="1800" dirty="0">
                        <a:effectLst/>
                        <a:latin typeface="Calibri" panose="020F0502020204030204" pitchFamily="34" charset="0"/>
                        <a:ea typeface="Times New Roman" panose="02020603050405020304" pitchFamily="18" charset="0"/>
                      </a:endParaRPr>
                    </a:p>
                  </a:txBody>
                  <a:tcPr marL="60163" marR="60163" marT="0" marB="0"/>
                </a:tc>
                <a:extLst>
                  <a:ext uri="{0D108BD9-81ED-4DB2-BD59-A6C34878D82A}">
                    <a16:rowId xmlns:a16="http://schemas.microsoft.com/office/drawing/2014/main" val="10005"/>
                  </a:ext>
                </a:extLst>
              </a:tr>
            </a:tbl>
          </a:graphicData>
        </a:graphic>
      </p:graphicFrame>
      <p:sp>
        <p:nvSpPr>
          <p:cNvPr id="26" name="Rectangle 25">
            <a:extLst>
              <a:ext uri="{FF2B5EF4-FFF2-40B4-BE49-F238E27FC236}">
                <a16:creationId xmlns:a16="http://schemas.microsoft.com/office/drawing/2014/main" id="{20D581D4-09AE-413E-B438-061A09DEC0DE}"/>
              </a:ext>
            </a:extLst>
          </p:cNvPr>
          <p:cNvSpPr/>
          <p:nvPr/>
        </p:nvSpPr>
        <p:spPr>
          <a:xfrm>
            <a:off x="842977" y="5681755"/>
            <a:ext cx="10553484" cy="335587"/>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oogle Shape;542;p49" descr="Mano abierta con planta">
            <a:extLst>
              <a:ext uri="{FF2B5EF4-FFF2-40B4-BE49-F238E27FC236}">
                <a16:creationId xmlns:a16="http://schemas.microsoft.com/office/drawing/2014/main" id="{6ED5B548-771D-40A8-921A-2AB195CFF0E0}"/>
              </a:ext>
            </a:extLst>
          </p:cNvPr>
          <p:cNvPicPr preferRelativeResize="0"/>
          <p:nvPr/>
        </p:nvPicPr>
        <p:blipFill rotWithShape="1">
          <a:blip r:embed="rId3">
            <a:alphaModFix/>
          </a:blip>
          <a:srcRect/>
          <a:stretch/>
        </p:blipFill>
        <p:spPr>
          <a:xfrm flipH="1">
            <a:off x="8712392" y="191203"/>
            <a:ext cx="954655" cy="943155"/>
          </a:xfrm>
          <a:prstGeom prst="rect">
            <a:avLst/>
          </a:prstGeom>
          <a:noFill/>
          <a:ln>
            <a:noFill/>
          </a:ln>
        </p:spPr>
      </p:pic>
      <p:sp>
        <p:nvSpPr>
          <p:cNvPr id="2" name="Slide Number Placeholder 1"/>
          <p:cNvSpPr>
            <a:spLocks noGrp="1"/>
          </p:cNvSpPr>
          <p:nvPr>
            <p:ph type="sldNum" sz="quarter" idx="4"/>
          </p:nvPr>
        </p:nvSpPr>
        <p:spPr/>
        <p:txBody>
          <a:bodyPr/>
          <a:lstStyle/>
          <a:p>
            <a:fld id="{95741571-E85D-4266-ADAB-4C9BA1847898}" type="slidenum">
              <a:rPr lang="en-AU" smtClean="0"/>
              <a:pPr/>
              <a:t>38</a:t>
            </a:fld>
            <a:r>
              <a:rPr lang="en-AU" dirty="0"/>
              <a:t> of 66</a:t>
            </a:r>
          </a:p>
        </p:txBody>
      </p:sp>
    </p:spTree>
    <p:extLst>
      <p:ext uri="{BB962C8B-B14F-4D97-AF65-F5344CB8AC3E}">
        <p14:creationId xmlns:p14="http://schemas.microsoft.com/office/powerpoint/2010/main" val="743499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r>
              <a:rPr lang="en-AU" sz="2200" dirty="0"/>
              <a:t>European Commission, 2004. </a:t>
            </a:r>
            <a:r>
              <a:rPr lang="en-AU" sz="2200" i="1" dirty="0"/>
              <a:t>Project Cycle Management Guidelines</a:t>
            </a:r>
            <a:r>
              <a:rPr lang="en-AU" sz="2200" dirty="0"/>
              <a:t>. Europe Aid Cooperation Office. 158 p. (available online at https://ec.europa.eu/international-partnerships/system/files/methodology-aid-delivery-methods-project-cycle-management-200403_en.pdf) [accessed on 27 June 2021] </a:t>
            </a:r>
          </a:p>
          <a:p>
            <a:r>
              <a:rPr lang="en-AU" sz="2200" dirty="0"/>
              <a:t>Stanturf J.A., Kleine M., Mansourian S. et al. (2017/2019/2020). </a:t>
            </a:r>
            <a:r>
              <a:rPr lang="en-AU" sz="2200" i="1" dirty="0"/>
              <a:t>Implementing Forest Landscape Restoration: A Practitioner’s Guide </a:t>
            </a:r>
            <a:r>
              <a:rPr lang="en-AU" sz="2200" dirty="0"/>
              <a:t>(EN, FR, SP). Available at: </a:t>
            </a:r>
            <a:r>
              <a:rPr lang="en-AU" sz="2200" dirty="0">
                <a:hlinkClick r:id="rId3"/>
              </a:rPr>
              <a:t>https://www.iufro.org/science/special/spdc/netw/flr/flr/pract-guide/</a:t>
            </a:r>
            <a:r>
              <a:rPr lang="en-AU" sz="2200" dirty="0"/>
              <a:t> </a:t>
            </a:r>
          </a:p>
          <a:p>
            <a:r>
              <a:rPr lang="en-AU" sz="2200" dirty="0"/>
              <a:t>Stanturf J. A., Mansourian S., Darabant A. et al. (2020). Occasional Paper No. 33 - </a:t>
            </a:r>
            <a:r>
              <a:rPr lang="en-AU" sz="2200" i="1" dirty="0"/>
              <a:t>Forest Landscape Restoration Implementation: Lessons learned from selected landscapes in Africa, Asia and Latin America</a:t>
            </a:r>
            <a:r>
              <a:rPr lang="en-AU" sz="2200" dirty="0"/>
              <a:t>, pp 63. Available at: </a:t>
            </a:r>
            <a:r>
              <a:rPr lang="en-AU" sz="2200" dirty="0">
                <a:hlinkClick r:id="rId4"/>
              </a:rPr>
              <a:t>https://www.iufro.org/publications/series/occasional-papers/article/2020/02/14/occasional-paper-no-33-forest-landscape-restoration-implementation-lessons-learned-from-selected/</a:t>
            </a:r>
            <a:r>
              <a:rPr lang="en-AU" sz="2200" dirty="0"/>
              <a:t> </a:t>
            </a:r>
          </a:p>
        </p:txBody>
      </p:sp>
      <p:sp>
        <p:nvSpPr>
          <p:cNvPr id="10" name="Footer Placeholder 9"/>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1" name="Title 10"/>
          <p:cNvSpPr>
            <a:spLocks noGrp="1"/>
          </p:cNvSpPr>
          <p:nvPr>
            <p:ph type="title"/>
          </p:nvPr>
        </p:nvSpPr>
        <p:spPr/>
        <p:txBody>
          <a:bodyPr/>
          <a:lstStyle/>
          <a:p>
            <a:r>
              <a:rPr lang="en-AU" dirty="0"/>
              <a:t>Topic 3:</a:t>
            </a:r>
          </a:p>
        </p:txBody>
      </p:sp>
      <p:sp>
        <p:nvSpPr>
          <p:cNvPr id="9" name="TextBox 8"/>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sp>
        <p:nvSpPr>
          <p:cNvPr id="3" name="Slide Number Placeholder 2"/>
          <p:cNvSpPr>
            <a:spLocks noGrp="1"/>
          </p:cNvSpPr>
          <p:nvPr>
            <p:ph type="sldNum" sz="quarter" idx="4"/>
          </p:nvPr>
        </p:nvSpPr>
        <p:spPr/>
        <p:txBody>
          <a:bodyPr/>
          <a:lstStyle/>
          <a:p>
            <a:fld id="{95741571-E85D-4266-ADAB-4C9BA1847898}" type="slidenum">
              <a:rPr lang="en-AU" smtClean="0"/>
              <a:pPr/>
              <a:t>39</a:t>
            </a:fld>
            <a:r>
              <a:rPr lang="en-AU" dirty="0"/>
              <a:t> of 66</a:t>
            </a:r>
          </a:p>
        </p:txBody>
      </p:sp>
    </p:spTree>
    <p:extLst>
      <p:ext uri="{BB962C8B-B14F-4D97-AF65-F5344CB8AC3E}">
        <p14:creationId xmlns:p14="http://schemas.microsoft.com/office/powerpoint/2010/main" val="707686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62050" y="2356436"/>
            <a:ext cx="9867900" cy="3265453"/>
            <a:chOff x="1162050" y="2409947"/>
            <a:chExt cx="9867900" cy="3265453"/>
          </a:xfrm>
        </p:grpSpPr>
        <p:pic>
          <p:nvPicPr>
            <p:cNvPr id="9" name="Picture 8">
              <a:extLst>
                <a:ext uri="{FF2B5EF4-FFF2-40B4-BE49-F238E27FC236}">
                  <a16:creationId xmlns:a16="http://schemas.microsoft.com/office/drawing/2014/main" id="{5C90B731-DB81-7A4B-BBD2-5E58685A5D33}"/>
                </a:ext>
              </a:extLst>
            </p:cNvPr>
            <p:cNvPicPr>
              <a:picLocks noChangeAspect="1"/>
            </p:cNvPicPr>
            <p:nvPr/>
          </p:nvPicPr>
          <p:blipFill>
            <a:blip r:embed="rId3"/>
            <a:stretch>
              <a:fillRect/>
            </a:stretch>
          </p:blipFill>
          <p:spPr>
            <a:xfrm>
              <a:off x="1162050" y="3751988"/>
              <a:ext cx="9867900" cy="152400"/>
            </a:xfrm>
            <a:prstGeom prst="rect">
              <a:avLst/>
            </a:prstGeom>
          </p:spPr>
        </p:pic>
        <p:grpSp>
          <p:nvGrpSpPr>
            <p:cNvPr id="10" name="Group 9"/>
            <p:cNvGrpSpPr/>
            <p:nvPr/>
          </p:nvGrpSpPr>
          <p:grpSpPr>
            <a:xfrm>
              <a:off x="1345752" y="4143783"/>
              <a:ext cx="9263618" cy="1531617"/>
              <a:chOff x="1345752" y="4143783"/>
              <a:chExt cx="9263618" cy="1531617"/>
            </a:xfrm>
          </p:grpSpPr>
          <p:sp>
            <p:nvSpPr>
              <p:cNvPr id="11" name="Content Placeholder 2"/>
              <p:cNvSpPr txBox="1">
                <a:spLocks/>
              </p:cNvSpPr>
              <p:nvPr/>
            </p:nvSpPr>
            <p:spPr>
              <a:xfrm>
                <a:off x="1926465" y="4145480"/>
                <a:ext cx="8682905" cy="440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outcome:</a:t>
                </a:r>
              </a:p>
              <a:p>
                <a:pPr lvl="2"/>
                <a:endParaRPr lang="en-US" dirty="0">
                  <a:solidFill>
                    <a:schemeClr val="accent5">
                      <a:lumMod val="75000"/>
                    </a:schemeClr>
                  </a:solidFill>
                </a:endParaRPr>
              </a:p>
            </p:txBody>
          </p:sp>
          <p:sp>
            <p:nvSpPr>
              <p:cNvPr id="12" name="Content Placeholder 2"/>
              <p:cNvSpPr txBox="1">
                <a:spLocks/>
              </p:cNvSpPr>
              <p:nvPr/>
            </p:nvSpPr>
            <p:spPr>
              <a:xfrm>
                <a:off x="1926465" y="4586276"/>
                <a:ext cx="8682905" cy="10891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By the end of Topic 1, students will have developed a basic understanding of landscape dynamics and the drivers of forest and land degradation representing a complex mix of interacting social, economic and ecological factors.</a:t>
                </a:r>
              </a:p>
            </p:txBody>
          </p:sp>
          <p:pic>
            <p:nvPicPr>
              <p:cNvPr id="13" name="Picture 12" descr="Icon&#10;&#10;Description automatically generated">
                <a:extLst>
                  <a:ext uri="{FF2B5EF4-FFF2-40B4-BE49-F238E27FC236}">
                    <a16:creationId xmlns:a16="http://schemas.microsoft.com/office/drawing/2014/main" id="{4FF4A730-6D00-E84B-A11E-E7EDE24E9486}"/>
                  </a:ext>
                </a:extLst>
              </p:cNvPr>
              <p:cNvPicPr>
                <a:picLocks noChangeAspect="1"/>
              </p:cNvPicPr>
              <p:nvPr/>
            </p:nvPicPr>
            <p:blipFill>
              <a:blip r:embed="rId4"/>
              <a:stretch>
                <a:fillRect/>
              </a:stretch>
            </p:blipFill>
            <p:spPr>
              <a:xfrm>
                <a:off x="1345752" y="4143783"/>
                <a:ext cx="975808" cy="975808"/>
              </a:xfrm>
              <a:prstGeom prst="rect">
                <a:avLst/>
              </a:prstGeom>
            </p:spPr>
          </p:pic>
        </p:grpSp>
        <p:grpSp>
          <p:nvGrpSpPr>
            <p:cNvPr id="14" name="Group 13"/>
            <p:cNvGrpSpPr/>
            <p:nvPr/>
          </p:nvGrpSpPr>
          <p:grpSpPr>
            <a:xfrm>
              <a:off x="1345752" y="2409947"/>
              <a:ext cx="9263618" cy="1314595"/>
              <a:chOff x="1345752" y="2409947"/>
              <a:chExt cx="9263618" cy="1314595"/>
            </a:xfrm>
          </p:grpSpPr>
          <p:sp>
            <p:nvSpPr>
              <p:cNvPr id="15" name="Content Placeholder 2"/>
              <p:cNvSpPr txBox="1">
                <a:spLocks/>
              </p:cNvSpPr>
              <p:nvPr/>
            </p:nvSpPr>
            <p:spPr>
              <a:xfrm>
                <a:off x="1926465" y="2547455"/>
                <a:ext cx="8682905" cy="450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activities:</a:t>
                </a:r>
              </a:p>
              <a:p>
                <a:pPr lvl="2"/>
                <a:endParaRPr lang="en-US" dirty="0">
                  <a:solidFill>
                    <a:schemeClr val="accent5">
                      <a:lumMod val="75000"/>
                    </a:schemeClr>
                  </a:solidFill>
                </a:endParaRPr>
              </a:p>
            </p:txBody>
          </p:sp>
          <p:sp>
            <p:nvSpPr>
              <p:cNvPr id="16" name="Content Placeholder 2"/>
              <p:cNvSpPr txBox="1">
                <a:spLocks/>
              </p:cNvSpPr>
              <p:nvPr/>
            </p:nvSpPr>
            <p:spPr>
              <a:xfrm>
                <a:off x="1926465" y="3015324"/>
                <a:ext cx="8682905" cy="709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Class presentation, small group questions and student assignments</a:t>
                </a:r>
                <a:r>
                  <a:rPr lang="en-AU" sz="2100" dirty="0">
                    <a:solidFill>
                      <a:schemeClr val="accent5">
                        <a:lumMod val="75000"/>
                      </a:schemeClr>
                    </a:solidFill>
                  </a:rPr>
                  <a:t>.</a:t>
                </a:r>
              </a:p>
              <a:p>
                <a:pPr lvl="1"/>
                <a:endParaRPr lang="en-AU" dirty="0">
                  <a:solidFill>
                    <a:schemeClr val="accent5">
                      <a:lumMod val="75000"/>
                    </a:schemeClr>
                  </a:solidFill>
                </a:endParaRPr>
              </a:p>
              <a:p>
                <a:pPr lvl="2"/>
                <a:endParaRPr lang="en-US" dirty="0">
                  <a:solidFill>
                    <a:schemeClr val="accent5">
                      <a:lumMod val="75000"/>
                    </a:schemeClr>
                  </a:solidFill>
                </a:endParaRPr>
              </a:p>
            </p:txBody>
          </p:sp>
          <p:pic>
            <p:nvPicPr>
              <p:cNvPr id="17" name="Picture 16" descr="Icon&#10;&#10;Description automatically generated">
                <a:extLst>
                  <a:ext uri="{FF2B5EF4-FFF2-40B4-BE49-F238E27FC236}">
                    <a16:creationId xmlns:a16="http://schemas.microsoft.com/office/drawing/2014/main" id="{8C4C7F1D-F365-1940-A8A6-391425C17C58}"/>
                  </a:ext>
                </a:extLst>
              </p:cNvPr>
              <p:cNvPicPr>
                <a:picLocks noChangeAspect="1"/>
              </p:cNvPicPr>
              <p:nvPr/>
            </p:nvPicPr>
            <p:blipFill>
              <a:blip r:embed="rId5"/>
              <a:stretch>
                <a:fillRect/>
              </a:stretch>
            </p:blipFill>
            <p:spPr>
              <a:xfrm>
                <a:off x="1345752" y="2409947"/>
                <a:ext cx="975808" cy="975808"/>
              </a:xfrm>
              <a:prstGeom prst="rect">
                <a:avLst/>
              </a:prstGeom>
            </p:spPr>
          </p:pic>
        </p:grpSp>
      </p:grpSp>
      <p:sp>
        <p:nvSpPr>
          <p:cNvPr id="7" name="Footer Placeholder 6"/>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9" name="Title 18"/>
          <p:cNvSpPr>
            <a:spLocks noGrp="1"/>
          </p:cNvSpPr>
          <p:nvPr>
            <p:ph type="title"/>
          </p:nvPr>
        </p:nvSpPr>
        <p:spPr/>
        <p:txBody>
          <a:bodyPr/>
          <a:lstStyle/>
          <a:p>
            <a:r>
              <a:rPr lang="en-AU" dirty="0"/>
              <a:t>Topic 1:</a:t>
            </a:r>
          </a:p>
        </p:txBody>
      </p:sp>
      <p:sp>
        <p:nvSpPr>
          <p:cNvPr id="21" name="TextBox 20"/>
          <p:cNvSpPr txBox="1"/>
          <p:nvPr/>
        </p:nvSpPr>
        <p:spPr>
          <a:xfrm>
            <a:off x="3940934" y="259710"/>
            <a:ext cx="7864379" cy="769441"/>
          </a:xfrm>
          <a:prstGeom prst="rect">
            <a:avLst/>
          </a:prstGeom>
          <a:noFill/>
        </p:spPr>
        <p:txBody>
          <a:bodyPr wrap="square" rtlCol="0">
            <a:spAutoFit/>
          </a:bodyPr>
          <a:lstStyle/>
          <a:p>
            <a:r>
              <a:rPr lang="en-AU" sz="4400" dirty="0">
                <a:solidFill>
                  <a:schemeClr val="accent5">
                    <a:lumMod val="75000"/>
                  </a:schemeClr>
                </a:solidFill>
                <a:latin typeface="Calibri" panose="020F0502020204030204" pitchFamily="34" charset="0"/>
                <a:cs typeface="Calibri" panose="020F0502020204030204" pitchFamily="34" charset="0"/>
              </a:rPr>
              <a:t>Underlying causes of degradation</a:t>
            </a:r>
          </a:p>
        </p:txBody>
      </p:sp>
      <p:sp>
        <p:nvSpPr>
          <p:cNvPr id="4" name="Slide Number Placeholder 3"/>
          <p:cNvSpPr>
            <a:spLocks noGrp="1"/>
          </p:cNvSpPr>
          <p:nvPr>
            <p:ph type="sldNum" sz="quarter" idx="4"/>
          </p:nvPr>
        </p:nvSpPr>
        <p:spPr/>
        <p:txBody>
          <a:bodyPr/>
          <a:lstStyle/>
          <a:p>
            <a:fld id="{95741571-E85D-4266-ADAB-4C9BA1847898}" type="slidenum">
              <a:rPr lang="en-AU" smtClean="0"/>
              <a:pPr/>
              <a:t>4</a:t>
            </a:fld>
            <a:r>
              <a:rPr lang="en-AU" dirty="0"/>
              <a:t> of 66</a:t>
            </a:r>
          </a:p>
        </p:txBody>
      </p:sp>
    </p:spTree>
    <p:extLst>
      <p:ext uri="{BB962C8B-B14F-4D97-AF65-F5344CB8AC3E}">
        <p14:creationId xmlns:p14="http://schemas.microsoft.com/office/powerpoint/2010/main" val="1509011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0" indent="0">
              <a:buNone/>
            </a:pPr>
            <a:r>
              <a:rPr lang="en-AU" sz="2200" dirty="0"/>
              <a:t>Example for </a:t>
            </a:r>
            <a:r>
              <a:rPr lang="en-AU" sz="2200" b="1" dirty="0"/>
              <a:t>visioning</a:t>
            </a:r>
            <a:r>
              <a:rPr lang="en-AU" sz="2200" dirty="0"/>
              <a:t> from Peru titled „Sustained water supply for Apurimac Region”</a:t>
            </a:r>
          </a:p>
          <a:p>
            <a:r>
              <a:rPr lang="en-AU" sz="2200" dirty="0">
                <a:hlinkClick r:id="rId3"/>
              </a:rPr>
              <a:t>https://www.youtube.com/watch?v=T152nbRYGcM&amp;feature=youtu.be</a:t>
            </a:r>
            <a:r>
              <a:rPr lang="en-AU" sz="2200" dirty="0"/>
              <a:t> </a:t>
            </a:r>
          </a:p>
          <a:p>
            <a:pPr marL="0" indent="0">
              <a:buNone/>
            </a:pPr>
            <a:endParaRPr lang="en-AU" sz="2200" dirty="0"/>
          </a:p>
          <a:p>
            <a:r>
              <a:rPr lang="en-AU" sz="2200" dirty="0"/>
              <a:t>Example for </a:t>
            </a:r>
            <a:r>
              <a:rPr lang="en-AU" sz="2200" b="1" dirty="0"/>
              <a:t>sustaining</a:t>
            </a:r>
            <a:r>
              <a:rPr lang="en-AU" sz="2200" dirty="0"/>
              <a:t> from Ghana:</a:t>
            </a:r>
          </a:p>
          <a:p>
            <a:pPr marL="0" indent="0">
              <a:buNone/>
            </a:pPr>
            <a:r>
              <a:rPr lang="en-AU" sz="2200" dirty="0">
                <a:hlinkClick r:id="rId4"/>
              </a:rPr>
              <a:t>https://www.youtube.com/watch?v=1kcVIDEN31Q</a:t>
            </a:r>
            <a:r>
              <a:rPr lang="en-AU" sz="2200" dirty="0"/>
              <a:t> </a:t>
            </a:r>
          </a:p>
        </p:txBody>
      </p:sp>
      <p:sp>
        <p:nvSpPr>
          <p:cNvPr id="9" name="Footer Placeholder 8"/>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Topic 3:</a:t>
            </a:r>
          </a:p>
        </p:txBody>
      </p:sp>
      <p:sp>
        <p:nvSpPr>
          <p:cNvPr id="12" name="TextBox 11"/>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pic>
        <p:nvPicPr>
          <p:cNvPr id="8" name="Picture 7">
            <a:hlinkClick r:id="rId3"/>
            <a:extLst>
              <a:ext uri="{FF2B5EF4-FFF2-40B4-BE49-F238E27FC236}">
                <a16:creationId xmlns:a16="http://schemas.microsoft.com/office/drawing/2014/main" id="{BEE9FB6D-DDFF-E54C-A324-98525395BB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2171" y="4683646"/>
            <a:ext cx="1439646" cy="1445498"/>
          </a:xfrm>
          <a:prstGeom prst="rect">
            <a:avLst/>
          </a:prstGeom>
        </p:spPr>
      </p:pic>
      <p:sp>
        <p:nvSpPr>
          <p:cNvPr id="3" name="Slide Number Placeholder 2"/>
          <p:cNvSpPr>
            <a:spLocks noGrp="1"/>
          </p:cNvSpPr>
          <p:nvPr>
            <p:ph type="sldNum" sz="quarter" idx="4"/>
          </p:nvPr>
        </p:nvSpPr>
        <p:spPr/>
        <p:txBody>
          <a:bodyPr/>
          <a:lstStyle/>
          <a:p>
            <a:fld id="{95741571-E85D-4266-ADAB-4C9BA1847898}" type="slidenum">
              <a:rPr lang="en-AU" smtClean="0"/>
              <a:pPr/>
              <a:t>40</a:t>
            </a:fld>
            <a:r>
              <a:rPr lang="en-AU" dirty="0"/>
              <a:t> of 66</a:t>
            </a:r>
          </a:p>
        </p:txBody>
      </p:sp>
    </p:spTree>
    <p:extLst>
      <p:ext uri="{BB962C8B-B14F-4D97-AF65-F5344CB8AC3E}">
        <p14:creationId xmlns:p14="http://schemas.microsoft.com/office/powerpoint/2010/main" val="7780229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What capacities / skills are needed for successful implementation of each of the four phases of designing and implementing FLR?</a:t>
            </a:r>
          </a:p>
          <a:p>
            <a:pPr marL="457200" indent="-457200">
              <a:buFont typeface="+mj-lt"/>
              <a:buAutoNum type="arabicPeriod"/>
            </a:pPr>
            <a:r>
              <a:rPr lang="en-AU" sz="2200" dirty="0"/>
              <a:t>How would you develop an action plan for implementing your FLR project and what specifically would it contain?</a:t>
            </a:r>
          </a:p>
          <a:p>
            <a:pPr marL="457200" indent="-457200">
              <a:buFont typeface="+mj-lt"/>
              <a:buAutoNum type="arabicPeriod"/>
            </a:pPr>
            <a:r>
              <a:rPr lang="en-AU" sz="2200" dirty="0"/>
              <a:t>At what stage and in which form do you need to design the monitoring component of your FLR project?</a:t>
            </a:r>
          </a:p>
          <a:p>
            <a:pPr marL="457200" indent="-457200">
              <a:buFont typeface="+mj-lt"/>
              <a:buAutoNum type="arabicPeriod"/>
            </a:pPr>
            <a:r>
              <a:rPr lang="en-AU" sz="2200" dirty="0"/>
              <a:t>How can you use monitoring in adjusting the actions you implement in your FLR project?</a:t>
            </a:r>
          </a:p>
          <a:p>
            <a:pPr marL="457200" indent="-457200">
              <a:buFont typeface="+mj-lt"/>
              <a:buAutoNum type="arabicPeriod"/>
            </a:pPr>
            <a:endParaRPr lang="en-AU" sz="2200" dirty="0"/>
          </a:p>
        </p:txBody>
      </p:sp>
      <p:pic>
        <p:nvPicPr>
          <p:cNvPr id="8" name="Picture 7" descr="Icon&#10;&#10;Description automatically generated with medium confidence">
            <a:extLst>
              <a:ext uri="{FF2B5EF4-FFF2-40B4-BE49-F238E27FC236}">
                <a16:creationId xmlns:a16="http://schemas.microsoft.com/office/drawing/2014/main" id="{438CCE8D-227B-9A46-A954-5FE49DD771EC}"/>
              </a:ext>
            </a:extLst>
          </p:cNvPr>
          <p:cNvPicPr>
            <a:picLocks noChangeAspect="1"/>
          </p:cNvPicPr>
          <p:nvPr/>
        </p:nvPicPr>
        <p:blipFill>
          <a:blip r:embed="rId3"/>
          <a:stretch>
            <a:fillRect/>
          </a:stretch>
        </p:blipFill>
        <p:spPr>
          <a:xfrm rot="974189">
            <a:off x="9139840" y="5314656"/>
            <a:ext cx="1620107" cy="1128289"/>
          </a:xfrm>
          <a:prstGeom prst="rect">
            <a:avLst/>
          </a:prstGeom>
        </p:spPr>
      </p:pic>
      <p:sp>
        <p:nvSpPr>
          <p:cNvPr id="9" name="Footer Placeholder 8"/>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Topic 3:</a:t>
            </a:r>
          </a:p>
        </p:txBody>
      </p:sp>
      <p:sp>
        <p:nvSpPr>
          <p:cNvPr id="11" name="TextBox 10"/>
          <p:cNvSpPr txBox="1"/>
          <p:nvPr/>
        </p:nvSpPr>
        <p:spPr>
          <a:xfrm>
            <a:off x="3940934" y="259710"/>
            <a:ext cx="5762623"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Small group questions</a:t>
            </a:r>
          </a:p>
        </p:txBody>
      </p:sp>
      <p:sp>
        <p:nvSpPr>
          <p:cNvPr id="3" name="Slide Number Placeholder 2"/>
          <p:cNvSpPr>
            <a:spLocks noGrp="1"/>
          </p:cNvSpPr>
          <p:nvPr>
            <p:ph type="sldNum" sz="quarter" idx="4"/>
          </p:nvPr>
        </p:nvSpPr>
        <p:spPr/>
        <p:txBody>
          <a:bodyPr/>
          <a:lstStyle/>
          <a:p>
            <a:fld id="{95741571-E85D-4266-ADAB-4C9BA1847898}" type="slidenum">
              <a:rPr lang="en-AU" smtClean="0"/>
              <a:pPr/>
              <a:t>41</a:t>
            </a:fld>
            <a:r>
              <a:rPr lang="en-AU" dirty="0"/>
              <a:t> of 66</a:t>
            </a:r>
          </a:p>
        </p:txBody>
      </p:sp>
    </p:spTree>
    <p:extLst>
      <p:ext uri="{BB962C8B-B14F-4D97-AF65-F5344CB8AC3E}">
        <p14:creationId xmlns:p14="http://schemas.microsoft.com/office/powerpoint/2010/main" val="1954745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40"/>
            <a:ext cx="9074240" cy="4351338"/>
          </a:xfrm>
        </p:spPr>
        <p:txBody>
          <a:bodyPr>
            <a:normAutofit/>
          </a:bodyPr>
          <a:lstStyle/>
          <a:p>
            <a:pPr marL="0" indent="0">
              <a:buNone/>
            </a:pPr>
            <a:r>
              <a:rPr lang="en-AU" sz="2400" b="1" dirty="0"/>
              <a:t>Design a hypothetical FLR project for your landscape along the four phases of FLR:</a:t>
            </a:r>
          </a:p>
          <a:p>
            <a:r>
              <a:rPr lang="en-AU" sz="2200" dirty="0"/>
              <a:t>Identify a vision for your restored landscape</a:t>
            </a:r>
          </a:p>
          <a:p>
            <a:r>
              <a:rPr lang="en-AU" sz="2200" dirty="0"/>
              <a:t>Define goals and objectives and think of the theory of change for your landscape</a:t>
            </a:r>
          </a:p>
          <a:p>
            <a:r>
              <a:rPr lang="en-AU" sz="2200" dirty="0"/>
              <a:t>Prepare an FLR action plan, taking into account the actions necessary to achieve the targeted objectives</a:t>
            </a:r>
          </a:p>
          <a:p>
            <a:r>
              <a:rPr lang="en-AU" sz="2200" dirty="0"/>
              <a:t>Define monitoring procedures to keep track of progress and impacts</a:t>
            </a:r>
          </a:p>
        </p:txBody>
      </p:sp>
      <p:pic>
        <p:nvPicPr>
          <p:cNvPr id="9" name="Picture 8" descr="Icon&#10;&#10;Description automatically generated">
            <a:extLst>
              <a:ext uri="{FF2B5EF4-FFF2-40B4-BE49-F238E27FC236}">
                <a16:creationId xmlns:a16="http://schemas.microsoft.com/office/drawing/2014/main" id="{665D9264-B959-BF47-A178-1B85766D57CA}"/>
              </a:ext>
            </a:extLst>
          </p:cNvPr>
          <p:cNvPicPr>
            <a:picLocks noChangeAspect="1"/>
          </p:cNvPicPr>
          <p:nvPr/>
        </p:nvPicPr>
        <p:blipFill>
          <a:blip r:embed="rId3"/>
          <a:stretch>
            <a:fillRect/>
          </a:stretch>
        </p:blipFill>
        <p:spPr>
          <a:xfrm>
            <a:off x="9180063" y="4520725"/>
            <a:ext cx="2018915" cy="2018915"/>
          </a:xfrm>
          <a:prstGeom prst="rect">
            <a:avLst/>
          </a:prstGeom>
        </p:spPr>
      </p:pic>
      <p:sp>
        <p:nvSpPr>
          <p:cNvPr id="8" name="Footer Placeholder 7"/>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Topic 3:</a:t>
            </a:r>
          </a:p>
        </p:txBody>
      </p:sp>
      <p:sp>
        <p:nvSpPr>
          <p:cNvPr id="12" name="TextBox 11"/>
          <p:cNvSpPr txBox="1"/>
          <p:nvPr/>
        </p:nvSpPr>
        <p:spPr>
          <a:xfrm>
            <a:off x="3940935" y="259710"/>
            <a:ext cx="5844510"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Student assignments</a:t>
            </a:r>
          </a:p>
        </p:txBody>
      </p:sp>
      <p:sp>
        <p:nvSpPr>
          <p:cNvPr id="3" name="Slide Number Placeholder 2"/>
          <p:cNvSpPr>
            <a:spLocks noGrp="1"/>
          </p:cNvSpPr>
          <p:nvPr>
            <p:ph type="sldNum" sz="quarter" idx="4"/>
          </p:nvPr>
        </p:nvSpPr>
        <p:spPr/>
        <p:txBody>
          <a:bodyPr/>
          <a:lstStyle/>
          <a:p>
            <a:fld id="{95741571-E85D-4266-ADAB-4C9BA1847898}" type="slidenum">
              <a:rPr lang="en-AU" smtClean="0"/>
              <a:pPr/>
              <a:t>42</a:t>
            </a:fld>
            <a:r>
              <a:rPr lang="en-AU" dirty="0"/>
              <a:t> of 66</a:t>
            </a:r>
          </a:p>
        </p:txBody>
      </p:sp>
    </p:spTree>
    <p:extLst>
      <p:ext uri="{BB962C8B-B14F-4D97-AF65-F5344CB8AC3E}">
        <p14:creationId xmlns:p14="http://schemas.microsoft.com/office/powerpoint/2010/main" val="1728374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6798" y="2353290"/>
            <a:ext cx="9867900" cy="3622363"/>
            <a:chOff x="1162050" y="2409947"/>
            <a:chExt cx="9867900" cy="3622363"/>
          </a:xfrm>
        </p:grpSpPr>
        <p:pic>
          <p:nvPicPr>
            <p:cNvPr id="9" name="Picture 8">
              <a:extLst>
                <a:ext uri="{FF2B5EF4-FFF2-40B4-BE49-F238E27FC236}">
                  <a16:creationId xmlns:a16="http://schemas.microsoft.com/office/drawing/2014/main" id="{5C90B731-DB81-7A4B-BBD2-5E58685A5D33}"/>
                </a:ext>
              </a:extLst>
            </p:cNvPr>
            <p:cNvPicPr>
              <a:picLocks noChangeAspect="1"/>
            </p:cNvPicPr>
            <p:nvPr/>
          </p:nvPicPr>
          <p:blipFill>
            <a:blip r:embed="rId3"/>
            <a:stretch>
              <a:fillRect/>
            </a:stretch>
          </p:blipFill>
          <p:spPr>
            <a:xfrm>
              <a:off x="1162050" y="3751988"/>
              <a:ext cx="9867900" cy="152400"/>
            </a:xfrm>
            <a:prstGeom prst="rect">
              <a:avLst/>
            </a:prstGeom>
          </p:spPr>
        </p:pic>
        <p:grpSp>
          <p:nvGrpSpPr>
            <p:cNvPr id="10" name="Group 9"/>
            <p:cNvGrpSpPr/>
            <p:nvPr/>
          </p:nvGrpSpPr>
          <p:grpSpPr>
            <a:xfrm>
              <a:off x="1345752" y="4143783"/>
              <a:ext cx="9263618" cy="1888527"/>
              <a:chOff x="1345752" y="4143783"/>
              <a:chExt cx="9263618" cy="1888527"/>
            </a:xfrm>
          </p:grpSpPr>
          <p:sp>
            <p:nvSpPr>
              <p:cNvPr id="11" name="Content Placeholder 2"/>
              <p:cNvSpPr txBox="1">
                <a:spLocks/>
              </p:cNvSpPr>
              <p:nvPr/>
            </p:nvSpPr>
            <p:spPr>
              <a:xfrm>
                <a:off x="1926465" y="4145480"/>
                <a:ext cx="8682905" cy="440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outcome:</a:t>
                </a:r>
              </a:p>
              <a:p>
                <a:pPr lvl="2"/>
                <a:endParaRPr lang="en-US" dirty="0">
                  <a:solidFill>
                    <a:schemeClr val="accent5">
                      <a:lumMod val="75000"/>
                    </a:schemeClr>
                  </a:solidFill>
                </a:endParaRPr>
              </a:p>
            </p:txBody>
          </p:sp>
          <p:sp>
            <p:nvSpPr>
              <p:cNvPr id="12" name="Content Placeholder 2"/>
              <p:cNvSpPr txBox="1">
                <a:spLocks/>
              </p:cNvSpPr>
              <p:nvPr/>
            </p:nvSpPr>
            <p:spPr>
              <a:xfrm>
                <a:off x="1926465" y="4586276"/>
                <a:ext cx="8682905" cy="14460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buClr>
                    <a:srgbClr val="2F5496"/>
                  </a:buClr>
                  <a:buSzPts val="2200"/>
                </a:pPr>
                <a:r>
                  <a:rPr lang="en-AU" dirty="0">
                    <a:solidFill>
                      <a:srgbClr val="0B5394"/>
                    </a:solidFill>
                    <a:ea typeface="Calibri"/>
                    <a:cs typeface="Calibri"/>
                    <a:sym typeface="Calibri"/>
                  </a:rPr>
                  <a:t>By the end of Topic 4, students will have obtained a good overview about the spectrum of technical approaches, methods and tools available to support forest landscape restoration in tropical regions.</a:t>
                </a:r>
              </a:p>
            </p:txBody>
          </p:sp>
          <p:pic>
            <p:nvPicPr>
              <p:cNvPr id="13" name="Picture 12" descr="Icon&#10;&#10;Description automatically generated">
                <a:extLst>
                  <a:ext uri="{FF2B5EF4-FFF2-40B4-BE49-F238E27FC236}">
                    <a16:creationId xmlns:a16="http://schemas.microsoft.com/office/drawing/2014/main" id="{4FF4A730-6D00-E84B-A11E-E7EDE24E9486}"/>
                  </a:ext>
                </a:extLst>
              </p:cNvPr>
              <p:cNvPicPr>
                <a:picLocks noChangeAspect="1"/>
              </p:cNvPicPr>
              <p:nvPr/>
            </p:nvPicPr>
            <p:blipFill>
              <a:blip r:embed="rId4"/>
              <a:stretch>
                <a:fillRect/>
              </a:stretch>
            </p:blipFill>
            <p:spPr>
              <a:xfrm>
                <a:off x="1345752" y="4143783"/>
                <a:ext cx="975808" cy="975808"/>
              </a:xfrm>
              <a:prstGeom prst="rect">
                <a:avLst/>
              </a:prstGeom>
            </p:spPr>
          </p:pic>
        </p:grpSp>
        <p:grpSp>
          <p:nvGrpSpPr>
            <p:cNvPr id="14" name="Group 13"/>
            <p:cNvGrpSpPr/>
            <p:nvPr/>
          </p:nvGrpSpPr>
          <p:grpSpPr>
            <a:xfrm>
              <a:off x="1345752" y="2409947"/>
              <a:ext cx="9263618" cy="1314595"/>
              <a:chOff x="1345752" y="2409947"/>
              <a:chExt cx="9263618" cy="1314595"/>
            </a:xfrm>
          </p:grpSpPr>
          <p:sp>
            <p:nvSpPr>
              <p:cNvPr id="15" name="Content Placeholder 2"/>
              <p:cNvSpPr txBox="1">
                <a:spLocks/>
              </p:cNvSpPr>
              <p:nvPr/>
            </p:nvSpPr>
            <p:spPr>
              <a:xfrm>
                <a:off x="1926465" y="2547455"/>
                <a:ext cx="8682905" cy="450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activities:</a:t>
                </a:r>
              </a:p>
              <a:p>
                <a:pPr lvl="2"/>
                <a:endParaRPr lang="en-US" dirty="0">
                  <a:solidFill>
                    <a:schemeClr val="accent5">
                      <a:lumMod val="75000"/>
                    </a:schemeClr>
                  </a:solidFill>
                </a:endParaRPr>
              </a:p>
            </p:txBody>
          </p:sp>
          <p:sp>
            <p:nvSpPr>
              <p:cNvPr id="16" name="Content Placeholder 2"/>
              <p:cNvSpPr txBox="1">
                <a:spLocks/>
              </p:cNvSpPr>
              <p:nvPr/>
            </p:nvSpPr>
            <p:spPr>
              <a:xfrm>
                <a:off x="1926465" y="3015324"/>
                <a:ext cx="8682905" cy="709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Class presentation, small group questions and student assignments</a:t>
                </a:r>
                <a:r>
                  <a:rPr lang="en-AU" sz="2100" dirty="0">
                    <a:solidFill>
                      <a:schemeClr val="accent5">
                        <a:lumMod val="75000"/>
                      </a:schemeClr>
                    </a:solidFill>
                  </a:rPr>
                  <a:t>.</a:t>
                </a:r>
              </a:p>
              <a:p>
                <a:pPr lvl="1"/>
                <a:endParaRPr lang="en-AU" dirty="0">
                  <a:solidFill>
                    <a:schemeClr val="accent5">
                      <a:lumMod val="75000"/>
                    </a:schemeClr>
                  </a:solidFill>
                </a:endParaRPr>
              </a:p>
              <a:p>
                <a:pPr lvl="2"/>
                <a:endParaRPr lang="en-US" dirty="0">
                  <a:solidFill>
                    <a:schemeClr val="accent5">
                      <a:lumMod val="75000"/>
                    </a:schemeClr>
                  </a:solidFill>
                </a:endParaRPr>
              </a:p>
            </p:txBody>
          </p:sp>
          <p:pic>
            <p:nvPicPr>
              <p:cNvPr id="17" name="Picture 16" descr="Icon&#10;&#10;Description automatically generated">
                <a:extLst>
                  <a:ext uri="{FF2B5EF4-FFF2-40B4-BE49-F238E27FC236}">
                    <a16:creationId xmlns:a16="http://schemas.microsoft.com/office/drawing/2014/main" id="{8C4C7F1D-F365-1940-A8A6-391425C17C58}"/>
                  </a:ext>
                </a:extLst>
              </p:cNvPr>
              <p:cNvPicPr>
                <a:picLocks noChangeAspect="1"/>
              </p:cNvPicPr>
              <p:nvPr/>
            </p:nvPicPr>
            <p:blipFill>
              <a:blip r:embed="rId5"/>
              <a:stretch>
                <a:fillRect/>
              </a:stretch>
            </p:blipFill>
            <p:spPr>
              <a:xfrm>
                <a:off x="1345752" y="2409947"/>
                <a:ext cx="975808" cy="975808"/>
              </a:xfrm>
              <a:prstGeom prst="rect">
                <a:avLst/>
              </a:prstGeom>
            </p:spPr>
          </p:pic>
        </p:grpSp>
      </p:grpSp>
      <p:sp>
        <p:nvSpPr>
          <p:cNvPr id="7" name="Footer Placeholder 6"/>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9" name="Title 18"/>
          <p:cNvSpPr>
            <a:spLocks noGrp="1"/>
          </p:cNvSpPr>
          <p:nvPr>
            <p:ph type="title"/>
          </p:nvPr>
        </p:nvSpPr>
        <p:spPr/>
        <p:txBody>
          <a:bodyPr/>
          <a:lstStyle/>
          <a:p>
            <a:r>
              <a:rPr lang="en-AU" dirty="0"/>
              <a:t>Topic 4:</a:t>
            </a:r>
          </a:p>
        </p:txBody>
      </p:sp>
      <p:sp>
        <p:nvSpPr>
          <p:cNvPr id="22" name="TextBox 21"/>
          <p:cNvSpPr txBox="1"/>
          <p:nvPr/>
        </p:nvSpPr>
        <p:spPr>
          <a:xfrm>
            <a:off x="3940935" y="259710"/>
            <a:ext cx="7536832" cy="1446550"/>
          </a:xfrm>
          <a:prstGeom prst="rect">
            <a:avLst/>
          </a:prstGeom>
          <a:noFill/>
        </p:spPr>
        <p:txBody>
          <a:bodyPr wrap="square" rtlCol="0">
            <a:spAutoFit/>
          </a:bodyPr>
          <a:lstStyle/>
          <a:p>
            <a:r>
              <a:rPr lang="en-AU" sz="4400" dirty="0">
                <a:solidFill>
                  <a:schemeClr val="accent5">
                    <a:lumMod val="75000"/>
                  </a:schemeClr>
                </a:solidFill>
                <a:latin typeface="Calibri" panose="020F0502020204030204" pitchFamily="34" charset="0"/>
                <a:cs typeface="Calibri" panose="020F0502020204030204" pitchFamily="34" charset="0"/>
              </a:rPr>
              <a:t>Innovative technical restoration approaches</a:t>
            </a:r>
          </a:p>
        </p:txBody>
      </p:sp>
      <p:sp>
        <p:nvSpPr>
          <p:cNvPr id="4" name="Slide Number Placeholder 3"/>
          <p:cNvSpPr>
            <a:spLocks noGrp="1"/>
          </p:cNvSpPr>
          <p:nvPr>
            <p:ph type="sldNum" sz="quarter" idx="4"/>
          </p:nvPr>
        </p:nvSpPr>
        <p:spPr/>
        <p:txBody>
          <a:bodyPr/>
          <a:lstStyle/>
          <a:p>
            <a:fld id="{95741571-E85D-4266-ADAB-4C9BA1847898}" type="slidenum">
              <a:rPr lang="en-AU" smtClean="0"/>
              <a:pPr/>
              <a:t>43</a:t>
            </a:fld>
            <a:r>
              <a:rPr lang="en-AU" dirty="0"/>
              <a:t> of 66</a:t>
            </a:r>
          </a:p>
        </p:txBody>
      </p:sp>
    </p:spTree>
    <p:extLst>
      <p:ext uri="{BB962C8B-B14F-4D97-AF65-F5344CB8AC3E}">
        <p14:creationId xmlns:p14="http://schemas.microsoft.com/office/powerpoint/2010/main" val="3277120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40"/>
            <a:ext cx="4772626" cy="4351338"/>
          </a:xfrm>
        </p:spPr>
        <p:txBody>
          <a:bodyPr>
            <a:normAutofit/>
          </a:bodyPr>
          <a:lstStyle/>
          <a:p>
            <a:r>
              <a:rPr lang="en-AU" sz="2200" dirty="0"/>
              <a:t>Productive agriculture </a:t>
            </a:r>
          </a:p>
          <a:p>
            <a:r>
              <a:rPr lang="en-AU" sz="2200" dirty="0"/>
              <a:t>Mixed agroforestry with woody perennials integrated into crop and livestock systems </a:t>
            </a:r>
          </a:p>
          <a:p>
            <a:r>
              <a:rPr lang="en-AU" sz="2200" dirty="0"/>
              <a:t>Actively managed, productive forests </a:t>
            </a:r>
          </a:p>
          <a:p>
            <a:r>
              <a:rPr lang="en-AU" sz="2200" dirty="0"/>
              <a:t>Passively managed, protected forests</a:t>
            </a:r>
          </a:p>
        </p:txBody>
      </p:sp>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4:</a:t>
            </a:r>
          </a:p>
        </p:txBody>
      </p:sp>
      <p:sp>
        <p:nvSpPr>
          <p:cNvPr id="10" name="TextBox 9"/>
          <p:cNvSpPr txBox="1"/>
          <p:nvPr/>
        </p:nvSpPr>
        <p:spPr>
          <a:xfrm>
            <a:off x="3940935" y="259710"/>
            <a:ext cx="7813530" cy="1200329"/>
          </a:xfrm>
          <a:prstGeom prst="rect">
            <a:avLst/>
          </a:prstGeom>
          <a:noFill/>
        </p:spPr>
        <p:txBody>
          <a:bodyPr wrap="square" rtlCol="0">
            <a:spAutoFit/>
          </a:bodyPr>
          <a:lstStyle/>
          <a:p>
            <a:r>
              <a:rPr lang="en-AU" sz="3600" dirty="0">
                <a:solidFill>
                  <a:schemeClr val="accent5">
                    <a:lumMod val="75000"/>
                  </a:schemeClr>
                </a:solidFill>
                <a:latin typeface="Calibri" panose="020F0502020204030204" pitchFamily="34" charset="0"/>
                <a:cs typeface="Calibri" panose="020F0502020204030204" pitchFamily="34" charset="0"/>
              </a:rPr>
              <a:t>4.1 Context: </a:t>
            </a:r>
            <a:r>
              <a:rPr lang="en-AU" sz="3600" i="1" dirty="0">
                <a:solidFill>
                  <a:schemeClr val="accent5">
                    <a:lumMod val="75000"/>
                  </a:schemeClr>
                </a:solidFill>
                <a:latin typeface="Calibri" panose="020F0502020204030204" pitchFamily="34" charset="0"/>
                <a:cs typeface="Calibri" panose="020F0502020204030204" pitchFamily="34" charset="0"/>
              </a:rPr>
              <a:t>Alternative Future Land Use </a:t>
            </a:r>
            <a:br>
              <a:rPr lang="en-AU" sz="3600" i="1" dirty="0">
                <a:solidFill>
                  <a:schemeClr val="accent5">
                    <a:lumMod val="75000"/>
                  </a:schemeClr>
                </a:solidFill>
                <a:latin typeface="Calibri" panose="020F0502020204030204" pitchFamily="34" charset="0"/>
                <a:cs typeface="Calibri" panose="020F0502020204030204" pitchFamily="34" charset="0"/>
              </a:rPr>
            </a:br>
            <a:r>
              <a:rPr lang="en-AU" sz="3600" i="1" dirty="0">
                <a:solidFill>
                  <a:schemeClr val="accent5">
                    <a:lumMod val="75000"/>
                  </a:schemeClr>
                </a:solidFill>
                <a:latin typeface="Calibri" panose="020F0502020204030204" pitchFamily="34" charset="0"/>
                <a:cs typeface="Calibri" panose="020F0502020204030204" pitchFamily="34" charset="0"/>
              </a:rPr>
              <a:t>for Restoring Mosaic Landscapes</a:t>
            </a:r>
          </a:p>
        </p:txBody>
      </p:sp>
      <p:pic>
        <p:nvPicPr>
          <p:cNvPr id="7" name="Google Shape;701;p66" descr="A picture containing food&#10;&#10;Description automatically generated"/>
          <p:cNvPicPr preferRelativeResize="0"/>
          <p:nvPr/>
        </p:nvPicPr>
        <p:blipFill rotWithShape="1">
          <a:blip r:embed="rId3">
            <a:alphaModFix/>
          </a:blip>
          <a:srcRect l="14295" r="14166"/>
          <a:stretch/>
        </p:blipFill>
        <p:spPr>
          <a:xfrm>
            <a:off x="6459793" y="1882239"/>
            <a:ext cx="4409768" cy="4151870"/>
          </a:xfrm>
          <a:prstGeom prst="rect">
            <a:avLst/>
          </a:prstGeom>
          <a:noFill/>
          <a:ln>
            <a:noFill/>
          </a:ln>
        </p:spPr>
      </p:pic>
      <p:sp>
        <p:nvSpPr>
          <p:cNvPr id="9" name="Google Shape;702;p66"/>
          <p:cNvSpPr txBox="1"/>
          <p:nvPr/>
        </p:nvSpPr>
        <p:spPr>
          <a:xfrm>
            <a:off x="6459793" y="6064003"/>
            <a:ext cx="2306470" cy="292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300" i="1" dirty="0">
                <a:solidFill>
                  <a:schemeClr val="accent5">
                    <a:lumMod val="75000"/>
                  </a:schemeClr>
                </a:solidFill>
                <a:latin typeface="Calibri"/>
                <a:ea typeface="Calibri"/>
                <a:cs typeface="Calibri"/>
                <a:sym typeface="Calibri"/>
              </a:rPr>
              <a:t>Source: www.globalnpo.org</a:t>
            </a:r>
            <a:endParaRPr sz="1300" i="1" dirty="0">
              <a:solidFill>
                <a:schemeClr val="accent5">
                  <a:lumMod val="75000"/>
                </a:schemeClr>
              </a:solidFill>
            </a:endParaRPr>
          </a:p>
        </p:txBody>
      </p:sp>
      <p:sp>
        <p:nvSpPr>
          <p:cNvPr id="3" name="Slide Number Placeholder 2"/>
          <p:cNvSpPr>
            <a:spLocks noGrp="1"/>
          </p:cNvSpPr>
          <p:nvPr>
            <p:ph type="sldNum" sz="quarter" idx="4"/>
          </p:nvPr>
        </p:nvSpPr>
        <p:spPr/>
        <p:txBody>
          <a:bodyPr/>
          <a:lstStyle/>
          <a:p>
            <a:fld id="{95741571-E85D-4266-ADAB-4C9BA1847898}" type="slidenum">
              <a:rPr lang="en-AU" smtClean="0"/>
              <a:pPr/>
              <a:t>44</a:t>
            </a:fld>
            <a:r>
              <a:rPr lang="en-AU" dirty="0"/>
              <a:t> of 66</a:t>
            </a:r>
          </a:p>
        </p:txBody>
      </p:sp>
    </p:spTree>
    <p:extLst>
      <p:ext uri="{BB962C8B-B14F-4D97-AF65-F5344CB8AC3E}">
        <p14:creationId xmlns:p14="http://schemas.microsoft.com/office/powerpoint/2010/main" val="150664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40"/>
            <a:ext cx="4333918" cy="4351338"/>
          </a:xfrm>
        </p:spPr>
        <p:txBody>
          <a:bodyPr>
            <a:normAutofit/>
          </a:bodyPr>
          <a:lstStyle/>
          <a:p>
            <a:r>
              <a:rPr lang="en-AU" sz="2200" dirty="0"/>
              <a:t>Soil/site degradation</a:t>
            </a:r>
          </a:p>
          <a:p>
            <a:r>
              <a:rPr lang="en-AU" sz="2200" dirty="0"/>
              <a:t>% cover</a:t>
            </a:r>
          </a:p>
          <a:p>
            <a:r>
              <a:rPr lang="en-AU" sz="2200" dirty="0"/>
              <a:t>Species composition</a:t>
            </a:r>
          </a:p>
          <a:p>
            <a:r>
              <a:rPr lang="en-AU" sz="2200" dirty="0"/>
              <a:t>Stand or landscape structure</a:t>
            </a:r>
          </a:p>
          <a:p>
            <a:r>
              <a:rPr lang="en-AU" sz="2200" dirty="0"/>
              <a:t>Function</a:t>
            </a:r>
          </a:p>
        </p:txBody>
      </p:sp>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4:</a:t>
            </a:r>
          </a:p>
        </p:txBody>
      </p:sp>
      <p:sp>
        <p:nvSpPr>
          <p:cNvPr id="10" name="TextBox 9"/>
          <p:cNvSpPr txBox="1"/>
          <p:nvPr/>
        </p:nvSpPr>
        <p:spPr>
          <a:xfrm>
            <a:off x="3940935" y="259710"/>
            <a:ext cx="7536832" cy="1200329"/>
          </a:xfrm>
          <a:prstGeom prst="rect">
            <a:avLst/>
          </a:prstGeom>
          <a:noFill/>
        </p:spPr>
        <p:txBody>
          <a:bodyPr wrap="square" rtlCol="0">
            <a:spAutoFit/>
          </a:bodyPr>
          <a:lstStyle/>
          <a:p>
            <a:r>
              <a:rPr lang="en-AU" sz="3600" dirty="0">
                <a:solidFill>
                  <a:schemeClr val="accent5">
                    <a:lumMod val="75000"/>
                  </a:schemeClr>
                </a:solidFill>
                <a:latin typeface="Calibri" panose="020F0502020204030204" pitchFamily="34" charset="0"/>
                <a:cs typeface="Calibri" panose="020F0502020204030204" pitchFamily="34" charset="0"/>
              </a:rPr>
              <a:t>4.2 Starting Point:</a:t>
            </a:r>
            <a:r>
              <a:rPr lang="en-AU" sz="3600" i="1" dirty="0">
                <a:solidFill>
                  <a:schemeClr val="accent5">
                    <a:lumMod val="75000"/>
                  </a:schemeClr>
                </a:solidFill>
                <a:latin typeface="Calibri" panose="020F0502020204030204" pitchFamily="34" charset="0"/>
                <a:cs typeface="Calibri" panose="020F0502020204030204" pitchFamily="34" charset="0"/>
              </a:rPr>
              <a:t> Where to Begin, </a:t>
            </a:r>
            <a:br>
              <a:rPr lang="en-AU" sz="3600" i="1" dirty="0">
                <a:solidFill>
                  <a:schemeClr val="accent5">
                    <a:lumMod val="75000"/>
                  </a:schemeClr>
                </a:solidFill>
                <a:latin typeface="Calibri" panose="020F0502020204030204" pitchFamily="34" charset="0"/>
                <a:cs typeface="Calibri" panose="020F0502020204030204" pitchFamily="34" charset="0"/>
              </a:rPr>
            </a:br>
            <a:r>
              <a:rPr lang="en-AU" sz="3600" i="1" dirty="0">
                <a:solidFill>
                  <a:schemeClr val="accent5">
                    <a:lumMod val="75000"/>
                  </a:schemeClr>
                </a:solidFill>
                <a:latin typeface="Calibri" panose="020F0502020204030204" pitchFamily="34" charset="0"/>
                <a:cs typeface="Calibri" panose="020F0502020204030204" pitchFamily="34" charset="0"/>
              </a:rPr>
              <a:t>What to Restore?</a:t>
            </a:r>
          </a:p>
        </p:txBody>
      </p:sp>
      <p:sp>
        <p:nvSpPr>
          <p:cNvPr id="9" name="Google Shape;702;p66"/>
          <p:cNvSpPr txBox="1"/>
          <p:nvPr/>
        </p:nvSpPr>
        <p:spPr>
          <a:xfrm>
            <a:off x="5622879" y="5739880"/>
            <a:ext cx="2587353" cy="292347"/>
          </a:xfrm>
          <a:prstGeom prst="rect">
            <a:avLst/>
          </a:prstGeom>
          <a:noFill/>
          <a:ln>
            <a:noFill/>
          </a:ln>
        </p:spPr>
        <p:txBody>
          <a:bodyPr spcFirstLastPara="1" wrap="square" lIns="91425" tIns="45700" rIns="91425" bIns="45700" anchor="t" anchorCtr="0">
            <a:spAutoFit/>
          </a:bodyPr>
          <a:lstStyle/>
          <a:p>
            <a:pPr lvl="0"/>
            <a:r>
              <a:rPr lang="fr-FR" sz="1300" i="1" dirty="0">
                <a:solidFill>
                  <a:schemeClr val="accent5">
                    <a:lumMod val="75000"/>
                  </a:schemeClr>
                </a:solidFill>
                <a:ea typeface="Calibri"/>
                <a:cs typeface="Calibri"/>
                <a:sym typeface="Calibri"/>
              </a:rPr>
              <a:t>Source: Stanturf et al. IUFRO 2017</a:t>
            </a:r>
          </a:p>
        </p:txBody>
      </p:sp>
      <p:pic>
        <p:nvPicPr>
          <p:cNvPr id="14" name="Google Shape;711;p68"/>
          <p:cNvPicPr preferRelativeResize="0">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5977" y="1833244"/>
            <a:ext cx="6331146" cy="3924000"/>
          </a:xfrm>
          <a:prstGeom prst="rect">
            <a:avLst/>
          </a:prstGeom>
          <a:noFill/>
          <a:ln>
            <a:noFill/>
          </a:ln>
        </p:spPr>
      </p:pic>
      <p:sp>
        <p:nvSpPr>
          <p:cNvPr id="3" name="Slide Number Placeholder 2"/>
          <p:cNvSpPr>
            <a:spLocks noGrp="1"/>
          </p:cNvSpPr>
          <p:nvPr>
            <p:ph type="sldNum" sz="quarter" idx="4"/>
          </p:nvPr>
        </p:nvSpPr>
        <p:spPr/>
        <p:txBody>
          <a:bodyPr/>
          <a:lstStyle/>
          <a:p>
            <a:fld id="{95741571-E85D-4266-ADAB-4C9BA1847898}" type="slidenum">
              <a:rPr lang="en-AU" smtClean="0"/>
              <a:pPr/>
              <a:t>45</a:t>
            </a:fld>
            <a:r>
              <a:rPr lang="en-AU" dirty="0"/>
              <a:t> of 66</a:t>
            </a:r>
          </a:p>
        </p:txBody>
      </p:sp>
    </p:spTree>
    <p:extLst>
      <p:ext uri="{BB962C8B-B14F-4D97-AF65-F5344CB8AC3E}">
        <p14:creationId xmlns:p14="http://schemas.microsoft.com/office/powerpoint/2010/main" val="3327220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4579577" cy="2067063"/>
          </a:xfrm>
        </p:spPr>
        <p:txBody>
          <a:bodyPr>
            <a:normAutofit/>
          </a:bodyPr>
          <a:lstStyle/>
          <a:p>
            <a:pPr marL="0" indent="0">
              <a:buNone/>
            </a:pPr>
            <a:r>
              <a:rPr lang="en-GB" sz="2400" b="1" dirty="0"/>
              <a:t>Passive Approaches:</a:t>
            </a:r>
            <a:endParaRPr lang="en-AU" sz="2400" b="1" dirty="0"/>
          </a:p>
          <a:p>
            <a:r>
              <a:rPr lang="en-AU" sz="2200" dirty="0"/>
              <a:t>Natural Regeneration</a:t>
            </a:r>
          </a:p>
          <a:p>
            <a:r>
              <a:rPr lang="en-AU" sz="2200" dirty="0"/>
              <a:t>Farmer Assisted Natural Regeneration </a:t>
            </a:r>
          </a:p>
        </p:txBody>
      </p:sp>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4:</a:t>
            </a:r>
          </a:p>
        </p:txBody>
      </p:sp>
      <p:sp>
        <p:nvSpPr>
          <p:cNvPr id="10" name="TextBox 9"/>
          <p:cNvSpPr txBox="1"/>
          <p:nvPr/>
        </p:nvSpPr>
        <p:spPr>
          <a:xfrm>
            <a:off x="3940935" y="259710"/>
            <a:ext cx="7536832" cy="769441"/>
          </a:xfrm>
          <a:prstGeom prst="rect">
            <a:avLst/>
          </a:prstGeom>
          <a:noFill/>
        </p:spPr>
        <p:txBody>
          <a:bodyPr wrap="square" rtlCol="0">
            <a:spAutoFit/>
          </a:bodyPr>
          <a:lstStyle/>
          <a:p>
            <a:r>
              <a:rPr lang="en-AU" sz="4400" dirty="0">
                <a:solidFill>
                  <a:schemeClr val="accent5">
                    <a:lumMod val="75000"/>
                  </a:schemeClr>
                </a:solidFill>
                <a:latin typeface="Calibri" panose="020F0502020204030204" pitchFamily="34" charset="0"/>
                <a:cs typeface="Calibri" panose="020F0502020204030204" pitchFamily="34" charset="0"/>
              </a:rPr>
              <a:t>4.3 Passive vs. active techniques</a:t>
            </a:r>
          </a:p>
        </p:txBody>
      </p:sp>
      <p:sp>
        <p:nvSpPr>
          <p:cNvPr id="8" name="Content Placeholder 1"/>
          <p:cNvSpPr txBox="1">
            <a:spLocks/>
          </p:cNvSpPr>
          <p:nvPr/>
        </p:nvSpPr>
        <p:spPr>
          <a:xfrm>
            <a:off x="6586566" y="1877140"/>
            <a:ext cx="5125487" cy="3910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t>Active Approaches:</a:t>
            </a:r>
            <a:endParaRPr lang="en-AU" sz="2400" b="1" dirty="0"/>
          </a:p>
          <a:p>
            <a:r>
              <a:rPr lang="en-AU" sz="2200" dirty="0"/>
              <a:t>Artificial Regeneration (planting)</a:t>
            </a:r>
          </a:p>
          <a:p>
            <a:r>
              <a:rPr lang="en-AU" sz="2200" dirty="0"/>
              <a:t>No forest cover</a:t>
            </a:r>
          </a:p>
          <a:p>
            <a:pPr lvl="1"/>
            <a:r>
              <a:rPr lang="en-AU" sz="1800" dirty="0">
                <a:solidFill>
                  <a:schemeClr val="accent5">
                    <a:lumMod val="75000"/>
                  </a:schemeClr>
                </a:solidFill>
              </a:rPr>
              <a:t>Agroforestation</a:t>
            </a:r>
          </a:p>
          <a:p>
            <a:pPr lvl="1"/>
            <a:r>
              <a:rPr lang="en-AU" sz="1800" dirty="0">
                <a:solidFill>
                  <a:schemeClr val="accent5">
                    <a:lumMod val="75000"/>
                  </a:schemeClr>
                </a:solidFill>
              </a:rPr>
              <a:t>Afforestation</a:t>
            </a:r>
          </a:p>
          <a:p>
            <a:r>
              <a:rPr lang="en-AU" sz="2200" dirty="0"/>
              <a:t>Degraded cover</a:t>
            </a:r>
          </a:p>
          <a:p>
            <a:pPr lvl="1"/>
            <a:r>
              <a:rPr lang="en-AU" sz="1800" dirty="0">
                <a:solidFill>
                  <a:schemeClr val="accent5">
                    <a:lumMod val="75000"/>
                  </a:schemeClr>
                </a:solidFill>
              </a:rPr>
              <a:t>Manipulate structure</a:t>
            </a:r>
          </a:p>
          <a:p>
            <a:pPr lvl="1"/>
            <a:r>
              <a:rPr lang="en-AU" sz="1800" dirty="0">
                <a:solidFill>
                  <a:schemeClr val="accent5">
                    <a:lumMod val="75000"/>
                  </a:schemeClr>
                </a:solidFill>
              </a:rPr>
              <a:t>Manipulate composition</a:t>
            </a:r>
          </a:p>
          <a:p>
            <a:r>
              <a:rPr lang="en-AU" sz="2200" dirty="0"/>
              <a:t>How much of the landscape to be treated</a:t>
            </a:r>
          </a:p>
          <a:p>
            <a:r>
              <a:rPr lang="en-AU" sz="2200" dirty="0"/>
              <a:t>Planting designs vary </a:t>
            </a:r>
          </a:p>
        </p:txBody>
      </p:sp>
      <p:grpSp>
        <p:nvGrpSpPr>
          <p:cNvPr id="4" name="Group 3"/>
          <p:cNvGrpSpPr/>
          <p:nvPr/>
        </p:nvGrpSpPr>
        <p:grpSpPr>
          <a:xfrm>
            <a:off x="655301" y="3481520"/>
            <a:ext cx="3845082" cy="2757329"/>
            <a:chOff x="655301" y="3481520"/>
            <a:chExt cx="3845082" cy="2757329"/>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79861">
              <a:off x="655301" y="3481520"/>
              <a:ext cx="3760712" cy="2757329"/>
            </a:xfrm>
            <a:prstGeom prst="rect">
              <a:avLst/>
            </a:prstGeom>
            <a:effectLst>
              <a:outerShdw blurRad="292100" dist="50800" dir="5400000" algn="ctr" rotWithShape="0">
                <a:srgbClr val="0070C0"/>
              </a:outerShdw>
            </a:effectLst>
          </p:spPr>
        </p:pic>
        <p:sp>
          <p:nvSpPr>
            <p:cNvPr id="13" name="Google Shape;722;p70"/>
            <p:cNvSpPr txBox="1"/>
            <p:nvPr/>
          </p:nvSpPr>
          <p:spPr>
            <a:xfrm>
              <a:off x="739671" y="5736456"/>
              <a:ext cx="3760712"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300" b="1" i="1" dirty="0">
                  <a:solidFill>
                    <a:schemeClr val="bg1"/>
                  </a:solidFill>
                  <a:effectLst>
                    <a:outerShdw blurRad="50800" dist="50800" dir="5400000" algn="ctr" rotWithShape="0">
                      <a:schemeClr val="tx1"/>
                    </a:outerShdw>
                  </a:effectLst>
                  <a:latin typeface="+mj-lt"/>
                  <a:ea typeface="Calibri"/>
                  <a:cs typeface="Calibri"/>
                  <a:sym typeface="Calibri"/>
                </a:rPr>
                <a:t>Source: Brian</a:t>
              </a:r>
              <a:r>
                <a:rPr lang="en-GB" sz="1300" b="1" i="1" u="sng" dirty="0">
                  <a:solidFill>
                    <a:schemeClr val="bg1"/>
                  </a:solidFill>
                  <a:effectLst>
                    <a:outerShdw blurRad="50800" dist="50800" dir="5400000" algn="ctr" rotWithShape="0">
                      <a:schemeClr val="tx1"/>
                    </a:outerShdw>
                  </a:effectLst>
                  <a:latin typeface="+mj-lt"/>
                  <a:ea typeface="Calibri"/>
                  <a:cs typeface="Calibri"/>
                  <a:sym typeface="Calibri"/>
                </a:rPr>
                <a:t> </a:t>
              </a:r>
              <a:r>
                <a:rPr lang="en-GB" sz="1300" b="1" i="1" dirty="0">
                  <a:solidFill>
                    <a:schemeClr val="bg1"/>
                  </a:solidFill>
                  <a:effectLst>
                    <a:outerShdw blurRad="50800" dist="50800" dir="5400000" algn="ctr" rotWithShape="0">
                      <a:schemeClr val="tx1"/>
                    </a:outerShdw>
                  </a:effectLst>
                  <a:latin typeface="+mj-lt"/>
                  <a:ea typeface="Calibri"/>
                  <a:cs typeface="Calibri"/>
                  <a:sym typeface="Calibri"/>
                </a:rPr>
                <a:t>Lockhart, USDA Forest Service, Bugwood.org</a:t>
              </a:r>
              <a:endParaRPr sz="1300" i="1" dirty="0">
                <a:solidFill>
                  <a:schemeClr val="bg1"/>
                </a:solidFill>
                <a:effectLst>
                  <a:outerShdw blurRad="50800" dist="50800" dir="5400000" algn="ctr" rotWithShape="0">
                    <a:schemeClr val="tx1"/>
                  </a:outerShdw>
                </a:effectLst>
                <a:latin typeface="+mj-lt"/>
                <a:ea typeface="Calibri"/>
                <a:cs typeface="Calibri"/>
                <a:sym typeface="Calibri"/>
              </a:endParaRPr>
            </a:p>
          </p:txBody>
        </p:sp>
      </p:grpSp>
      <p:sp>
        <p:nvSpPr>
          <p:cNvPr id="3" name="Slide Number Placeholder 2"/>
          <p:cNvSpPr>
            <a:spLocks noGrp="1"/>
          </p:cNvSpPr>
          <p:nvPr>
            <p:ph type="sldNum" sz="quarter" idx="4"/>
          </p:nvPr>
        </p:nvSpPr>
        <p:spPr/>
        <p:txBody>
          <a:bodyPr/>
          <a:lstStyle/>
          <a:p>
            <a:fld id="{95741571-E85D-4266-ADAB-4C9BA1847898}" type="slidenum">
              <a:rPr lang="en-AU" smtClean="0"/>
              <a:pPr/>
              <a:t>46</a:t>
            </a:fld>
            <a:r>
              <a:rPr lang="en-AU" dirty="0"/>
              <a:t> of 66</a:t>
            </a:r>
          </a:p>
        </p:txBody>
      </p:sp>
    </p:spTree>
    <p:extLst>
      <p:ext uri="{BB962C8B-B14F-4D97-AF65-F5344CB8AC3E}">
        <p14:creationId xmlns:p14="http://schemas.microsoft.com/office/powerpoint/2010/main" val="1925278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4402156" cy="4073284"/>
          </a:xfrm>
        </p:spPr>
        <p:txBody>
          <a:bodyPr>
            <a:normAutofit/>
          </a:bodyPr>
          <a:lstStyle/>
          <a:p>
            <a:r>
              <a:rPr lang="en-AU" sz="2400" b="1" dirty="0"/>
              <a:t>Remove unwanted vegetation</a:t>
            </a:r>
          </a:p>
          <a:p>
            <a:r>
              <a:rPr lang="en-AU" sz="2400" b="1" dirty="0"/>
              <a:t>Add vegetation by passive means</a:t>
            </a:r>
          </a:p>
          <a:p>
            <a:pPr lvl="1"/>
            <a:r>
              <a:rPr lang="en-AU" sz="2200" dirty="0">
                <a:solidFill>
                  <a:schemeClr val="accent5">
                    <a:lumMod val="75000"/>
                  </a:schemeClr>
                </a:solidFill>
              </a:rPr>
              <a:t>Natural regeneration/native recolonization</a:t>
            </a:r>
          </a:p>
          <a:p>
            <a:r>
              <a:rPr lang="en-AU" sz="2400" b="1" dirty="0"/>
              <a:t>Add vegetation by active means</a:t>
            </a:r>
          </a:p>
          <a:p>
            <a:pPr lvl="1"/>
            <a:r>
              <a:rPr lang="en-AU" sz="2200" dirty="0">
                <a:solidFill>
                  <a:schemeClr val="accent5">
                    <a:lumMod val="75000"/>
                  </a:schemeClr>
                </a:solidFill>
              </a:rPr>
              <a:t>Direct seeding</a:t>
            </a:r>
          </a:p>
          <a:p>
            <a:pPr lvl="1"/>
            <a:r>
              <a:rPr lang="en-AU" sz="2200" dirty="0">
                <a:solidFill>
                  <a:schemeClr val="accent5">
                    <a:lumMod val="75000"/>
                  </a:schemeClr>
                </a:solidFill>
              </a:rPr>
              <a:t>Planting</a:t>
            </a:r>
          </a:p>
          <a:p>
            <a:pPr lvl="1"/>
            <a:r>
              <a:rPr lang="en-AU" sz="2200" dirty="0">
                <a:solidFill>
                  <a:schemeClr val="accent5">
                    <a:lumMod val="75000"/>
                  </a:schemeClr>
                </a:solidFill>
              </a:rPr>
              <a:t>Combination</a:t>
            </a:r>
          </a:p>
        </p:txBody>
      </p:sp>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4:</a:t>
            </a:r>
          </a:p>
        </p:txBody>
      </p:sp>
      <p:sp>
        <p:nvSpPr>
          <p:cNvPr id="10" name="TextBox 9"/>
          <p:cNvSpPr txBox="1"/>
          <p:nvPr/>
        </p:nvSpPr>
        <p:spPr>
          <a:xfrm>
            <a:off x="3940935" y="259710"/>
            <a:ext cx="7536832" cy="769441"/>
          </a:xfrm>
          <a:prstGeom prst="rect">
            <a:avLst/>
          </a:prstGeom>
          <a:noFill/>
        </p:spPr>
        <p:txBody>
          <a:bodyPr wrap="square" rtlCol="0">
            <a:spAutoFit/>
          </a:bodyPr>
          <a:lstStyle/>
          <a:p>
            <a:r>
              <a:rPr lang="en-AU" sz="4400" dirty="0">
                <a:solidFill>
                  <a:schemeClr val="accent5">
                    <a:lumMod val="75000"/>
                  </a:schemeClr>
                </a:solidFill>
                <a:latin typeface="Calibri" panose="020F0502020204030204" pitchFamily="34" charset="0"/>
                <a:cs typeface="Calibri" panose="020F0502020204030204" pitchFamily="34" charset="0"/>
              </a:rPr>
              <a:t>4.4 Manipulating Vegetation</a:t>
            </a:r>
          </a:p>
        </p:txBody>
      </p:sp>
      <p:grpSp>
        <p:nvGrpSpPr>
          <p:cNvPr id="13" name="Group 12"/>
          <p:cNvGrpSpPr/>
          <p:nvPr/>
        </p:nvGrpSpPr>
        <p:grpSpPr>
          <a:xfrm>
            <a:off x="5941738" y="1380478"/>
            <a:ext cx="5784521" cy="4606575"/>
            <a:chOff x="5941738" y="1380478"/>
            <a:chExt cx="5784521" cy="4606575"/>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1738" y="1380478"/>
              <a:ext cx="3590925" cy="3076575"/>
            </a:xfrm>
            <a:prstGeom prst="rect">
              <a:avLst/>
            </a:prstGeom>
            <a:effectLst>
              <a:outerShdw blurRad="292100" dist="50800" dir="5400000" algn="ctr" rotWithShape="0">
                <a:srgbClr val="0070C0"/>
              </a:outerShdw>
            </a:effectLst>
          </p:spPr>
        </p:pic>
        <p:sp>
          <p:nvSpPr>
            <p:cNvPr id="17" name="Google Shape;732;p67"/>
            <p:cNvSpPr txBox="1"/>
            <p:nvPr/>
          </p:nvSpPr>
          <p:spPr>
            <a:xfrm>
              <a:off x="5941738" y="3599343"/>
              <a:ext cx="2170138" cy="9694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300" b="1" i="1" dirty="0">
                  <a:solidFill>
                    <a:schemeClr val="bg1"/>
                  </a:solidFill>
                  <a:ea typeface="Calibri"/>
                  <a:cs typeface="Calibri"/>
                  <a:sym typeface="Calibri"/>
                </a:rPr>
                <a:t>Source: Patricia M. Ciesla, Forest Health Management International, Bugwood.org</a:t>
              </a:r>
              <a:endParaRPr sz="1300" i="1" dirty="0">
                <a:solidFill>
                  <a:schemeClr val="bg1"/>
                </a:solidFil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20891"/>
            <a:stretch/>
          </p:blipFill>
          <p:spPr>
            <a:xfrm rot="398241">
              <a:off x="8161331" y="2927053"/>
              <a:ext cx="3564928" cy="3060000"/>
            </a:xfrm>
            <a:prstGeom prst="rect">
              <a:avLst/>
            </a:prstGeom>
            <a:effectLst>
              <a:outerShdw blurRad="292100" dist="50800" dir="5400000" algn="ctr" rotWithShape="0">
                <a:srgbClr val="0070C0"/>
              </a:outerShdw>
            </a:effectLst>
          </p:spPr>
        </p:pic>
        <p:sp>
          <p:nvSpPr>
            <p:cNvPr id="19" name="Google Shape;733;p67"/>
            <p:cNvSpPr txBox="1"/>
            <p:nvPr/>
          </p:nvSpPr>
          <p:spPr>
            <a:xfrm>
              <a:off x="8107319" y="5477521"/>
              <a:ext cx="2053688" cy="292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300" b="1" i="1" dirty="0">
                  <a:solidFill>
                    <a:schemeClr val="bg1"/>
                  </a:solidFill>
                  <a:ea typeface="Calibri"/>
                  <a:cs typeface="Calibri"/>
                  <a:sym typeface="Calibri"/>
                </a:rPr>
                <a:t>Source: John A. Stanturf</a:t>
              </a:r>
              <a:endParaRPr sz="1300" b="1" i="1" dirty="0">
                <a:solidFill>
                  <a:schemeClr val="bg1"/>
                </a:solidFill>
                <a:ea typeface="Calibri"/>
                <a:cs typeface="Calibri"/>
                <a:sym typeface="Calibri"/>
              </a:endParaRPr>
            </a:p>
          </p:txBody>
        </p:sp>
      </p:grpSp>
      <p:sp>
        <p:nvSpPr>
          <p:cNvPr id="4" name="Slide Number Placeholder 3"/>
          <p:cNvSpPr>
            <a:spLocks noGrp="1"/>
          </p:cNvSpPr>
          <p:nvPr>
            <p:ph type="sldNum" sz="quarter" idx="4"/>
          </p:nvPr>
        </p:nvSpPr>
        <p:spPr/>
        <p:txBody>
          <a:bodyPr/>
          <a:lstStyle/>
          <a:p>
            <a:fld id="{95741571-E85D-4266-ADAB-4C9BA1847898}" type="slidenum">
              <a:rPr lang="en-AU" smtClean="0"/>
              <a:pPr/>
              <a:t>47</a:t>
            </a:fld>
            <a:r>
              <a:rPr lang="en-AU" dirty="0"/>
              <a:t> of 66</a:t>
            </a:r>
          </a:p>
        </p:txBody>
      </p:sp>
    </p:spTree>
    <p:extLst>
      <p:ext uri="{BB962C8B-B14F-4D97-AF65-F5344CB8AC3E}">
        <p14:creationId xmlns:p14="http://schemas.microsoft.com/office/powerpoint/2010/main" val="624386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pPr algn="l"/>
            <a:endParaRPr lang="en-AU" dirty="0">
              <a:solidFill>
                <a:schemeClr val="bg1"/>
              </a:solidFill>
              <a:cs typeface="Calibri" panose="020F0502020204030204" pitchFamily="34" charset="0"/>
            </a:endParaRPr>
          </a:p>
          <a:p>
            <a:pPr algn="l"/>
            <a:r>
              <a:rPr lang="en-AU" dirty="0">
                <a:solidFill>
                  <a:schemeClr val="bg1"/>
                </a:solidFill>
                <a:cs typeface="Calibri" panose="020F0502020204030204" pitchFamily="34" charset="0"/>
              </a:rPr>
              <a:t>Forest Landscape Restoration (FLR) Project Design and Implementation.</a:t>
            </a:r>
          </a:p>
          <a:p>
            <a:endParaRPr lang="en-AU" dirty="0">
              <a:solidFill>
                <a:schemeClr val="bg1"/>
              </a:solidFill>
            </a:endParaRPr>
          </a:p>
        </p:txBody>
      </p:sp>
      <p:pic>
        <p:nvPicPr>
          <p:cNvPr id="14" name="Google Shape;745;p69"/>
          <p:cNvPicPr preferRelativeResize="0"/>
          <p:nvPr/>
        </p:nvPicPr>
        <p:blipFill rotWithShape="1">
          <a:blip r:embed="rId3">
            <a:alphaModFix/>
          </a:blip>
          <a:srcRect l="9366" t="2223" b="21797"/>
          <a:stretch/>
        </p:blipFill>
        <p:spPr>
          <a:xfrm>
            <a:off x="0" y="0"/>
            <a:ext cx="12192000" cy="6858001"/>
          </a:xfrm>
          <a:prstGeom prst="rect">
            <a:avLst/>
          </a:prstGeom>
          <a:noFill/>
          <a:ln>
            <a:noFill/>
          </a:ln>
        </p:spPr>
      </p:pic>
      <p:sp>
        <p:nvSpPr>
          <p:cNvPr id="13" name="Freeform 12">
            <a:extLst>
              <a:ext uri="{FF2B5EF4-FFF2-40B4-BE49-F238E27FC236}">
                <a16:creationId xmlns:a16="http://schemas.microsoft.com/office/drawing/2014/main" id="{D73AAB74-6641-2E40-B970-B703DBBE8E03}"/>
              </a:ext>
            </a:extLst>
          </p:cNvPr>
          <p:cNvSpPr/>
          <p:nvPr/>
        </p:nvSpPr>
        <p:spPr>
          <a:xfrm>
            <a:off x="0" y="0"/>
            <a:ext cx="4057920" cy="1661555"/>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 name="connsiteX0" fmla="*/ 0 w 7942597"/>
              <a:gd name="connsiteY0" fmla="*/ 0 h 2298700"/>
              <a:gd name="connsiteX1" fmla="*/ 7942597 w 7942597"/>
              <a:gd name="connsiteY1" fmla="*/ 12700 h 2298700"/>
              <a:gd name="connsiteX2" fmla="*/ 6786897 w 7942597"/>
              <a:gd name="connsiteY2" fmla="*/ 1536700 h 2298700"/>
              <a:gd name="connsiteX3" fmla="*/ 3980197 w 7942597"/>
              <a:gd name="connsiteY3" fmla="*/ 1765300 h 2298700"/>
              <a:gd name="connsiteX4" fmla="*/ 2570497 w 7942597"/>
              <a:gd name="connsiteY4" fmla="*/ 2260600 h 2298700"/>
              <a:gd name="connsiteX5" fmla="*/ 17797 w 7942597"/>
              <a:gd name="connsiteY5" fmla="*/ 2298700 h 2298700"/>
              <a:gd name="connsiteX6" fmla="*/ 0 w 7942597"/>
              <a:gd name="connsiteY6" fmla="*/ 0 h 2298700"/>
              <a:gd name="connsiteX0" fmla="*/ 2033 w 7944630"/>
              <a:gd name="connsiteY0" fmla="*/ 14 h 2298714"/>
              <a:gd name="connsiteX1" fmla="*/ 7944630 w 7944630"/>
              <a:gd name="connsiteY1" fmla="*/ 12714 h 2298714"/>
              <a:gd name="connsiteX2" fmla="*/ 6788930 w 7944630"/>
              <a:gd name="connsiteY2" fmla="*/ 1536714 h 2298714"/>
              <a:gd name="connsiteX3" fmla="*/ 3982230 w 7944630"/>
              <a:gd name="connsiteY3" fmla="*/ 1765314 h 2298714"/>
              <a:gd name="connsiteX4" fmla="*/ 2572530 w 7944630"/>
              <a:gd name="connsiteY4" fmla="*/ 2260614 h 2298714"/>
              <a:gd name="connsiteX5" fmla="*/ 19830 w 7944630"/>
              <a:gd name="connsiteY5" fmla="*/ 2298714 h 2298714"/>
              <a:gd name="connsiteX6" fmla="*/ 2033 w 7944630"/>
              <a:gd name="connsiteY6" fmla="*/ 14 h 2298714"/>
              <a:gd name="connsiteX0" fmla="*/ 2033 w 7944630"/>
              <a:gd name="connsiteY0" fmla="*/ 1409 h 2300109"/>
              <a:gd name="connsiteX1" fmla="*/ 7944630 w 7944630"/>
              <a:gd name="connsiteY1" fmla="*/ 14109 h 2300109"/>
              <a:gd name="connsiteX2" fmla="*/ 6788930 w 7944630"/>
              <a:gd name="connsiteY2" fmla="*/ 1538109 h 2300109"/>
              <a:gd name="connsiteX3" fmla="*/ 3982230 w 7944630"/>
              <a:gd name="connsiteY3" fmla="*/ 1766709 h 2300109"/>
              <a:gd name="connsiteX4" fmla="*/ 2572530 w 7944630"/>
              <a:gd name="connsiteY4" fmla="*/ 2262009 h 2300109"/>
              <a:gd name="connsiteX5" fmla="*/ 19830 w 7944630"/>
              <a:gd name="connsiteY5" fmla="*/ 2300109 h 2300109"/>
              <a:gd name="connsiteX6" fmla="*/ 2033 w 7944630"/>
              <a:gd name="connsiteY6" fmla="*/ 1409 h 2300109"/>
              <a:gd name="connsiteX0" fmla="*/ 2033 w 7987830"/>
              <a:gd name="connsiteY0" fmla="*/ 9040 h 2307740"/>
              <a:gd name="connsiteX1" fmla="*/ 7987830 w 7987830"/>
              <a:gd name="connsiteY1" fmla="*/ 1433 h 2307740"/>
              <a:gd name="connsiteX2" fmla="*/ 6788930 w 7987830"/>
              <a:gd name="connsiteY2" fmla="*/ 1545740 h 2307740"/>
              <a:gd name="connsiteX3" fmla="*/ 3982230 w 7987830"/>
              <a:gd name="connsiteY3" fmla="*/ 1774340 h 2307740"/>
              <a:gd name="connsiteX4" fmla="*/ 2572530 w 7987830"/>
              <a:gd name="connsiteY4" fmla="*/ 2269640 h 2307740"/>
              <a:gd name="connsiteX5" fmla="*/ 19830 w 7987830"/>
              <a:gd name="connsiteY5" fmla="*/ 2307740 h 2307740"/>
              <a:gd name="connsiteX6" fmla="*/ 2033 w 7987830"/>
              <a:gd name="connsiteY6" fmla="*/ 9040 h 2307740"/>
              <a:gd name="connsiteX0" fmla="*/ 2033 w 7987830"/>
              <a:gd name="connsiteY0" fmla="*/ 7608 h 2306308"/>
              <a:gd name="connsiteX1" fmla="*/ 7987830 w 7987830"/>
              <a:gd name="connsiteY1" fmla="*/ 1 h 2306308"/>
              <a:gd name="connsiteX2" fmla="*/ 6788930 w 7987830"/>
              <a:gd name="connsiteY2" fmla="*/ 1544308 h 2306308"/>
              <a:gd name="connsiteX3" fmla="*/ 3982230 w 7987830"/>
              <a:gd name="connsiteY3" fmla="*/ 1772908 h 2306308"/>
              <a:gd name="connsiteX4" fmla="*/ 2572530 w 7987830"/>
              <a:gd name="connsiteY4" fmla="*/ 2268208 h 2306308"/>
              <a:gd name="connsiteX5" fmla="*/ 19830 w 7987830"/>
              <a:gd name="connsiteY5" fmla="*/ 2306308 h 2306308"/>
              <a:gd name="connsiteX6" fmla="*/ 2033 w 7987830"/>
              <a:gd name="connsiteY6" fmla="*/ 7608 h 230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87830" h="2306308">
                <a:moveTo>
                  <a:pt x="2033" y="7608"/>
                </a:moveTo>
                <a:cubicBezTo>
                  <a:pt x="-28769" y="1686"/>
                  <a:pt x="7989832" y="5922"/>
                  <a:pt x="7987830" y="1"/>
                </a:cubicBezTo>
                <a:lnTo>
                  <a:pt x="6788930" y="1544308"/>
                </a:lnTo>
                <a:lnTo>
                  <a:pt x="3982230" y="1772908"/>
                </a:lnTo>
                <a:lnTo>
                  <a:pt x="2572530" y="2268208"/>
                </a:lnTo>
                <a:lnTo>
                  <a:pt x="19830" y="2306308"/>
                </a:lnTo>
                <a:cubicBezTo>
                  <a:pt x="13898" y="1540075"/>
                  <a:pt x="-6433" y="2152"/>
                  <a:pt x="2033" y="7608"/>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idx="1"/>
          </p:nvPr>
        </p:nvSpPr>
        <p:spPr>
          <a:xfrm>
            <a:off x="1367060" y="3081520"/>
            <a:ext cx="3798706" cy="3478631"/>
          </a:xfrm>
        </p:spPr>
        <p:txBody>
          <a:bodyPr>
            <a:normAutofit/>
          </a:bodyPr>
          <a:lstStyle/>
          <a:p>
            <a:pPr marL="0" indent="0">
              <a:buNone/>
            </a:pPr>
            <a:r>
              <a:rPr lang="en-GB" sz="2400" b="1" dirty="0">
                <a:solidFill>
                  <a:schemeClr val="bg1"/>
                </a:solidFill>
                <a:effectLst>
                  <a:outerShdw blurRad="38100" dist="38100" dir="2700000" algn="tl">
                    <a:srgbClr val="000000">
                      <a:alpha val="43137"/>
                    </a:srgbClr>
                  </a:outerShdw>
                </a:effectLst>
              </a:rPr>
              <a:t>Positives</a:t>
            </a:r>
            <a:r>
              <a:rPr lang="en-GB" sz="2400" b="1" dirty="0">
                <a:solidFill>
                  <a:schemeClr val="bg1"/>
                </a:solidFill>
                <a:effectLst>
                  <a:outerShdw blurRad="50800" dist="50800" dir="5400000" algn="ctr" rotWithShape="0">
                    <a:schemeClr val="tx1"/>
                  </a:outerShdw>
                </a:effectLst>
              </a:rPr>
              <a:t>:</a:t>
            </a:r>
            <a:endParaRPr lang="en-AU" sz="2400" b="1" dirty="0">
              <a:solidFill>
                <a:schemeClr val="bg1"/>
              </a:solidFill>
              <a:effectLst>
                <a:outerShdw blurRad="50800" dist="50800" dir="5400000" algn="ctr" rotWithShape="0">
                  <a:schemeClr val="tx1"/>
                </a:outerShdw>
              </a:effectLst>
            </a:endParaRPr>
          </a:p>
          <a:p>
            <a:r>
              <a:rPr lang="en-AU" sz="2200" dirty="0">
                <a:solidFill>
                  <a:schemeClr val="bg1"/>
                </a:solidFill>
                <a:effectLst>
                  <a:outerShdw blurRad="50800" dist="50800" dir="5400000" algn="ctr" rotWithShape="0">
                    <a:schemeClr val="tx1"/>
                  </a:outerShdw>
                </a:effectLst>
              </a:rPr>
              <a:t>Minimizes restoration costs</a:t>
            </a:r>
          </a:p>
          <a:p>
            <a:r>
              <a:rPr lang="en-AU" sz="2200" dirty="0">
                <a:solidFill>
                  <a:schemeClr val="bg1"/>
                </a:solidFill>
                <a:effectLst>
                  <a:outerShdw blurRad="50800" dist="50800" dir="5400000" algn="ctr" rotWithShape="0">
                    <a:schemeClr val="tx1"/>
                  </a:outerShdw>
                </a:effectLst>
              </a:rPr>
              <a:t> Secures locally adapted genotypes</a:t>
            </a:r>
          </a:p>
          <a:p>
            <a:r>
              <a:rPr lang="en-AU" sz="2200" dirty="0">
                <a:solidFill>
                  <a:schemeClr val="bg1"/>
                </a:solidFill>
                <a:effectLst>
                  <a:outerShdw blurRad="50800" dist="50800" dir="5400000" algn="ctr" rotWithShape="0">
                    <a:schemeClr val="tx1"/>
                  </a:outerShdw>
                </a:effectLst>
              </a:rPr>
              <a:t> Promotes development of natural biodiversity</a:t>
            </a:r>
          </a:p>
        </p:txBody>
      </p:sp>
      <p:sp>
        <p:nvSpPr>
          <p:cNvPr id="12" name="Title 11"/>
          <p:cNvSpPr>
            <a:spLocks noGrp="1"/>
          </p:cNvSpPr>
          <p:nvPr>
            <p:ph type="title"/>
          </p:nvPr>
        </p:nvSpPr>
        <p:spPr/>
        <p:txBody>
          <a:bodyPr/>
          <a:lstStyle/>
          <a:p>
            <a:r>
              <a:rPr lang="en-AU" dirty="0"/>
              <a:t>Topic 4:</a:t>
            </a:r>
          </a:p>
        </p:txBody>
      </p:sp>
      <p:sp>
        <p:nvSpPr>
          <p:cNvPr id="10" name="TextBox 9"/>
          <p:cNvSpPr txBox="1"/>
          <p:nvPr/>
        </p:nvSpPr>
        <p:spPr>
          <a:xfrm>
            <a:off x="3940935" y="259710"/>
            <a:ext cx="7536832" cy="769441"/>
          </a:xfrm>
          <a:prstGeom prst="rect">
            <a:avLst/>
          </a:prstGeom>
          <a:noFill/>
        </p:spPr>
        <p:txBody>
          <a:bodyPr wrap="square" rtlCol="0">
            <a:spAutoFit/>
          </a:bodyPr>
          <a:lstStyle/>
          <a:p>
            <a:r>
              <a:rPr lang="en-AU" sz="4400" dirty="0">
                <a:solidFill>
                  <a:schemeClr val="accent5">
                    <a:lumMod val="75000"/>
                  </a:schemeClr>
                </a:solidFill>
                <a:latin typeface="Calibri" panose="020F0502020204030204" pitchFamily="34" charset="0"/>
                <a:cs typeface="Calibri" panose="020F0502020204030204" pitchFamily="34" charset="0"/>
              </a:rPr>
              <a:t>4.5 Natural Regeneration</a:t>
            </a:r>
          </a:p>
        </p:txBody>
      </p:sp>
      <p:sp>
        <p:nvSpPr>
          <p:cNvPr id="8" name="Content Placeholder 1"/>
          <p:cNvSpPr txBox="1">
            <a:spLocks/>
          </p:cNvSpPr>
          <p:nvPr/>
        </p:nvSpPr>
        <p:spPr>
          <a:xfrm>
            <a:off x="5321543" y="3081520"/>
            <a:ext cx="6156224" cy="3401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bg1"/>
                </a:solidFill>
                <a:effectLst>
                  <a:outerShdw blurRad="50800" dist="50800" dir="5400000" algn="ctr" rotWithShape="0">
                    <a:schemeClr val="tx1"/>
                  </a:outerShdw>
                </a:effectLst>
              </a:rPr>
              <a:t>Negatives:</a:t>
            </a:r>
            <a:endParaRPr lang="en-AU" sz="2400" b="1" dirty="0">
              <a:solidFill>
                <a:schemeClr val="bg1"/>
              </a:solidFill>
              <a:effectLst>
                <a:outerShdw blurRad="50800" dist="50800" dir="5400000" algn="ctr" rotWithShape="0">
                  <a:schemeClr val="tx1"/>
                </a:outerShdw>
              </a:effectLst>
            </a:endParaRPr>
          </a:p>
          <a:p>
            <a:r>
              <a:rPr lang="en-AU" sz="2200" dirty="0">
                <a:solidFill>
                  <a:schemeClr val="bg1"/>
                </a:solidFill>
                <a:effectLst>
                  <a:outerShdw blurRad="50800" dist="50800" dir="5400000" algn="ctr" rotWithShape="0">
                    <a:schemeClr val="tx1"/>
                  </a:outerShdw>
                </a:effectLst>
              </a:rPr>
              <a:t>Source of desired species has been eliminated or too far away</a:t>
            </a:r>
          </a:p>
          <a:p>
            <a:r>
              <a:rPr lang="en-AU" sz="2200" dirty="0">
                <a:solidFill>
                  <a:schemeClr val="bg1"/>
                </a:solidFill>
                <a:effectLst>
                  <a:outerShdw blurRad="50800" dist="50800" dir="5400000" algn="ctr" rotWithShape="0">
                    <a:schemeClr val="tx1"/>
                  </a:outerShdw>
                </a:effectLst>
              </a:rPr>
              <a:t>Altered edaphic, hydrologic or climatic conditions can prevent natural establishment of regeneration</a:t>
            </a:r>
          </a:p>
          <a:p>
            <a:r>
              <a:rPr lang="en-AU" sz="2200" dirty="0">
                <a:solidFill>
                  <a:schemeClr val="bg1"/>
                </a:solidFill>
                <a:effectLst>
                  <a:outerShdw blurRad="50800" dist="50800" dir="5400000" algn="ctr" rotWithShape="0">
                    <a:schemeClr val="tx1"/>
                  </a:outerShdw>
                </a:effectLst>
              </a:rPr>
              <a:t>Local genotypes may not be adapted to future climate</a:t>
            </a:r>
          </a:p>
          <a:p>
            <a:r>
              <a:rPr lang="en-AU" sz="2200" dirty="0">
                <a:solidFill>
                  <a:schemeClr val="bg1"/>
                </a:solidFill>
                <a:effectLst>
                  <a:outerShdw blurRad="50800" dist="50800" dir="5400000" algn="ctr" rotWithShape="0">
                    <a:schemeClr val="tx1"/>
                  </a:outerShdw>
                </a:effectLst>
              </a:rPr>
              <a:t>Lack of activity may be misinterpreted</a:t>
            </a:r>
          </a:p>
        </p:txBody>
      </p:sp>
      <p:sp>
        <p:nvSpPr>
          <p:cNvPr id="16" name="Freeform 15">
            <a:extLst>
              <a:ext uri="{FF2B5EF4-FFF2-40B4-BE49-F238E27FC236}">
                <a16:creationId xmlns:a16="http://schemas.microsoft.com/office/drawing/2014/main" id="{28101AE6-FE4C-1F4F-BAC3-2BF54A7A891B}"/>
              </a:ext>
            </a:extLst>
          </p:cNvPr>
          <p:cNvSpPr/>
          <p:nvPr/>
        </p:nvSpPr>
        <p:spPr>
          <a:xfrm rot="10800000">
            <a:off x="8768080" y="6217920"/>
            <a:ext cx="3423920" cy="640080"/>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800" h="2298700">
                <a:moveTo>
                  <a:pt x="25400" y="0"/>
                </a:moveTo>
                <a:lnTo>
                  <a:pt x="7924800" y="12700"/>
                </a:lnTo>
                <a:lnTo>
                  <a:pt x="6769100" y="1536700"/>
                </a:lnTo>
                <a:lnTo>
                  <a:pt x="3962400" y="1765300"/>
                </a:lnTo>
                <a:lnTo>
                  <a:pt x="2552700" y="2260600"/>
                </a:lnTo>
                <a:lnTo>
                  <a:pt x="0" y="2298700"/>
                </a:lnTo>
                <a:lnTo>
                  <a:pt x="25400"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Google Shape;746;p69"/>
          <p:cNvSpPr txBox="1"/>
          <p:nvPr/>
        </p:nvSpPr>
        <p:spPr>
          <a:xfrm>
            <a:off x="212451" y="6457932"/>
            <a:ext cx="3153892" cy="44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300" i="1" dirty="0">
                <a:solidFill>
                  <a:schemeClr val="bg1"/>
                </a:solidFill>
                <a:ea typeface="Calibri"/>
                <a:cs typeface="Calibri"/>
                <a:sym typeface="Calibri"/>
              </a:rPr>
              <a:t>Source: Kenneth M. Gale, Bugwood.org</a:t>
            </a:r>
            <a:endParaRPr sz="1300" i="1" dirty="0">
              <a:solidFill>
                <a:schemeClr val="bg1"/>
              </a:solidFill>
            </a:endParaRPr>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p:txBody>
      </p:sp>
      <p:sp>
        <p:nvSpPr>
          <p:cNvPr id="3" name="Slide Number Placeholder 2"/>
          <p:cNvSpPr>
            <a:spLocks noGrp="1"/>
          </p:cNvSpPr>
          <p:nvPr>
            <p:ph type="sldNum" sz="quarter" idx="4"/>
          </p:nvPr>
        </p:nvSpPr>
        <p:spPr/>
        <p:txBody>
          <a:bodyPr/>
          <a:lstStyle/>
          <a:p>
            <a:fld id="{95741571-E85D-4266-ADAB-4C9BA1847898}" type="slidenum">
              <a:rPr lang="en-AU" smtClean="0"/>
              <a:pPr/>
              <a:t>48</a:t>
            </a:fld>
            <a:r>
              <a:rPr lang="en-AU" dirty="0"/>
              <a:t> of 66</a:t>
            </a:r>
          </a:p>
        </p:txBody>
      </p:sp>
    </p:spTree>
    <p:extLst>
      <p:ext uri="{BB962C8B-B14F-4D97-AF65-F5344CB8AC3E}">
        <p14:creationId xmlns:p14="http://schemas.microsoft.com/office/powerpoint/2010/main" val="2765496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r>
              <a:rPr lang="en-AU" sz="2200" dirty="0"/>
              <a:t>Stanturf J.A., Kleine M., Mansourian S. (Eds.), (2017/2019/2020). </a:t>
            </a:r>
            <a:r>
              <a:rPr lang="en-AU" sz="2200" i="1" dirty="0"/>
              <a:t>Implementing Forest Landscape Restoration: A Practitioner’s Guide </a:t>
            </a:r>
            <a:r>
              <a:rPr lang="en-AU" sz="2200" dirty="0"/>
              <a:t>(EN, FR, SP). Available at: </a:t>
            </a:r>
            <a:r>
              <a:rPr lang="en-AU" sz="2200" dirty="0">
                <a:hlinkClick r:id="rId3"/>
              </a:rPr>
              <a:t>https://www.iufro.org/science/special/spdc/netw/flr/flr/pract-guide/</a:t>
            </a:r>
            <a:r>
              <a:rPr lang="en-AU" sz="2200" dirty="0"/>
              <a:t> </a:t>
            </a:r>
          </a:p>
          <a:p>
            <a:r>
              <a:rPr lang="en-AU" sz="2200" dirty="0"/>
              <a:t>Stanturf, J.A., Kleine, M., Mansourian, S., Parrotta, J., Madsen, P., Kant, P., Burns, J., Bolte, A., 2019. </a:t>
            </a:r>
            <a:r>
              <a:rPr lang="en-AU" sz="2200" i="1" dirty="0"/>
              <a:t>Implementing forest landscape restoration under the Bonn Challenge: A systematic approach. </a:t>
            </a:r>
            <a:r>
              <a:rPr lang="en-AU" sz="2200" dirty="0"/>
              <a:t>Annals of Forest Science 76.</a:t>
            </a:r>
          </a:p>
        </p:txBody>
      </p:sp>
      <p:pic>
        <p:nvPicPr>
          <p:cNvPr id="5" name="Picture 4" descr="Logo, icon&#10;&#10;Description automatically generated">
            <a:extLst>
              <a:ext uri="{FF2B5EF4-FFF2-40B4-BE49-F238E27FC236}">
                <a16:creationId xmlns:a16="http://schemas.microsoft.com/office/drawing/2014/main" id="{0B328F7E-BD77-654A-951E-AB0FCA6861CA}"/>
              </a:ext>
            </a:extLst>
          </p:cNvPr>
          <p:cNvPicPr>
            <a:picLocks noChangeAspect="1"/>
          </p:cNvPicPr>
          <p:nvPr/>
        </p:nvPicPr>
        <p:blipFill>
          <a:blip r:embed="rId4"/>
          <a:stretch>
            <a:fillRect/>
          </a:stretch>
        </p:blipFill>
        <p:spPr>
          <a:xfrm>
            <a:off x="9379481" y="4933458"/>
            <a:ext cx="1507861" cy="1713479"/>
          </a:xfrm>
          <a:prstGeom prst="rect">
            <a:avLst/>
          </a:prstGeom>
        </p:spPr>
      </p:pic>
      <p:sp>
        <p:nvSpPr>
          <p:cNvPr id="9" name="Footer Placeholder 8"/>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Topic 4:</a:t>
            </a:r>
          </a:p>
        </p:txBody>
      </p:sp>
      <p:sp>
        <p:nvSpPr>
          <p:cNvPr id="12" name="TextBox 11"/>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sp>
        <p:nvSpPr>
          <p:cNvPr id="3" name="Slide Number Placeholder 2"/>
          <p:cNvSpPr>
            <a:spLocks noGrp="1"/>
          </p:cNvSpPr>
          <p:nvPr>
            <p:ph type="sldNum" sz="quarter" idx="4"/>
          </p:nvPr>
        </p:nvSpPr>
        <p:spPr/>
        <p:txBody>
          <a:bodyPr/>
          <a:lstStyle/>
          <a:p>
            <a:fld id="{95741571-E85D-4266-ADAB-4C9BA1847898}" type="slidenum">
              <a:rPr lang="en-AU" smtClean="0"/>
              <a:pPr/>
              <a:t>49</a:t>
            </a:fld>
            <a:r>
              <a:rPr lang="en-AU" dirty="0"/>
              <a:t> of 66</a:t>
            </a:r>
          </a:p>
        </p:txBody>
      </p:sp>
    </p:spTree>
    <p:extLst>
      <p:ext uri="{BB962C8B-B14F-4D97-AF65-F5344CB8AC3E}">
        <p14:creationId xmlns:p14="http://schemas.microsoft.com/office/powerpoint/2010/main" val="312547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53" name="Footer Placeholder 1">
            <a:extLst>
              <a:ext uri="{FF2B5EF4-FFF2-40B4-BE49-F238E27FC236}">
                <a16:creationId xmlns:a16="http://schemas.microsoft.com/office/drawing/2014/main" id="{3A80DB22-11E4-C049-94DE-20DE54B520C8}"/>
              </a:ext>
            </a:extLst>
          </p:cNvPr>
          <p:cNvSpPr>
            <a:spLocks noGrp="1"/>
          </p:cNvSpPr>
          <p:nvPr>
            <p:ph type="ftr" idx="11"/>
          </p:nvPr>
        </p:nvSpPr>
        <p:spPr>
          <a:xfrm>
            <a:off x="838200" y="6356350"/>
            <a:ext cx="7315200" cy="365125"/>
          </a:xfrm>
        </p:spPr>
        <p:txBody>
          <a:bodyPr/>
          <a:lstStyle/>
          <a:p>
            <a:r>
              <a:rPr lang="en-AU" dirty="0"/>
              <a:t> Forest Landscape Restoration (FLR) Project Design and Implementation. </a:t>
            </a:r>
          </a:p>
        </p:txBody>
      </p:sp>
      <p:sp>
        <p:nvSpPr>
          <p:cNvPr id="33" name="Google Shape;144;p7">
            <a:extLst>
              <a:ext uri="{FF2B5EF4-FFF2-40B4-BE49-F238E27FC236}">
                <a16:creationId xmlns:a16="http://schemas.microsoft.com/office/drawing/2014/main" id="{AA67670A-7571-EE4A-AFB1-F41100EC13C3}"/>
              </a:ext>
            </a:extLst>
          </p:cNvPr>
          <p:cNvSpPr txBox="1"/>
          <p:nvPr/>
        </p:nvSpPr>
        <p:spPr>
          <a:xfrm>
            <a:off x="10094020" y="106670"/>
            <a:ext cx="1527982"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lt1"/>
                </a:solidFill>
                <a:latin typeface="Calibri"/>
                <a:ea typeface="Calibri"/>
                <a:cs typeface="Calibri"/>
                <a:sym typeface="Calibri"/>
              </a:rPr>
              <a:t>Salinized Soils</a:t>
            </a:r>
            <a:endParaRPr dirty="0"/>
          </a:p>
          <a:p>
            <a:pPr marL="0" marR="0" lvl="0" indent="0" algn="r" rtl="0">
              <a:spcBef>
                <a:spcPts val="0"/>
              </a:spcBef>
              <a:spcAft>
                <a:spcPts val="0"/>
              </a:spcAft>
              <a:buNone/>
            </a:pPr>
            <a:endParaRPr sz="1200" b="1" dirty="0">
              <a:solidFill>
                <a:schemeClr val="lt1"/>
              </a:solidFill>
              <a:latin typeface="Calibri"/>
              <a:ea typeface="Calibri"/>
              <a:cs typeface="Calibri"/>
              <a:sym typeface="Calibri"/>
            </a:endParaRPr>
          </a:p>
        </p:txBody>
      </p:sp>
      <p:sp>
        <p:nvSpPr>
          <p:cNvPr id="35" name="Google Shape;149;p7">
            <a:extLst>
              <a:ext uri="{FF2B5EF4-FFF2-40B4-BE49-F238E27FC236}">
                <a16:creationId xmlns:a16="http://schemas.microsoft.com/office/drawing/2014/main" id="{8317621D-561A-494F-BC66-B543D8CC3BF2}"/>
              </a:ext>
            </a:extLst>
          </p:cNvPr>
          <p:cNvSpPr txBox="1"/>
          <p:nvPr/>
        </p:nvSpPr>
        <p:spPr>
          <a:xfrm>
            <a:off x="9157855" y="6488668"/>
            <a:ext cx="14150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chemeClr val="lt1"/>
                </a:solidFill>
                <a:latin typeface="Calibri"/>
                <a:ea typeface="Calibri"/>
                <a:cs typeface="Calibri"/>
                <a:sym typeface="Calibri"/>
              </a:rPr>
              <a:t>Over Grazing</a:t>
            </a:r>
            <a:endParaRPr dirty="0"/>
          </a:p>
        </p:txBody>
      </p:sp>
      <p:sp>
        <p:nvSpPr>
          <p:cNvPr id="44" name="Rectangle 43">
            <a:extLst>
              <a:ext uri="{FF2B5EF4-FFF2-40B4-BE49-F238E27FC236}">
                <a16:creationId xmlns:a16="http://schemas.microsoft.com/office/drawing/2014/main" id="{72551BD4-D526-E442-BEBC-08A09D017BCC}"/>
              </a:ext>
            </a:extLst>
          </p:cNvPr>
          <p:cNvSpPr/>
          <p:nvPr/>
        </p:nvSpPr>
        <p:spPr>
          <a:xfrm>
            <a:off x="3291841" y="-8901"/>
            <a:ext cx="8921698" cy="1038052"/>
          </a:xfrm>
          <a:prstGeom prst="rect">
            <a:avLst/>
          </a:prstGeom>
          <a:solidFill>
            <a:schemeClr val="bg1">
              <a:alpha val="5177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44">
            <a:extLst>
              <a:ext uri="{FF2B5EF4-FFF2-40B4-BE49-F238E27FC236}">
                <a16:creationId xmlns:a16="http://schemas.microsoft.com/office/drawing/2014/main" id="{6F7B49DF-760A-0E41-B161-C8502F8D7920}"/>
              </a:ext>
            </a:extLst>
          </p:cNvPr>
          <p:cNvSpPr/>
          <p:nvPr/>
        </p:nvSpPr>
        <p:spPr>
          <a:xfrm>
            <a:off x="-6803" y="0"/>
            <a:ext cx="4082268" cy="1659585"/>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 name="connsiteX0" fmla="*/ 4947 w 7924800"/>
              <a:gd name="connsiteY0" fmla="*/ 131529 h 2285999"/>
              <a:gd name="connsiteX1" fmla="*/ 7924800 w 7924800"/>
              <a:gd name="connsiteY1" fmla="*/ -1 h 2285999"/>
              <a:gd name="connsiteX2" fmla="*/ 6769100 w 7924800"/>
              <a:gd name="connsiteY2" fmla="*/ 1523999 h 2285999"/>
              <a:gd name="connsiteX3" fmla="*/ 3962400 w 7924800"/>
              <a:gd name="connsiteY3" fmla="*/ 1752599 h 2285999"/>
              <a:gd name="connsiteX4" fmla="*/ 2552700 w 7924800"/>
              <a:gd name="connsiteY4" fmla="*/ 2247899 h 2285999"/>
              <a:gd name="connsiteX5" fmla="*/ 0 w 7924800"/>
              <a:gd name="connsiteY5" fmla="*/ 2285999 h 2285999"/>
              <a:gd name="connsiteX6" fmla="*/ 4947 w 7924800"/>
              <a:gd name="connsiteY6" fmla="*/ 131529 h 2285999"/>
              <a:gd name="connsiteX0" fmla="*/ 0 w 7933489"/>
              <a:gd name="connsiteY0" fmla="*/ 0 h 2298700"/>
              <a:gd name="connsiteX1" fmla="*/ 7933489 w 7933489"/>
              <a:gd name="connsiteY1" fmla="*/ 12700 h 2298700"/>
              <a:gd name="connsiteX2" fmla="*/ 6777789 w 7933489"/>
              <a:gd name="connsiteY2" fmla="*/ 1536700 h 2298700"/>
              <a:gd name="connsiteX3" fmla="*/ 3971089 w 7933489"/>
              <a:gd name="connsiteY3" fmla="*/ 1765300 h 2298700"/>
              <a:gd name="connsiteX4" fmla="*/ 2561389 w 7933489"/>
              <a:gd name="connsiteY4" fmla="*/ 2260600 h 2298700"/>
              <a:gd name="connsiteX5" fmla="*/ 8689 w 7933489"/>
              <a:gd name="connsiteY5" fmla="*/ 2298700 h 2298700"/>
              <a:gd name="connsiteX6" fmla="*/ 0 w 7933489"/>
              <a:gd name="connsiteY6" fmla="*/ 0 h 2298700"/>
              <a:gd name="connsiteX0" fmla="*/ 3585 w 7937074"/>
              <a:gd name="connsiteY0" fmla="*/ 0 h 2298700"/>
              <a:gd name="connsiteX1" fmla="*/ 7937074 w 7937074"/>
              <a:gd name="connsiteY1" fmla="*/ 12700 h 2298700"/>
              <a:gd name="connsiteX2" fmla="*/ 6781374 w 7937074"/>
              <a:gd name="connsiteY2" fmla="*/ 1536700 h 2298700"/>
              <a:gd name="connsiteX3" fmla="*/ 3974674 w 7937074"/>
              <a:gd name="connsiteY3" fmla="*/ 1765300 h 2298700"/>
              <a:gd name="connsiteX4" fmla="*/ 2564974 w 7937074"/>
              <a:gd name="connsiteY4" fmla="*/ 2260600 h 2298700"/>
              <a:gd name="connsiteX5" fmla="*/ 12274 w 7937074"/>
              <a:gd name="connsiteY5" fmla="*/ 2298700 h 2298700"/>
              <a:gd name="connsiteX6" fmla="*/ 3585 w 7937074"/>
              <a:gd name="connsiteY6" fmla="*/ 0 h 2298700"/>
              <a:gd name="connsiteX0" fmla="*/ 0 w 7933489"/>
              <a:gd name="connsiteY0" fmla="*/ 29 h 2298729"/>
              <a:gd name="connsiteX1" fmla="*/ 7933489 w 7933489"/>
              <a:gd name="connsiteY1" fmla="*/ 12729 h 2298729"/>
              <a:gd name="connsiteX2" fmla="*/ 6777789 w 7933489"/>
              <a:gd name="connsiteY2" fmla="*/ 1536729 h 2298729"/>
              <a:gd name="connsiteX3" fmla="*/ 3971089 w 7933489"/>
              <a:gd name="connsiteY3" fmla="*/ 1765329 h 2298729"/>
              <a:gd name="connsiteX4" fmla="*/ 2561389 w 7933489"/>
              <a:gd name="connsiteY4" fmla="*/ 2260629 h 2298729"/>
              <a:gd name="connsiteX5" fmla="*/ 8689 w 7933489"/>
              <a:gd name="connsiteY5" fmla="*/ 2298729 h 2298729"/>
              <a:gd name="connsiteX6" fmla="*/ 0 w 7933489"/>
              <a:gd name="connsiteY6" fmla="*/ 29 h 2298729"/>
              <a:gd name="connsiteX0" fmla="*/ 0 w 7933489"/>
              <a:gd name="connsiteY0" fmla="*/ 3004 h 2301704"/>
              <a:gd name="connsiteX1" fmla="*/ 7933489 w 7933489"/>
              <a:gd name="connsiteY1" fmla="*/ 15704 h 2301704"/>
              <a:gd name="connsiteX2" fmla="*/ 6777789 w 7933489"/>
              <a:gd name="connsiteY2" fmla="*/ 1539704 h 2301704"/>
              <a:gd name="connsiteX3" fmla="*/ 3971089 w 7933489"/>
              <a:gd name="connsiteY3" fmla="*/ 1768304 h 2301704"/>
              <a:gd name="connsiteX4" fmla="*/ 2561389 w 7933489"/>
              <a:gd name="connsiteY4" fmla="*/ 2263604 h 2301704"/>
              <a:gd name="connsiteX5" fmla="*/ 8689 w 7933489"/>
              <a:gd name="connsiteY5" fmla="*/ 2301704 h 2301704"/>
              <a:gd name="connsiteX6" fmla="*/ 0 w 7933489"/>
              <a:gd name="connsiteY6" fmla="*/ 3004 h 2301704"/>
              <a:gd name="connsiteX0" fmla="*/ 0 w 7940306"/>
              <a:gd name="connsiteY0" fmla="*/ 3004 h 2301704"/>
              <a:gd name="connsiteX1" fmla="*/ 7940306 w 7940306"/>
              <a:gd name="connsiteY1" fmla="*/ 15704 h 2301704"/>
              <a:gd name="connsiteX2" fmla="*/ 6777789 w 7940306"/>
              <a:gd name="connsiteY2" fmla="*/ 1539704 h 2301704"/>
              <a:gd name="connsiteX3" fmla="*/ 3971089 w 7940306"/>
              <a:gd name="connsiteY3" fmla="*/ 1768304 h 2301704"/>
              <a:gd name="connsiteX4" fmla="*/ 2561389 w 7940306"/>
              <a:gd name="connsiteY4" fmla="*/ 2263604 h 2301704"/>
              <a:gd name="connsiteX5" fmla="*/ 8689 w 7940306"/>
              <a:gd name="connsiteY5" fmla="*/ 2301704 h 2301704"/>
              <a:gd name="connsiteX6" fmla="*/ 0 w 7940306"/>
              <a:gd name="connsiteY6" fmla="*/ 3004 h 2301704"/>
              <a:gd name="connsiteX0" fmla="*/ 0 w 7899400"/>
              <a:gd name="connsiteY0" fmla="*/ 458 h 2299158"/>
              <a:gd name="connsiteX1" fmla="*/ 7899400 w 7899400"/>
              <a:gd name="connsiteY1" fmla="*/ 157388 h 2299158"/>
              <a:gd name="connsiteX2" fmla="*/ 6777789 w 7899400"/>
              <a:gd name="connsiteY2" fmla="*/ 1537158 h 2299158"/>
              <a:gd name="connsiteX3" fmla="*/ 3971089 w 7899400"/>
              <a:gd name="connsiteY3" fmla="*/ 1765758 h 2299158"/>
              <a:gd name="connsiteX4" fmla="*/ 2561389 w 7899400"/>
              <a:gd name="connsiteY4" fmla="*/ 2261058 h 2299158"/>
              <a:gd name="connsiteX5" fmla="*/ 8689 w 7899400"/>
              <a:gd name="connsiteY5" fmla="*/ 2299158 h 2299158"/>
              <a:gd name="connsiteX6" fmla="*/ 0 w 7899400"/>
              <a:gd name="connsiteY6" fmla="*/ 458 h 2299158"/>
              <a:gd name="connsiteX0" fmla="*/ 0 w 8035759"/>
              <a:gd name="connsiteY0" fmla="*/ 6309 h 2305009"/>
              <a:gd name="connsiteX1" fmla="*/ 8035759 w 8035759"/>
              <a:gd name="connsiteY1" fmla="*/ 4586 h 2305009"/>
              <a:gd name="connsiteX2" fmla="*/ 6777789 w 8035759"/>
              <a:gd name="connsiteY2" fmla="*/ 1543009 h 2305009"/>
              <a:gd name="connsiteX3" fmla="*/ 3971089 w 8035759"/>
              <a:gd name="connsiteY3" fmla="*/ 1771609 h 2305009"/>
              <a:gd name="connsiteX4" fmla="*/ 2561389 w 8035759"/>
              <a:gd name="connsiteY4" fmla="*/ 2266909 h 2305009"/>
              <a:gd name="connsiteX5" fmla="*/ 8689 w 8035759"/>
              <a:gd name="connsiteY5" fmla="*/ 2305009 h 2305009"/>
              <a:gd name="connsiteX6" fmla="*/ 0 w 8035759"/>
              <a:gd name="connsiteY6" fmla="*/ 6309 h 2305009"/>
              <a:gd name="connsiteX0" fmla="*/ 0 w 8035759"/>
              <a:gd name="connsiteY0" fmla="*/ 4874 h 2303574"/>
              <a:gd name="connsiteX1" fmla="*/ 8035759 w 8035759"/>
              <a:gd name="connsiteY1" fmla="*/ 3151 h 2303574"/>
              <a:gd name="connsiteX2" fmla="*/ 6777789 w 8035759"/>
              <a:gd name="connsiteY2" fmla="*/ 1541574 h 2303574"/>
              <a:gd name="connsiteX3" fmla="*/ 3971089 w 8035759"/>
              <a:gd name="connsiteY3" fmla="*/ 1770174 h 2303574"/>
              <a:gd name="connsiteX4" fmla="*/ 2561389 w 8035759"/>
              <a:gd name="connsiteY4" fmla="*/ 2265474 h 2303574"/>
              <a:gd name="connsiteX5" fmla="*/ 8689 w 8035759"/>
              <a:gd name="connsiteY5" fmla="*/ 2303574 h 2303574"/>
              <a:gd name="connsiteX6" fmla="*/ 0 w 8035759"/>
              <a:gd name="connsiteY6" fmla="*/ 4874 h 230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5759" h="2303574">
                <a:moveTo>
                  <a:pt x="0" y="4874"/>
                </a:moveTo>
                <a:cubicBezTo>
                  <a:pt x="5927" y="-5315"/>
                  <a:pt x="8036651" y="3726"/>
                  <a:pt x="8035759" y="3151"/>
                </a:cubicBezTo>
                <a:lnTo>
                  <a:pt x="6777789" y="1541574"/>
                </a:lnTo>
                <a:lnTo>
                  <a:pt x="3971089" y="1770174"/>
                </a:lnTo>
                <a:lnTo>
                  <a:pt x="2561389" y="2265474"/>
                </a:lnTo>
                <a:lnTo>
                  <a:pt x="8689" y="2303574"/>
                </a:lnTo>
                <a:cubicBezTo>
                  <a:pt x="5793" y="1537341"/>
                  <a:pt x="9714" y="-2930"/>
                  <a:pt x="0" y="4874"/>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itle 9">
            <a:extLst>
              <a:ext uri="{FF2B5EF4-FFF2-40B4-BE49-F238E27FC236}">
                <a16:creationId xmlns:a16="http://schemas.microsoft.com/office/drawing/2014/main" id="{27579B6A-1230-7249-AC60-F1A6C1BEC40B}"/>
              </a:ext>
            </a:extLst>
          </p:cNvPr>
          <p:cNvSpPr txBox="1">
            <a:spLocks/>
          </p:cNvSpPr>
          <p:nvPr/>
        </p:nvSpPr>
        <p:spPr>
          <a:xfrm>
            <a:off x="422001" y="0"/>
            <a:ext cx="4241439" cy="1325563"/>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75000"/>
                  </a:schemeClr>
                </a:solidFill>
                <a:latin typeface="+mn-lt"/>
                <a:ea typeface="+mj-ea"/>
                <a:cs typeface="+mj-cs"/>
              </a:defRPr>
            </a:lvl1pPr>
          </a:lstStyle>
          <a:p>
            <a:r>
              <a:rPr lang="en-AU" dirty="0"/>
              <a:t>Topic 1:</a:t>
            </a:r>
          </a:p>
        </p:txBody>
      </p:sp>
      <p:sp>
        <p:nvSpPr>
          <p:cNvPr id="47" name="TextBox 46">
            <a:extLst>
              <a:ext uri="{FF2B5EF4-FFF2-40B4-BE49-F238E27FC236}">
                <a16:creationId xmlns:a16="http://schemas.microsoft.com/office/drawing/2014/main" id="{07F9CB4F-28A7-7B40-B62B-1603FF815A39}"/>
              </a:ext>
            </a:extLst>
          </p:cNvPr>
          <p:cNvSpPr txBox="1"/>
          <p:nvPr/>
        </p:nvSpPr>
        <p:spPr>
          <a:xfrm>
            <a:off x="3940934" y="259710"/>
            <a:ext cx="7864379" cy="769441"/>
          </a:xfrm>
          <a:prstGeom prst="rect">
            <a:avLst/>
          </a:prstGeom>
          <a:noFill/>
        </p:spPr>
        <p:txBody>
          <a:bodyPr wrap="square" rtlCol="0">
            <a:spAutoFit/>
          </a:bodyPr>
          <a:lstStyle/>
          <a:p>
            <a:r>
              <a:rPr lang="en-AU" sz="4400" dirty="0">
                <a:solidFill>
                  <a:schemeClr val="bg1"/>
                </a:solidFill>
                <a:effectLst>
                  <a:outerShdw blurRad="95250" dist="72925" dir="2700000" algn="tl">
                    <a:srgbClr val="000000">
                      <a:alpha val="77605"/>
                    </a:srgbClr>
                  </a:outerShdw>
                </a:effectLst>
                <a:latin typeface="Calibri" panose="020F0502020204030204" pitchFamily="34" charset="0"/>
                <a:cs typeface="Calibri" panose="020F0502020204030204" pitchFamily="34" charset="0"/>
              </a:rPr>
              <a:t>Underlying causes of degradation</a:t>
            </a:r>
          </a:p>
        </p:txBody>
      </p:sp>
      <p:sp>
        <p:nvSpPr>
          <p:cNvPr id="48" name="Title 9">
            <a:extLst>
              <a:ext uri="{FF2B5EF4-FFF2-40B4-BE49-F238E27FC236}">
                <a16:creationId xmlns:a16="http://schemas.microsoft.com/office/drawing/2014/main" id="{A1F650D0-59CF-614D-A8F8-7C693B6C50A8}"/>
              </a:ext>
            </a:extLst>
          </p:cNvPr>
          <p:cNvSpPr txBox="1">
            <a:spLocks/>
          </p:cNvSpPr>
          <p:nvPr/>
        </p:nvSpPr>
        <p:spPr>
          <a:xfrm>
            <a:off x="427790" y="309140"/>
            <a:ext cx="4241439" cy="1325563"/>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75000"/>
                  </a:schemeClr>
                </a:solidFill>
                <a:latin typeface="+mn-lt"/>
                <a:ea typeface="+mj-ea"/>
                <a:cs typeface="+mj-cs"/>
              </a:defRPr>
            </a:lvl1pPr>
          </a:lstStyle>
          <a:p>
            <a:r>
              <a:rPr lang="en-AU" dirty="0">
                <a:solidFill>
                  <a:schemeClr val="bg1"/>
                </a:solidFill>
              </a:rPr>
              <a:t>Topic 1:</a:t>
            </a:r>
            <a:r>
              <a:rPr lang="en-AU" dirty="0"/>
              <a:t>:</a:t>
            </a:r>
          </a:p>
        </p:txBody>
      </p:sp>
      <p:grpSp>
        <p:nvGrpSpPr>
          <p:cNvPr id="4" name="Group 3"/>
          <p:cNvGrpSpPr/>
          <p:nvPr/>
        </p:nvGrpSpPr>
        <p:grpSpPr>
          <a:xfrm>
            <a:off x="-6803" y="-15944"/>
            <a:ext cx="12220342" cy="7049432"/>
            <a:chOff x="-6803" y="-15944"/>
            <a:chExt cx="12220342" cy="7049432"/>
          </a:xfrm>
        </p:grpSpPr>
        <p:pic>
          <p:nvPicPr>
            <p:cNvPr id="29" name="Google Shape;141;p7">
              <a:extLst>
                <a:ext uri="{FF2B5EF4-FFF2-40B4-BE49-F238E27FC236}">
                  <a16:creationId xmlns:a16="http://schemas.microsoft.com/office/drawing/2014/main" id="{10C0F36D-23F5-954D-91C8-9593E16E3FDC}"/>
                </a:ext>
              </a:extLst>
            </p:cNvPr>
            <p:cNvPicPr preferRelativeResize="0"/>
            <p:nvPr/>
          </p:nvPicPr>
          <p:blipFill rotWithShape="1">
            <a:blip r:embed="rId3">
              <a:alphaModFix/>
            </a:blip>
            <a:srcRect/>
            <a:stretch/>
          </p:blipFill>
          <p:spPr>
            <a:xfrm>
              <a:off x="3451891" y="0"/>
              <a:ext cx="5458683" cy="3429000"/>
            </a:xfrm>
            <a:prstGeom prst="rect">
              <a:avLst/>
            </a:prstGeom>
            <a:noFill/>
            <a:ln>
              <a:noFill/>
            </a:ln>
          </p:spPr>
        </p:pic>
        <p:pic>
          <p:nvPicPr>
            <p:cNvPr id="31" name="Google Shape;142;p7" descr="00580001">
              <a:extLst>
                <a:ext uri="{FF2B5EF4-FFF2-40B4-BE49-F238E27FC236}">
                  <a16:creationId xmlns:a16="http://schemas.microsoft.com/office/drawing/2014/main" id="{34BBDBC6-BC93-0644-9CC7-AEB79125C154}"/>
                </a:ext>
              </a:extLst>
            </p:cNvPr>
            <p:cNvPicPr preferRelativeResize="0"/>
            <p:nvPr/>
          </p:nvPicPr>
          <p:blipFill rotWithShape="1">
            <a:blip r:embed="rId4">
              <a:alphaModFix/>
            </a:blip>
            <a:srcRect/>
            <a:stretch/>
          </p:blipFill>
          <p:spPr>
            <a:xfrm>
              <a:off x="0" y="3404114"/>
              <a:ext cx="6969247" cy="3484624"/>
            </a:xfrm>
            <a:prstGeom prst="rect">
              <a:avLst/>
            </a:prstGeom>
            <a:noFill/>
            <a:ln>
              <a:noFill/>
            </a:ln>
          </p:spPr>
        </p:pic>
        <p:sp>
          <p:nvSpPr>
            <p:cNvPr id="32" name="Google Shape;143;p7">
              <a:extLst>
                <a:ext uri="{FF2B5EF4-FFF2-40B4-BE49-F238E27FC236}">
                  <a16:creationId xmlns:a16="http://schemas.microsoft.com/office/drawing/2014/main" id="{29FB7C48-6D59-8A43-93D1-31C6C925C45A}"/>
                </a:ext>
              </a:extLst>
            </p:cNvPr>
            <p:cNvSpPr txBox="1"/>
            <p:nvPr/>
          </p:nvSpPr>
          <p:spPr>
            <a:xfrm>
              <a:off x="3664495" y="2755319"/>
              <a:ext cx="4332224" cy="8463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lt1"/>
                  </a:solidFill>
                  <a:effectLst>
                    <a:outerShdw blurRad="38100" dist="38100" dir="2700000" algn="tl">
                      <a:srgbClr val="000000">
                        <a:alpha val="43137"/>
                      </a:srgbClr>
                    </a:outerShdw>
                  </a:effectLst>
                  <a:latin typeface="Calibri"/>
                  <a:ea typeface="Calibri"/>
                  <a:cs typeface="Calibri"/>
                  <a:sym typeface="Calibri"/>
                </a:rPr>
                <a:t>Potential Acid Sulphate Soils</a:t>
              </a:r>
            </a:p>
            <a:p>
              <a:r>
                <a:rPr lang="en-AU" sz="900" i="1" dirty="0">
                  <a:solidFill>
                    <a:schemeClr val="lt1"/>
                  </a:solidFill>
                  <a:effectLst>
                    <a:outerShdw blurRad="38100" dist="38100" dir="2700000" algn="tl">
                      <a:srgbClr val="000000">
                        <a:alpha val="43137"/>
                      </a:srgbClr>
                    </a:outerShdw>
                  </a:effectLst>
                  <a:ea typeface="Calibri"/>
                  <a:cs typeface="Calibri"/>
                  <a:sym typeface="Calibri"/>
                </a:rPr>
                <a:t>Source: : Peter R. Burbridge,  Newcastle University</a:t>
              </a:r>
              <a:endParaRPr lang="en-AU" sz="900" i="1" dirty="0">
                <a:effectLst>
                  <a:outerShdw blurRad="38100" dist="38100" dir="2700000" algn="tl">
                    <a:srgbClr val="000000">
                      <a:alpha val="43137"/>
                    </a:srgbClr>
                  </a:outerShdw>
                </a:effectLst>
              </a:endParaRPr>
            </a:p>
            <a:p>
              <a:pPr marL="0" marR="0" lvl="0" indent="0" algn="l" rtl="0">
                <a:spcBef>
                  <a:spcPts val="0"/>
                </a:spcBef>
                <a:spcAft>
                  <a:spcPts val="0"/>
                </a:spcAft>
                <a:buNone/>
              </a:pPr>
              <a:endParaRPr sz="2000" dirty="0">
                <a:effectLst>
                  <a:outerShdw blurRad="38100" dist="38100" dir="2700000" algn="tl">
                    <a:srgbClr val="000000">
                      <a:alpha val="43137"/>
                    </a:srgbClr>
                  </a:outerShdw>
                </a:effectLst>
              </a:endParaRPr>
            </a:p>
          </p:txBody>
        </p:sp>
        <p:sp>
          <p:nvSpPr>
            <p:cNvPr id="34" name="Google Shape;145;p7">
              <a:extLst>
                <a:ext uri="{FF2B5EF4-FFF2-40B4-BE49-F238E27FC236}">
                  <a16:creationId xmlns:a16="http://schemas.microsoft.com/office/drawing/2014/main" id="{08C29C24-19DA-2B45-8155-299C7C833D42}"/>
                </a:ext>
              </a:extLst>
            </p:cNvPr>
            <p:cNvSpPr txBox="1"/>
            <p:nvPr/>
          </p:nvSpPr>
          <p:spPr>
            <a:xfrm>
              <a:off x="41735" y="6217920"/>
              <a:ext cx="3502917" cy="815568"/>
            </a:xfrm>
            <a:prstGeom prst="rect">
              <a:avLst/>
            </a:prstGeom>
            <a:noFill/>
            <a:ln>
              <a:noFill/>
            </a:ln>
          </p:spPr>
          <p:txBody>
            <a:bodyPr spcFirstLastPara="1" wrap="square" lIns="91425" tIns="45700" rIns="91425" bIns="45700" anchor="t" anchorCtr="0">
              <a:spAutoFit/>
            </a:bodyPr>
            <a:lstStyle/>
            <a:p>
              <a:r>
                <a:rPr lang="en-GB" sz="2000" dirty="0">
                  <a:solidFill>
                    <a:schemeClr val="lt1"/>
                  </a:solidFill>
                  <a:effectLst>
                    <a:outerShdw blurRad="38100" dist="38100" dir="2700000" algn="tl">
                      <a:srgbClr val="000000">
                        <a:alpha val="43137"/>
                      </a:srgbClr>
                    </a:outerShdw>
                  </a:effectLst>
                  <a:latin typeface="Calibri"/>
                  <a:ea typeface="Calibri"/>
                  <a:cs typeface="Calibri"/>
                  <a:sym typeface="Calibri"/>
                </a:rPr>
                <a:t>Altered Fire Regime </a:t>
              </a:r>
            </a:p>
            <a:p>
              <a:r>
                <a:rPr lang="en-AU" sz="900" i="1" dirty="0">
                  <a:solidFill>
                    <a:schemeClr val="lt1"/>
                  </a:solidFill>
                  <a:effectLst>
                    <a:outerShdw blurRad="38100" dist="38100" dir="2700000" algn="tl">
                      <a:srgbClr val="000000">
                        <a:alpha val="43137"/>
                      </a:srgbClr>
                    </a:outerShdw>
                  </a:effectLst>
                  <a:ea typeface="Calibri"/>
                  <a:cs typeface="Calibri"/>
                  <a:sym typeface="Calibri"/>
                </a:rPr>
                <a:t>Source: Thomas Waldrop, USDA Forest Service</a:t>
              </a:r>
              <a:endParaRPr lang="en-AU" sz="900" i="1" dirty="0">
                <a:effectLst>
                  <a:outerShdw blurRad="38100" dist="38100" dir="2700000" algn="tl">
                    <a:srgbClr val="000000">
                      <a:alpha val="43137"/>
                    </a:srgbClr>
                  </a:outerShdw>
                </a:effectLst>
              </a:endParaRPr>
            </a:p>
            <a:p>
              <a:pPr marL="0" marR="0" lvl="0" indent="0" algn="l" rtl="0">
                <a:spcBef>
                  <a:spcPts val="0"/>
                </a:spcBef>
                <a:spcAft>
                  <a:spcPts val="0"/>
                </a:spcAft>
                <a:buNone/>
              </a:pPr>
              <a:endParaRPr dirty="0"/>
            </a:p>
          </p:txBody>
        </p:sp>
        <p:grpSp>
          <p:nvGrpSpPr>
            <p:cNvPr id="36" name="Google Shape;150;p7">
              <a:extLst>
                <a:ext uri="{FF2B5EF4-FFF2-40B4-BE49-F238E27FC236}">
                  <a16:creationId xmlns:a16="http://schemas.microsoft.com/office/drawing/2014/main" id="{3177D31B-5501-CA4D-A58C-A60FA1BB5680}"/>
                </a:ext>
              </a:extLst>
            </p:cNvPr>
            <p:cNvGrpSpPr/>
            <p:nvPr/>
          </p:nvGrpSpPr>
          <p:grpSpPr>
            <a:xfrm>
              <a:off x="8445664" y="-8901"/>
              <a:ext cx="3767875" cy="3530590"/>
              <a:chOff x="7690172" y="4332"/>
              <a:chExt cx="3446332" cy="3530590"/>
            </a:xfrm>
          </p:grpSpPr>
          <p:pic>
            <p:nvPicPr>
              <p:cNvPr id="37" name="Google Shape;151;p7">
                <a:extLst>
                  <a:ext uri="{FF2B5EF4-FFF2-40B4-BE49-F238E27FC236}">
                    <a16:creationId xmlns:a16="http://schemas.microsoft.com/office/drawing/2014/main" id="{D2B26BCC-F1C8-FC40-B858-3C26A350E548}"/>
                  </a:ext>
                </a:extLst>
              </p:cNvPr>
              <p:cNvPicPr preferRelativeResize="0"/>
              <p:nvPr/>
            </p:nvPicPr>
            <p:blipFill rotWithShape="1">
              <a:blip r:embed="rId5">
                <a:alphaModFix/>
              </a:blip>
              <a:srcRect l="20936" r="15938" b="5624"/>
              <a:stretch/>
            </p:blipFill>
            <p:spPr>
              <a:xfrm>
                <a:off x="7690172" y="4332"/>
                <a:ext cx="3446332" cy="3433573"/>
              </a:xfrm>
              <a:prstGeom prst="rect">
                <a:avLst/>
              </a:prstGeom>
              <a:noFill/>
              <a:ln>
                <a:noFill/>
              </a:ln>
            </p:spPr>
          </p:pic>
          <p:sp>
            <p:nvSpPr>
              <p:cNvPr id="38" name="Google Shape;152;p7">
                <a:extLst>
                  <a:ext uri="{FF2B5EF4-FFF2-40B4-BE49-F238E27FC236}">
                    <a16:creationId xmlns:a16="http://schemas.microsoft.com/office/drawing/2014/main" id="{3EE89D1E-C6BF-FD49-929F-2812EF3A2909}"/>
                  </a:ext>
                </a:extLst>
              </p:cNvPr>
              <p:cNvSpPr txBox="1"/>
              <p:nvPr/>
            </p:nvSpPr>
            <p:spPr>
              <a:xfrm>
                <a:off x="7754153" y="2580855"/>
                <a:ext cx="2630848"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lt1"/>
                    </a:solidFill>
                    <a:effectLst>
                      <a:outerShdw blurRad="38100" dist="38100" dir="2700000" algn="tl">
                        <a:srgbClr val="000000">
                          <a:alpha val="43137"/>
                        </a:srgbClr>
                      </a:outerShdw>
                    </a:effectLst>
                    <a:ea typeface="Calibri"/>
                    <a:cs typeface="Calibri"/>
                    <a:sym typeface="Calibri"/>
                  </a:rPr>
                  <a:t>Livestock </a:t>
                </a:r>
                <a:endParaRPr sz="2000" dirty="0">
                  <a:effectLst>
                    <a:outerShdw blurRad="38100" dist="38100" dir="2700000" algn="tl">
                      <a:srgbClr val="000000">
                        <a:alpha val="43137"/>
                      </a:srgbClr>
                    </a:outerShdw>
                  </a:effectLst>
                </a:endParaRPr>
              </a:p>
              <a:p>
                <a:pPr marL="0" marR="0" lvl="0" indent="0" algn="l" rtl="0">
                  <a:spcBef>
                    <a:spcPts val="0"/>
                  </a:spcBef>
                  <a:spcAft>
                    <a:spcPts val="0"/>
                  </a:spcAft>
                  <a:buNone/>
                </a:pPr>
                <a:r>
                  <a:rPr lang="en-GB" sz="900" i="1" dirty="0">
                    <a:solidFill>
                      <a:schemeClr val="lt1"/>
                    </a:solidFill>
                    <a:effectLst>
                      <a:outerShdw blurRad="38100" dist="38100" dir="2700000" algn="tl">
                        <a:srgbClr val="000000">
                          <a:alpha val="43137"/>
                        </a:srgbClr>
                      </a:outerShdw>
                    </a:effectLst>
                    <a:latin typeface="+mj-lt"/>
                    <a:ea typeface="Calibri"/>
                    <a:cs typeface="Calibri"/>
                    <a:sym typeface="Calibri"/>
                  </a:rPr>
                  <a:t>Source:</a:t>
                </a:r>
                <a:r>
                  <a:rPr lang="en-GB" sz="900" i="1" u="sng" dirty="0">
                    <a:solidFill>
                      <a:schemeClr val="dk1"/>
                    </a:solidFill>
                    <a:effectLst>
                      <a:outerShdw blurRad="38100" dist="38100" dir="2700000" algn="tl">
                        <a:srgbClr val="000000">
                          <a:alpha val="43137"/>
                        </a:srgbClr>
                      </a:outerShdw>
                    </a:effectLst>
                    <a:latin typeface="+mj-lt"/>
                    <a:ea typeface="Calibri"/>
                    <a:cs typeface="Calibri"/>
                    <a:sym typeface="Calibri"/>
                    <a:hlinkClick r:id="rId6">
                      <a:extLst>
                        <a:ext uri="{A12FA001-AC4F-418D-AE19-62706E023703}">
                          <ahyp:hlinkClr xmlns:ahyp="http://schemas.microsoft.com/office/drawing/2018/hyperlinkcolor" val="tx"/>
                        </a:ext>
                      </a:extLst>
                    </a:hlinkClick>
                  </a:rPr>
                  <a:t> </a:t>
                </a:r>
                <a:r>
                  <a:rPr lang="en-GB" sz="900" i="1" dirty="0">
                    <a:solidFill>
                      <a:schemeClr val="lt1"/>
                    </a:solidFill>
                    <a:effectLst>
                      <a:outerShdw blurRad="38100" dist="38100" dir="2700000" algn="tl">
                        <a:srgbClr val="000000">
                          <a:alpha val="43137"/>
                        </a:srgbClr>
                      </a:outerShdw>
                    </a:effectLst>
                    <a:latin typeface="+mj-lt"/>
                    <a:ea typeface="Calibri"/>
                    <a:cs typeface="Calibri"/>
                    <a:sym typeface="Calibri"/>
                  </a:rPr>
                  <a:t>Doug Maguire, Oregon State University, Bugwood.org</a:t>
                </a:r>
                <a:endParaRPr sz="900" i="1" dirty="0">
                  <a:effectLst>
                    <a:outerShdw blurRad="38100" dist="38100" dir="2700000" algn="tl">
                      <a:srgbClr val="000000">
                        <a:alpha val="43137"/>
                      </a:srgbClr>
                    </a:outerShdw>
                  </a:effectLst>
                  <a:latin typeface="+mj-lt"/>
                </a:endParaRPr>
              </a:p>
              <a:p>
                <a:pPr marL="0" marR="0" lvl="0" indent="0" algn="l" rtl="0">
                  <a:spcBef>
                    <a:spcPts val="0"/>
                  </a:spcBef>
                  <a:spcAft>
                    <a:spcPts val="0"/>
                  </a:spcAft>
                  <a:buNone/>
                </a:pPr>
                <a:r>
                  <a:rPr lang="en-GB" sz="1800" b="1" dirty="0">
                    <a:solidFill>
                      <a:schemeClr val="lt1"/>
                    </a:solidFill>
                    <a:latin typeface="Calibri"/>
                    <a:ea typeface="Calibri"/>
                    <a:cs typeface="Calibri"/>
                    <a:sym typeface="Calibri"/>
                  </a:rPr>
                  <a:t> </a:t>
                </a:r>
                <a:endParaRPr dirty="0"/>
              </a:p>
            </p:txBody>
          </p:sp>
        </p:grpSp>
        <p:pic>
          <p:nvPicPr>
            <p:cNvPr id="39" name="Google Shape;155;p7">
              <a:extLst>
                <a:ext uri="{FF2B5EF4-FFF2-40B4-BE49-F238E27FC236}">
                  <a16:creationId xmlns:a16="http://schemas.microsoft.com/office/drawing/2014/main" id="{F29D47BB-7D8B-A94C-A79F-DF87FB4835B6}"/>
                </a:ext>
              </a:extLst>
            </p:cNvPr>
            <p:cNvPicPr preferRelativeResize="0"/>
            <p:nvPr/>
          </p:nvPicPr>
          <p:blipFill rotWithShape="1">
            <a:blip r:embed="rId7">
              <a:alphaModFix/>
            </a:blip>
            <a:srcRect/>
            <a:stretch/>
          </p:blipFill>
          <p:spPr>
            <a:xfrm>
              <a:off x="8902302" y="3423185"/>
              <a:ext cx="3289698" cy="3433573"/>
            </a:xfrm>
            <a:prstGeom prst="rect">
              <a:avLst/>
            </a:prstGeom>
            <a:noFill/>
            <a:ln>
              <a:noFill/>
            </a:ln>
          </p:spPr>
        </p:pic>
        <p:sp>
          <p:nvSpPr>
            <p:cNvPr id="40" name="Google Shape;159;p7">
              <a:extLst>
                <a:ext uri="{FF2B5EF4-FFF2-40B4-BE49-F238E27FC236}">
                  <a16:creationId xmlns:a16="http://schemas.microsoft.com/office/drawing/2014/main" id="{7AEEDEE7-94AF-974B-8539-2A7D27A418E5}"/>
                </a:ext>
              </a:extLst>
            </p:cNvPr>
            <p:cNvSpPr txBox="1"/>
            <p:nvPr/>
          </p:nvSpPr>
          <p:spPr>
            <a:xfrm>
              <a:off x="10943770" y="3446764"/>
              <a:ext cx="1253267" cy="112334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000" dirty="0">
                  <a:solidFill>
                    <a:schemeClr val="bg1"/>
                  </a:solidFill>
                  <a:effectLst>
                    <a:outerShdw blurRad="38100" dist="38100" dir="2700000" algn="tl">
                      <a:srgbClr val="000000">
                        <a:alpha val="43137"/>
                      </a:srgbClr>
                    </a:outerShdw>
                  </a:effectLst>
                  <a:latin typeface="Calibri"/>
                  <a:ea typeface="Calibri"/>
                  <a:cs typeface="Calibri"/>
                  <a:sym typeface="Calibri"/>
                </a:rPr>
                <a:t>Saline Soil </a:t>
              </a:r>
            </a:p>
            <a:p>
              <a:pPr algn="r"/>
              <a:r>
                <a:rPr lang="en-AU" sz="900" b="1" i="1" dirty="0">
                  <a:solidFill>
                    <a:schemeClr val="bg1"/>
                  </a:solidFill>
                  <a:effectLst>
                    <a:outerShdw blurRad="38100" dist="38100" dir="2700000" algn="tl">
                      <a:srgbClr val="000000">
                        <a:alpha val="43137"/>
                      </a:srgbClr>
                    </a:outerShdw>
                  </a:effectLst>
                  <a:ea typeface="Calibri"/>
                  <a:cs typeface="Calibri"/>
                  <a:sym typeface="Calibri"/>
                </a:rPr>
                <a:t>Source: Richard Harper, Murdoch University</a:t>
              </a:r>
              <a:endParaRPr lang="en-AU" sz="900" i="1" dirty="0">
                <a:solidFill>
                  <a:schemeClr val="bg1"/>
                </a:solidFill>
                <a:effectLst>
                  <a:outerShdw blurRad="38100" dist="38100" dir="2700000" algn="tl">
                    <a:srgbClr val="000000">
                      <a:alpha val="43137"/>
                    </a:srgbClr>
                  </a:outerShdw>
                </a:effectLst>
              </a:endParaRPr>
            </a:p>
            <a:p>
              <a:pPr marL="0" marR="0" lvl="0" indent="0" algn="l" rtl="0">
                <a:spcBef>
                  <a:spcPts val="0"/>
                </a:spcBef>
                <a:spcAft>
                  <a:spcPts val="0"/>
                </a:spcAft>
                <a:buNone/>
              </a:pPr>
              <a:endParaRPr sz="2000" dirty="0">
                <a:effectLst>
                  <a:outerShdw blurRad="38100" dist="38100" dir="2700000" algn="tl">
                    <a:srgbClr val="000000">
                      <a:alpha val="43137"/>
                    </a:srgbClr>
                  </a:outerShdw>
                </a:effectLst>
              </a:endParaRPr>
            </a:p>
          </p:txBody>
        </p:sp>
        <p:grpSp>
          <p:nvGrpSpPr>
            <p:cNvPr id="41" name="Google Shape;160;p7">
              <a:extLst>
                <a:ext uri="{FF2B5EF4-FFF2-40B4-BE49-F238E27FC236}">
                  <a16:creationId xmlns:a16="http://schemas.microsoft.com/office/drawing/2014/main" id="{023F09FD-A801-A242-8748-660BF994CCB3}"/>
                </a:ext>
              </a:extLst>
            </p:cNvPr>
            <p:cNvGrpSpPr/>
            <p:nvPr/>
          </p:nvGrpSpPr>
          <p:grpSpPr>
            <a:xfrm>
              <a:off x="-6803" y="-15944"/>
              <a:ext cx="3592512" cy="3439129"/>
              <a:chOff x="-24187" y="-103499"/>
              <a:chExt cx="3592512" cy="3439129"/>
            </a:xfrm>
          </p:grpSpPr>
          <p:pic>
            <p:nvPicPr>
              <p:cNvPr id="42" name="Google Shape;161;p7">
                <a:extLst>
                  <a:ext uri="{FF2B5EF4-FFF2-40B4-BE49-F238E27FC236}">
                    <a16:creationId xmlns:a16="http://schemas.microsoft.com/office/drawing/2014/main" id="{4279C24C-D834-2249-B2C3-CC8D672F59E8}"/>
                  </a:ext>
                </a:extLst>
              </p:cNvPr>
              <p:cNvPicPr preferRelativeResize="0"/>
              <p:nvPr/>
            </p:nvPicPr>
            <p:blipFill rotWithShape="1">
              <a:blip r:embed="rId8">
                <a:alphaModFix/>
              </a:blip>
              <a:srcRect b="3337"/>
              <a:stretch/>
            </p:blipFill>
            <p:spPr>
              <a:xfrm>
                <a:off x="-24187" y="-103499"/>
                <a:ext cx="3592512" cy="3439129"/>
              </a:xfrm>
              <a:prstGeom prst="rect">
                <a:avLst/>
              </a:prstGeom>
              <a:noFill/>
              <a:ln>
                <a:noFill/>
              </a:ln>
            </p:spPr>
          </p:pic>
          <p:sp>
            <p:nvSpPr>
              <p:cNvPr id="43" name="Google Shape;162;p7">
                <a:extLst>
                  <a:ext uri="{FF2B5EF4-FFF2-40B4-BE49-F238E27FC236}">
                    <a16:creationId xmlns:a16="http://schemas.microsoft.com/office/drawing/2014/main" id="{E47A308A-51C8-104E-B88A-80799C55C532}"/>
                  </a:ext>
                </a:extLst>
              </p:cNvPr>
              <p:cNvSpPr txBox="1"/>
              <p:nvPr/>
            </p:nvSpPr>
            <p:spPr>
              <a:xfrm>
                <a:off x="50642" y="2722974"/>
                <a:ext cx="2236976" cy="538569"/>
              </a:xfrm>
              <a:prstGeom prst="rect">
                <a:avLst/>
              </a:prstGeom>
              <a:noFill/>
              <a:ln>
                <a:noFill/>
              </a:ln>
            </p:spPr>
            <p:txBody>
              <a:bodyPr spcFirstLastPara="1" wrap="square" lIns="91425" tIns="45700" rIns="91425" bIns="45700" anchor="t" anchorCtr="0">
                <a:spAutoFit/>
              </a:bodyPr>
              <a:lstStyle/>
              <a:p>
                <a:r>
                  <a:rPr lang="en-GB" sz="2000" dirty="0">
                    <a:solidFill>
                      <a:schemeClr val="lt1"/>
                    </a:solidFill>
                    <a:latin typeface="Calibri"/>
                    <a:ea typeface="Calibri"/>
                    <a:cs typeface="Calibri"/>
                    <a:sym typeface="Calibri"/>
                  </a:rPr>
                  <a:t>Accelerated Erosion </a:t>
                </a:r>
                <a:r>
                  <a:rPr lang="en-GB" sz="900" i="1" dirty="0">
                    <a:solidFill>
                      <a:schemeClr val="lt1"/>
                    </a:solidFill>
                    <a:effectLst>
                      <a:outerShdw blurRad="38100" dist="38100" dir="2700000" algn="tl">
                        <a:srgbClr val="000000">
                          <a:alpha val="43137"/>
                        </a:srgbClr>
                      </a:outerShdw>
                    </a:effectLst>
                    <a:ea typeface="Calibri"/>
                    <a:cs typeface="Calibri"/>
                    <a:sym typeface="Calibri"/>
                  </a:rPr>
                  <a:t>Source: USDA Forest Service</a:t>
                </a:r>
                <a:endParaRPr lang="en-GB" sz="900" i="1" dirty="0">
                  <a:effectLst>
                    <a:outerShdw blurRad="38100" dist="38100" dir="2700000" algn="tl">
                      <a:srgbClr val="000000">
                        <a:alpha val="43137"/>
                      </a:srgbClr>
                    </a:outerShdw>
                  </a:effectLst>
                </a:endParaRPr>
              </a:p>
            </p:txBody>
          </p:sp>
        </p:grpSp>
        <p:grpSp>
          <p:nvGrpSpPr>
            <p:cNvPr id="49" name="Google Shape;146;p7">
              <a:extLst>
                <a:ext uri="{FF2B5EF4-FFF2-40B4-BE49-F238E27FC236}">
                  <a16:creationId xmlns:a16="http://schemas.microsoft.com/office/drawing/2014/main" id="{56E436A7-1058-1241-B4B0-0C1F66A403D4}"/>
                </a:ext>
              </a:extLst>
            </p:cNvPr>
            <p:cNvGrpSpPr/>
            <p:nvPr/>
          </p:nvGrpSpPr>
          <p:grpSpPr>
            <a:xfrm>
              <a:off x="4457616" y="3404114"/>
              <a:ext cx="4468545" cy="3465554"/>
              <a:chOff x="3747199" y="3429000"/>
              <a:chExt cx="4468545" cy="3429000"/>
            </a:xfrm>
          </p:grpSpPr>
          <p:pic>
            <p:nvPicPr>
              <p:cNvPr id="50" name="Google Shape;147;p7" descr="C:\Documents and Settings\Administrator\My Documents\My Dropbox\PLR\Aug 2009\degraded forest.jpg">
                <a:extLst>
                  <a:ext uri="{FF2B5EF4-FFF2-40B4-BE49-F238E27FC236}">
                    <a16:creationId xmlns:a16="http://schemas.microsoft.com/office/drawing/2014/main" id="{9D49B61F-BCD2-3348-AEA4-C68D20361218}"/>
                  </a:ext>
                </a:extLst>
              </p:cNvPr>
              <p:cNvPicPr preferRelativeResize="0"/>
              <p:nvPr/>
            </p:nvPicPr>
            <p:blipFill rotWithShape="1">
              <a:blip r:embed="rId9">
                <a:alphaModFix/>
              </a:blip>
              <a:srcRect l="2263"/>
              <a:stretch/>
            </p:blipFill>
            <p:spPr>
              <a:xfrm>
                <a:off x="3747199" y="3429000"/>
                <a:ext cx="4468545" cy="3429000"/>
              </a:xfrm>
              <a:prstGeom prst="rect">
                <a:avLst/>
              </a:prstGeom>
              <a:noFill/>
              <a:ln>
                <a:noFill/>
              </a:ln>
            </p:spPr>
          </p:pic>
          <p:sp>
            <p:nvSpPr>
              <p:cNvPr id="51" name="Google Shape;148;p7">
                <a:extLst>
                  <a:ext uri="{FF2B5EF4-FFF2-40B4-BE49-F238E27FC236}">
                    <a16:creationId xmlns:a16="http://schemas.microsoft.com/office/drawing/2014/main" id="{05167B1E-F886-3443-B8E4-79A3DA7EF6EA}"/>
                  </a:ext>
                </a:extLst>
              </p:cNvPr>
              <p:cNvSpPr txBox="1"/>
              <p:nvPr/>
            </p:nvSpPr>
            <p:spPr>
              <a:xfrm>
                <a:off x="5925747" y="6194258"/>
                <a:ext cx="2252407" cy="53288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000" dirty="0">
                    <a:solidFill>
                      <a:schemeClr val="lt1"/>
                    </a:solidFill>
                    <a:effectLst>
                      <a:outerShdw blurRad="38100" dist="38100" dir="2700000" algn="tl">
                        <a:srgbClr val="000000">
                          <a:alpha val="43137"/>
                        </a:srgbClr>
                      </a:outerShdw>
                    </a:effectLst>
                    <a:latin typeface="+mj-lt"/>
                    <a:ea typeface="Calibri"/>
                    <a:cs typeface="Calibri"/>
                    <a:sym typeface="Calibri"/>
                  </a:rPr>
                  <a:t>Invasive Vegetation</a:t>
                </a:r>
                <a:endParaRPr lang="en-GB" sz="2000" dirty="0">
                  <a:effectLst>
                    <a:outerShdw blurRad="38100" dist="38100" dir="2700000" algn="tl">
                      <a:srgbClr val="000000">
                        <a:alpha val="43137"/>
                      </a:srgbClr>
                    </a:outerShdw>
                  </a:effectLst>
                  <a:latin typeface="+mj-lt"/>
                  <a:sym typeface="Calibri"/>
                </a:endParaRPr>
              </a:p>
              <a:p>
                <a:pPr marL="0" marR="0" lvl="0" indent="0" algn="r" rtl="0">
                  <a:spcBef>
                    <a:spcPts val="0"/>
                  </a:spcBef>
                  <a:spcAft>
                    <a:spcPts val="0"/>
                  </a:spcAft>
                  <a:buNone/>
                </a:pPr>
                <a:r>
                  <a:rPr lang="en-GB" sz="900" i="1" dirty="0">
                    <a:solidFill>
                      <a:schemeClr val="lt1"/>
                    </a:solidFill>
                    <a:effectLst>
                      <a:outerShdw blurRad="38100" dist="38100" dir="2700000" algn="tl">
                        <a:srgbClr val="000000">
                          <a:alpha val="43137"/>
                        </a:srgbClr>
                      </a:outerShdw>
                    </a:effectLst>
                    <a:latin typeface="Calibri"/>
                    <a:ea typeface="Calibri"/>
                    <a:cs typeface="Calibri"/>
                    <a:sym typeface="Calibri"/>
                  </a:rPr>
                  <a:t>Source: John A. Stanturf</a:t>
                </a:r>
                <a:endParaRPr sz="900" i="1" dirty="0">
                  <a:solidFill>
                    <a:schemeClr val="lt1"/>
                  </a:solidFill>
                  <a:effectLst>
                    <a:outerShdw blurRad="38100" dist="38100" dir="2700000" algn="tl">
                      <a:srgbClr val="000000">
                        <a:alpha val="43137"/>
                      </a:srgbClr>
                    </a:outerShdw>
                  </a:effectLst>
                  <a:latin typeface="Calibri"/>
                  <a:ea typeface="Calibri"/>
                  <a:cs typeface="Calibri"/>
                  <a:sym typeface="Calibri"/>
                </a:endParaRPr>
              </a:p>
            </p:txBody>
          </p:sp>
        </p:grpSp>
      </p:grpSp>
      <p:sp>
        <p:nvSpPr>
          <p:cNvPr id="52" name="Freeform 51">
            <a:extLst>
              <a:ext uri="{FF2B5EF4-FFF2-40B4-BE49-F238E27FC236}">
                <a16:creationId xmlns:a16="http://schemas.microsoft.com/office/drawing/2014/main" id="{B79531A4-8E70-E942-AA67-DEA41033F69D}"/>
              </a:ext>
            </a:extLst>
          </p:cNvPr>
          <p:cNvSpPr/>
          <p:nvPr/>
        </p:nvSpPr>
        <p:spPr>
          <a:xfrm rot="10800000">
            <a:off x="8795969" y="6217920"/>
            <a:ext cx="3413760" cy="640080"/>
          </a:xfrm>
          <a:custGeom>
            <a:avLst/>
            <a:gdLst>
              <a:gd name="connsiteX0" fmla="*/ 25400 w 7924800"/>
              <a:gd name="connsiteY0" fmla="*/ 0 h 2298700"/>
              <a:gd name="connsiteX1" fmla="*/ 7924800 w 7924800"/>
              <a:gd name="connsiteY1" fmla="*/ 12700 h 2298700"/>
              <a:gd name="connsiteX2" fmla="*/ 6769100 w 7924800"/>
              <a:gd name="connsiteY2" fmla="*/ 1536700 h 2298700"/>
              <a:gd name="connsiteX3" fmla="*/ 3962400 w 7924800"/>
              <a:gd name="connsiteY3" fmla="*/ 1765300 h 2298700"/>
              <a:gd name="connsiteX4" fmla="*/ 2552700 w 7924800"/>
              <a:gd name="connsiteY4" fmla="*/ 2260600 h 2298700"/>
              <a:gd name="connsiteX5" fmla="*/ 0 w 7924800"/>
              <a:gd name="connsiteY5" fmla="*/ 2298700 h 2298700"/>
              <a:gd name="connsiteX6" fmla="*/ 25400 w 7924800"/>
              <a:gd name="connsiteY6"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800" h="2298700">
                <a:moveTo>
                  <a:pt x="25400" y="0"/>
                </a:moveTo>
                <a:lnTo>
                  <a:pt x="7924800" y="12700"/>
                </a:lnTo>
                <a:lnTo>
                  <a:pt x="6769100" y="1536700"/>
                </a:lnTo>
                <a:lnTo>
                  <a:pt x="3962400" y="1765300"/>
                </a:lnTo>
                <a:lnTo>
                  <a:pt x="2552700" y="2260600"/>
                </a:lnTo>
                <a:lnTo>
                  <a:pt x="0" y="2298700"/>
                </a:lnTo>
                <a:lnTo>
                  <a:pt x="25400" y="0"/>
                </a:lnTo>
                <a:close/>
              </a:path>
            </a:pathLst>
          </a:custGeom>
          <a:solidFill>
            <a:schemeClr val="accent5">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ndParaRPr>
          </a:p>
        </p:txBody>
      </p:sp>
      <p:sp>
        <p:nvSpPr>
          <p:cNvPr id="3" name="Slide Number Placeholder 2"/>
          <p:cNvSpPr>
            <a:spLocks noGrp="1"/>
          </p:cNvSpPr>
          <p:nvPr>
            <p:ph type="sldNum" sz="quarter" idx="4"/>
          </p:nvPr>
        </p:nvSpPr>
        <p:spPr/>
        <p:txBody>
          <a:bodyPr/>
          <a:lstStyle/>
          <a:p>
            <a:fld id="{95741571-E85D-4266-ADAB-4C9BA1847898}" type="slidenum">
              <a:rPr lang="en-AU" smtClean="0"/>
              <a:pPr/>
              <a:t>5</a:t>
            </a:fld>
            <a:r>
              <a:rPr lang="en-AU" dirty="0"/>
              <a:t> of 66</a:t>
            </a:r>
          </a:p>
        </p:txBody>
      </p:sp>
    </p:spTree>
    <p:extLst>
      <p:ext uri="{BB962C8B-B14F-4D97-AF65-F5344CB8AC3E}">
        <p14:creationId xmlns:p14="http://schemas.microsoft.com/office/powerpoint/2010/main" val="1041859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What restoration techniques are you familiar with in your landscape context?</a:t>
            </a:r>
          </a:p>
          <a:p>
            <a:pPr marL="457200" indent="-457200">
              <a:buFont typeface="+mj-lt"/>
              <a:buAutoNum type="arabicPeriod"/>
            </a:pPr>
            <a:r>
              <a:rPr lang="en-AU" sz="2200" dirty="0"/>
              <a:t>What land use / land cover types exist across your landscape and what restoration techniques can be applied on them?</a:t>
            </a:r>
          </a:p>
          <a:p>
            <a:pPr marL="457200" indent="-457200">
              <a:buFont typeface="+mj-lt"/>
              <a:buAutoNum type="arabicPeriod"/>
            </a:pPr>
            <a:r>
              <a:rPr lang="en-AU" sz="2200" dirty="0"/>
              <a:t>Please analyse the financial and economic costs and benefits of natural versus artificial regeneration in your FLR context!</a:t>
            </a:r>
          </a:p>
          <a:p>
            <a:pPr marL="457200" indent="-457200">
              <a:buFont typeface="+mj-lt"/>
              <a:buAutoNum type="arabicPeriod"/>
            </a:pPr>
            <a:r>
              <a:rPr lang="en-AU" sz="2200" dirty="0"/>
              <a:t>What ecosystem functions would you like to restore in your landscape and what technologies are most appropriate to achieve these?</a:t>
            </a:r>
          </a:p>
          <a:p>
            <a:pPr marL="457200" indent="-457200">
              <a:buFont typeface="+mj-lt"/>
              <a:buAutoNum type="arabicPeriod"/>
            </a:pPr>
            <a:endParaRPr lang="en-AU" sz="2200" dirty="0"/>
          </a:p>
        </p:txBody>
      </p:sp>
      <p:pic>
        <p:nvPicPr>
          <p:cNvPr id="8" name="Picture 7" descr="Icon&#10;&#10;Description automatically generated with medium confidence">
            <a:extLst>
              <a:ext uri="{FF2B5EF4-FFF2-40B4-BE49-F238E27FC236}">
                <a16:creationId xmlns:a16="http://schemas.microsoft.com/office/drawing/2014/main" id="{438CCE8D-227B-9A46-A954-5FE49DD771EC}"/>
              </a:ext>
            </a:extLst>
          </p:cNvPr>
          <p:cNvPicPr>
            <a:picLocks noChangeAspect="1"/>
          </p:cNvPicPr>
          <p:nvPr/>
        </p:nvPicPr>
        <p:blipFill>
          <a:blip r:embed="rId3"/>
          <a:stretch>
            <a:fillRect/>
          </a:stretch>
        </p:blipFill>
        <p:spPr>
          <a:xfrm rot="974189">
            <a:off x="9139840" y="5314656"/>
            <a:ext cx="1620107" cy="1128289"/>
          </a:xfrm>
          <a:prstGeom prst="rect">
            <a:avLst/>
          </a:prstGeom>
        </p:spPr>
      </p:pic>
      <p:sp>
        <p:nvSpPr>
          <p:cNvPr id="9" name="Footer Placeholder 8"/>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Topic 4:</a:t>
            </a:r>
          </a:p>
        </p:txBody>
      </p:sp>
      <p:sp>
        <p:nvSpPr>
          <p:cNvPr id="11" name="TextBox 10"/>
          <p:cNvSpPr txBox="1"/>
          <p:nvPr/>
        </p:nvSpPr>
        <p:spPr>
          <a:xfrm>
            <a:off x="3940934" y="259710"/>
            <a:ext cx="5762623"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Small group questions</a:t>
            </a:r>
          </a:p>
        </p:txBody>
      </p:sp>
      <p:sp>
        <p:nvSpPr>
          <p:cNvPr id="3" name="Slide Number Placeholder 2"/>
          <p:cNvSpPr>
            <a:spLocks noGrp="1"/>
          </p:cNvSpPr>
          <p:nvPr>
            <p:ph type="sldNum" sz="quarter" idx="4"/>
          </p:nvPr>
        </p:nvSpPr>
        <p:spPr/>
        <p:txBody>
          <a:bodyPr/>
          <a:lstStyle/>
          <a:p>
            <a:fld id="{95741571-E85D-4266-ADAB-4C9BA1847898}" type="slidenum">
              <a:rPr lang="en-AU" smtClean="0"/>
              <a:pPr/>
              <a:t>50</a:t>
            </a:fld>
            <a:r>
              <a:rPr lang="en-AU" dirty="0"/>
              <a:t> of 66</a:t>
            </a:r>
          </a:p>
        </p:txBody>
      </p:sp>
    </p:spTree>
    <p:extLst>
      <p:ext uri="{BB962C8B-B14F-4D97-AF65-F5344CB8AC3E}">
        <p14:creationId xmlns:p14="http://schemas.microsoft.com/office/powerpoint/2010/main" val="635802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Building on the landscape analysis exercise conducted under Topic 1, and the hypothetical FLR implementation plan prepared under Topic 4, identify the best suited restoration approaches and tools for each landscape element in your landscape</a:t>
            </a:r>
          </a:p>
          <a:p>
            <a:pPr marL="457200" indent="-457200">
              <a:buFont typeface="+mj-lt"/>
              <a:buAutoNum type="arabicPeriod"/>
            </a:pPr>
            <a:r>
              <a:rPr lang="en-AU" sz="2200" dirty="0"/>
              <a:t>For each restoration approach / tool, list opportunities and challenges</a:t>
            </a:r>
          </a:p>
          <a:p>
            <a:pPr marL="457200" indent="-457200">
              <a:buFont typeface="+mj-lt"/>
              <a:buAutoNum type="arabicPeriod"/>
            </a:pPr>
            <a:r>
              <a:rPr lang="en-AU" sz="2200" dirty="0"/>
              <a:t>Identify how to overcome the challenges for successful implementation of each of the approaches</a:t>
            </a:r>
          </a:p>
        </p:txBody>
      </p:sp>
      <p:pic>
        <p:nvPicPr>
          <p:cNvPr id="9" name="Picture 8" descr="Icon&#10;&#10;Description automatically generated">
            <a:extLst>
              <a:ext uri="{FF2B5EF4-FFF2-40B4-BE49-F238E27FC236}">
                <a16:creationId xmlns:a16="http://schemas.microsoft.com/office/drawing/2014/main" id="{665D9264-B959-BF47-A178-1B85766D57CA}"/>
              </a:ext>
            </a:extLst>
          </p:cNvPr>
          <p:cNvPicPr>
            <a:picLocks noChangeAspect="1"/>
          </p:cNvPicPr>
          <p:nvPr/>
        </p:nvPicPr>
        <p:blipFill>
          <a:blip r:embed="rId3"/>
          <a:stretch>
            <a:fillRect/>
          </a:stretch>
        </p:blipFill>
        <p:spPr>
          <a:xfrm>
            <a:off x="9180063" y="4520725"/>
            <a:ext cx="2018915" cy="2018915"/>
          </a:xfrm>
          <a:prstGeom prst="rect">
            <a:avLst/>
          </a:prstGeom>
        </p:spPr>
      </p:pic>
      <p:sp>
        <p:nvSpPr>
          <p:cNvPr id="8" name="Footer Placeholder 7"/>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Topic 4:</a:t>
            </a:r>
          </a:p>
        </p:txBody>
      </p:sp>
      <p:sp>
        <p:nvSpPr>
          <p:cNvPr id="12" name="TextBox 11"/>
          <p:cNvSpPr txBox="1"/>
          <p:nvPr/>
        </p:nvSpPr>
        <p:spPr>
          <a:xfrm>
            <a:off x="3940935" y="259710"/>
            <a:ext cx="5844510"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Student assignments</a:t>
            </a:r>
          </a:p>
        </p:txBody>
      </p:sp>
      <p:sp>
        <p:nvSpPr>
          <p:cNvPr id="3" name="Slide Number Placeholder 2"/>
          <p:cNvSpPr>
            <a:spLocks noGrp="1"/>
          </p:cNvSpPr>
          <p:nvPr>
            <p:ph type="sldNum" sz="quarter" idx="4"/>
          </p:nvPr>
        </p:nvSpPr>
        <p:spPr/>
        <p:txBody>
          <a:bodyPr/>
          <a:lstStyle/>
          <a:p>
            <a:fld id="{95741571-E85D-4266-ADAB-4C9BA1847898}" type="slidenum">
              <a:rPr lang="en-AU" smtClean="0"/>
              <a:pPr/>
              <a:t>51</a:t>
            </a:fld>
            <a:r>
              <a:rPr lang="en-AU" dirty="0"/>
              <a:t> of 66</a:t>
            </a:r>
          </a:p>
        </p:txBody>
      </p:sp>
    </p:spTree>
    <p:extLst>
      <p:ext uri="{BB962C8B-B14F-4D97-AF65-F5344CB8AC3E}">
        <p14:creationId xmlns:p14="http://schemas.microsoft.com/office/powerpoint/2010/main" val="962705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3940934" y="259710"/>
            <a:ext cx="7918970" cy="1446550"/>
          </a:xfrm>
          <a:prstGeom prst="rect">
            <a:avLst/>
          </a:prstGeom>
          <a:noFill/>
        </p:spPr>
        <p:txBody>
          <a:bodyPr wrap="square" rtlCol="0">
            <a:spAutoFit/>
          </a:bodyPr>
          <a:lstStyle/>
          <a:p>
            <a:r>
              <a:rPr lang="en-AU" sz="4400" dirty="0">
                <a:solidFill>
                  <a:schemeClr val="accent5">
                    <a:lumMod val="75000"/>
                  </a:schemeClr>
                </a:solidFill>
                <a:latin typeface="Calibri" panose="020F0502020204030204" pitchFamily="34" charset="0"/>
                <a:cs typeface="Calibri" panose="020F0502020204030204" pitchFamily="34" charset="0"/>
              </a:rPr>
              <a:t>Monitoring short- and long-term restoration progress and impact</a:t>
            </a:r>
          </a:p>
        </p:txBody>
      </p:sp>
      <p:grpSp>
        <p:nvGrpSpPr>
          <p:cNvPr id="2" name="Group 1"/>
          <p:cNvGrpSpPr/>
          <p:nvPr/>
        </p:nvGrpSpPr>
        <p:grpSpPr>
          <a:xfrm>
            <a:off x="1147301" y="2247509"/>
            <a:ext cx="9867900" cy="3265453"/>
            <a:chOff x="1162050" y="2409947"/>
            <a:chExt cx="9867900" cy="3265453"/>
          </a:xfrm>
        </p:grpSpPr>
        <p:pic>
          <p:nvPicPr>
            <p:cNvPr id="9" name="Picture 8">
              <a:extLst>
                <a:ext uri="{FF2B5EF4-FFF2-40B4-BE49-F238E27FC236}">
                  <a16:creationId xmlns:a16="http://schemas.microsoft.com/office/drawing/2014/main" id="{5C90B731-DB81-7A4B-BBD2-5E58685A5D33}"/>
                </a:ext>
              </a:extLst>
            </p:cNvPr>
            <p:cNvPicPr>
              <a:picLocks noChangeAspect="1"/>
            </p:cNvPicPr>
            <p:nvPr/>
          </p:nvPicPr>
          <p:blipFill>
            <a:blip r:embed="rId3"/>
            <a:stretch>
              <a:fillRect/>
            </a:stretch>
          </p:blipFill>
          <p:spPr>
            <a:xfrm>
              <a:off x="1162050" y="3751988"/>
              <a:ext cx="9867900" cy="152400"/>
            </a:xfrm>
            <a:prstGeom prst="rect">
              <a:avLst/>
            </a:prstGeom>
          </p:spPr>
        </p:pic>
        <p:grpSp>
          <p:nvGrpSpPr>
            <p:cNvPr id="10" name="Group 9"/>
            <p:cNvGrpSpPr/>
            <p:nvPr/>
          </p:nvGrpSpPr>
          <p:grpSpPr>
            <a:xfrm>
              <a:off x="1345752" y="4143783"/>
              <a:ext cx="9263618" cy="1531617"/>
              <a:chOff x="1345752" y="4143783"/>
              <a:chExt cx="9263618" cy="1531617"/>
            </a:xfrm>
          </p:grpSpPr>
          <p:sp>
            <p:nvSpPr>
              <p:cNvPr id="11" name="Content Placeholder 2"/>
              <p:cNvSpPr txBox="1">
                <a:spLocks/>
              </p:cNvSpPr>
              <p:nvPr/>
            </p:nvSpPr>
            <p:spPr>
              <a:xfrm>
                <a:off x="1926465" y="4145480"/>
                <a:ext cx="8682905" cy="440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outcome:</a:t>
                </a:r>
              </a:p>
              <a:p>
                <a:pPr lvl="2"/>
                <a:endParaRPr lang="en-US" dirty="0">
                  <a:solidFill>
                    <a:schemeClr val="accent5">
                      <a:lumMod val="75000"/>
                    </a:schemeClr>
                  </a:solidFill>
                </a:endParaRPr>
              </a:p>
            </p:txBody>
          </p:sp>
          <p:sp>
            <p:nvSpPr>
              <p:cNvPr id="12" name="Content Placeholder 2"/>
              <p:cNvSpPr txBox="1">
                <a:spLocks/>
              </p:cNvSpPr>
              <p:nvPr/>
            </p:nvSpPr>
            <p:spPr>
              <a:xfrm>
                <a:off x="1926465" y="4586276"/>
                <a:ext cx="8682905" cy="10891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By the end of Topic 5, students will understand the rationale for monitoring FLR and be familiar with the methods and tools of cost effective monitoring. In addition, the role of monitoring in adaptive management as a means to gradually shift to more sustainable land use has been clarified.</a:t>
                </a:r>
              </a:p>
            </p:txBody>
          </p:sp>
          <p:pic>
            <p:nvPicPr>
              <p:cNvPr id="13" name="Picture 12" descr="Icon&#10;&#10;Description automatically generated">
                <a:extLst>
                  <a:ext uri="{FF2B5EF4-FFF2-40B4-BE49-F238E27FC236}">
                    <a16:creationId xmlns:a16="http://schemas.microsoft.com/office/drawing/2014/main" id="{4FF4A730-6D00-E84B-A11E-E7EDE24E9486}"/>
                  </a:ext>
                </a:extLst>
              </p:cNvPr>
              <p:cNvPicPr>
                <a:picLocks noChangeAspect="1"/>
              </p:cNvPicPr>
              <p:nvPr/>
            </p:nvPicPr>
            <p:blipFill>
              <a:blip r:embed="rId4"/>
              <a:stretch>
                <a:fillRect/>
              </a:stretch>
            </p:blipFill>
            <p:spPr>
              <a:xfrm>
                <a:off x="1345752" y="4143783"/>
                <a:ext cx="975808" cy="975808"/>
              </a:xfrm>
              <a:prstGeom prst="rect">
                <a:avLst/>
              </a:prstGeom>
            </p:spPr>
          </p:pic>
        </p:grpSp>
        <p:grpSp>
          <p:nvGrpSpPr>
            <p:cNvPr id="14" name="Group 13"/>
            <p:cNvGrpSpPr/>
            <p:nvPr/>
          </p:nvGrpSpPr>
          <p:grpSpPr>
            <a:xfrm>
              <a:off x="1345752" y="2409947"/>
              <a:ext cx="9263618" cy="1314595"/>
              <a:chOff x="1345752" y="2409947"/>
              <a:chExt cx="9263618" cy="1314595"/>
            </a:xfrm>
          </p:grpSpPr>
          <p:sp>
            <p:nvSpPr>
              <p:cNvPr id="15" name="Content Placeholder 2"/>
              <p:cNvSpPr txBox="1">
                <a:spLocks/>
              </p:cNvSpPr>
              <p:nvPr/>
            </p:nvSpPr>
            <p:spPr>
              <a:xfrm>
                <a:off x="1926465" y="2547455"/>
                <a:ext cx="8682905" cy="4507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Learning activities:</a:t>
                </a:r>
              </a:p>
              <a:p>
                <a:pPr lvl="2"/>
                <a:endParaRPr lang="en-US" dirty="0">
                  <a:solidFill>
                    <a:schemeClr val="accent5">
                      <a:lumMod val="75000"/>
                    </a:schemeClr>
                  </a:solidFill>
                </a:endParaRPr>
              </a:p>
            </p:txBody>
          </p:sp>
          <p:sp>
            <p:nvSpPr>
              <p:cNvPr id="16" name="Content Placeholder 2"/>
              <p:cNvSpPr txBox="1">
                <a:spLocks/>
              </p:cNvSpPr>
              <p:nvPr/>
            </p:nvSpPr>
            <p:spPr>
              <a:xfrm>
                <a:off x="1926465" y="3015324"/>
                <a:ext cx="8682905" cy="7092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b="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dirty="0">
                    <a:solidFill>
                      <a:schemeClr val="accent5">
                        <a:lumMod val="75000"/>
                      </a:schemeClr>
                    </a:solidFill>
                  </a:rPr>
                  <a:t>Class presentation, small group questions and student assignments</a:t>
                </a:r>
                <a:r>
                  <a:rPr lang="en-AU" sz="2100" dirty="0">
                    <a:solidFill>
                      <a:schemeClr val="accent5">
                        <a:lumMod val="75000"/>
                      </a:schemeClr>
                    </a:solidFill>
                  </a:rPr>
                  <a:t>.</a:t>
                </a:r>
              </a:p>
              <a:p>
                <a:pPr lvl="1"/>
                <a:endParaRPr lang="en-AU" dirty="0">
                  <a:solidFill>
                    <a:schemeClr val="accent5">
                      <a:lumMod val="75000"/>
                    </a:schemeClr>
                  </a:solidFill>
                </a:endParaRPr>
              </a:p>
              <a:p>
                <a:pPr lvl="2"/>
                <a:endParaRPr lang="en-US" dirty="0">
                  <a:solidFill>
                    <a:schemeClr val="accent5">
                      <a:lumMod val="75000"/>
                    </a:schemeClr>
                  </a:solidFill>
                </a:endParaRPr>
              </a:p>
            </p:txBody>
          </p:sp>
          <p:pic>
            <p:nvPicPr>
              <p:cNvPr id="17" name="Picture 16" descr="Icon&#10;&#10;Description automatically generated">
                <a:extLst>
                  <a:ext uri="{FF2B5EF4-FFF2-40B4-BE49-F238E27FC236}">
                    <a16:creationId xmlns:a16="http://schemas.microsoft.com/office/drawing/2014/main" id="{8C4C7F1D-F365-1940-A8A6-391425C17C58}"/>
                  </a:ext>
                </a:extLst>
              </p:cNvPr>
              <p:cNvPicPr>
                <a:picLocks noChangeAspect="1"/>
              </p:cNvPicPr>
              <p:nvPr/>
            </p:nvPicPr>
            <p:blipFill>
              <a:blip r:embed="rId5"/>
              <a:stretch>
                <a:fillRect/>
              </a:stretch>
            </p:blipFill>
            <p:spPr>
              <a:xfrm>
                <a:off x="1345752" y="2409947"/>
                <a:ext cx="975808" cy="975808"/>
              </a:xfrm>
              <a:prstGeom prst="rect">
                <a:avLst/>
              </a:prstGeom>
            </p:spPr>
          </p:pic>
        </p:grpSp>
      </p:grpSp>
      <p:sp>
        <p:nvSpPr>
          <p:cNvPr id="7" name="Footer Placeholder 6"/>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9" name="Title 18"/>
          <p:cNvSpPr>
            <a:spLocks noGrp="1"/>
          </p:cNvSpPr>
          <p:nvPr>
            <p:ph type="title"/>
          </p:nvPr>
        </p:nvSpPr>
        <p:spPr/>
        <p:txBody>
          <a:bodyPr/>
          <a:lstStyle/>
          <a:p>
            <a:r>
              <a:rPr lang="en-AU" dirty="0"/>
              <a:t>Topic 5:</a:t>
            </a:r>
          </a:p>
        </p:txBody>
      </p:sp>
      <p:sp>
        <p:nvSpPr>
          <p:cNvPr id="4" name="Slide Number Placeholder 3"/>
          <p:cNvSpPr>
            <a:spLocks noGrp="1"/>
          </p:cNvSpPr>
          <p:nvPr>
            <p:ph type="sldNum" sz="quarter" idx="4"/>
          </p:nvPr>
        </p:nvSpPr>
        <p:spPr/>
        <p:txBody>
          <a:bodyPr/>
          <a:lstStyle/>
          <a:p>
            <a:fld id="{95741571-E85D-4266-ADAB-4C9BA1847898}" type="slidenum">
              <a:rPr lang="en-AU" smtClean="0"/>
              <a:pPr/>
              <a:t>52</a:t>
            </a:fld>
            <a:r>
              <a:rPr lang="en-AU" dirty="0"/>
              <a:t> of 66</a:t>
            </a:r>
          </a:p>
        </p:txBody>
      </p:sp>
    </p:spTree>
    <p:extLst>
      <p:ext uri="{BB962C8B-B14F-4D97-AF65-F5344CB8AC3E}">
        <p14:creationId xmlns:p14="http://schemas.microsoft.com/office/powerpoint/2010/main" val="20813054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40"/>
            <a:ext cx="9492770" cy="4351338"/>
          </a:xfrm>
        </p:spPr>
        <p:txBody>
          <a:bodyPr>
            <a:normAutofit/>
          </a:bodyPr>
          <a:lstStyle/>
          <a:p>
            <a:r>
              <a:rPr lang="en-AU" sz="2200" dirty="0"/>
              <a:t>Need to keep track of progress to show success / failure</a:t>
            </a:r>
          </a:p>
          <a:p>
            <a:r>
              <a:rPr lang="en-AU" sz="2200" dirty="0"/>
              <a:t>To determine whether further action is needed</a:t>
            </a:r>
          </a:p>
          <a:p>
            <a:r>
              <a:rPr lang="en-AU" sz="2200" dirty="0"/>
              <a:t>Keep track of risks &amp; negative impacts for mitigation</a:t>
            </a:r>
          </a:p>
          <a:p>
            <a:r>
              <a:rPr lang="en-AU" sz="2200" dirty="0"/>
              <a:t>Build on knowledge for upscaling</a:t>
            </a:r>
          </a:p>
          <a:p>
            <a:r>
              <a:rPr lang="en-AU" sz="2200" dirty="0"/>
              <a:t>Jointly generate information to build transparency &amp; trust</a:t>
            </a:r>
          </a:p>
          <a:p>
            <a:r>
              <a:rPr lang="en-AU" sz="2200" dirty="0"/>
              <a:t>Report to investors</a:t>
            </a:r>
          </a:p>
          <a:p>
            <a:r>
              <a:rPr lang="en-AU" sz="2200" dirty="0"/>
              <a:t>Communicate results</a:t>
            </a:r>
          </a:p>
        </p:txBody>
      </p:sp>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5:</a:t>
            </a:r>
          </a:p>
        </p:txBody>
      </p:sp>
      <p:sp>
        <p:nvSpPr>
          <p:cNvPr id="10" name="TextBox 9"/>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5.1 Purpose of monitoring</a:t>
            </a:r>
          </a:p>
        </p:txBody>
      </p:sp>
      <p:sp>
        <p:nvSpPr>
          <p:cNvPr id="3" name="Slide Number Placeholder 2"/>
          <p:cNvSpPr>
            <a:spLocks noGrp="1"/>
          </p:cNvSpPr>
          <p:nvPr>
            <p:ph type="sldNum" sz="quarter" idx="4"/>
          </p:nvPr>
        </p:nvSpPr>
        <p:spPr/>
        <p:txBody>
          <a:bodyPr/>
          <a:lstStyle/>
          <a:p>
            <a:fld id="{95741571-E85D-4266-ADAB-4C9BA1847898}" type="slidenum">
              <a:rPr lang="en-AU" smtClean="0"/>
              <a:pPr/>
              <a:t>53</a:t>
            </a:fld>
            <a:r>
              <a:rPr lang="en-AU" dirty="0"/>
              <a:t> of 66</a:t>
            </a:r>
          </a:p>
        </p:txBody>
      </p:sp>
    </p:spTree>
    <p:extLst>
      <p:ext uri="{BB962C8B-B14F-4D97-AF65-F5344CB8AC3E}">
        <p14:creationId xmlns:p14="http://schemas.microsoft.com/office/powerpoint/2010/main" val="38615855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40"/>
            <a:ext cx="4197439" cy="4351338"/>
          </a:xfrm>
        </p:spPr>
        <p:txBody>
          <a:bodyPr>
            <a:normAutofit/>
          </a:bodyPr>
          <a:lstStyle/>
          <a:p>
            <a:pPr marL="0" indent="0">
              <a:buNone/>
            </a:pPr>
            <a:r>
              <a:rPr lang="en-AU" sz="2400" b="1" dirty="0"/>
              <a:t>Forest Landscape Restoration:</a:t>
            </a:r>
          </a:p>
          <a:p>
            <a:r>
              <a:rPr lang="en-AU" sz="2200" dirty="0"/>
              <a:t>Slow – long-term</a:t>
            </a:r>
          </a:p>
          <a:p>
            <a:r>
              <a:rPr lang="en-AU" sz="2200" dirty="0"/>
              <a:t>Dispersed – trees in pockets of landscape</a:t>
            </a:r>
          </a:p>
          <a:p>
            <a:r>
              <a:rPr lang="en-AU" sz="2200" dirty="0"/>
              <a:t>Diverse goals – complex social-ecological systems</a:t>
            </a:r>
          </a:p>
        </p:txBody>
      </p:sp>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5:</a:t>
            </a:r>
          </a:p>
        </p:txBody>
      </p:sp>
      <p:sp>
        <p:nvSpPr>
          <p:cNvPr id="10" name="TextBox 9"/>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5.2 Monitoring in FLR</a:t>
            </a:r>
          </a:p>
        </p:txBody>
      </p:sp>
      <p:grpSp>
        <p:nvGrpSpPr>
          <p:cNvPr id="5" name="Group 4"/>
          <p:cNvGrpSpPr/>
          <p:nvPr/>
        </p:nvGrpSpPr>
        <p:grpSpPr>
          <a:xfrm>
            <a:off x="5539154" y="2423247"/>
            <a:ext cx="4910146" cy="1962886"/>
            <a:chOff x="5539154" y="2423247"/>
            <a:chExt cx="4910146" cy="1962886"/>
          </a:xfrm>
        </p:grpSpPr>
        <p:sp>
          <p:nvSpPr>
            <p:cNvPr id="6" name="Google Shape;831;p79"/>
            <p:cNvSpPr txBox="1"/>
            <p:nvPr/>
          </p:nvSpPr>
          <p:spPr>
            <a:xfrm>
              <a:off x="6035562" y="4093786"/>
              <a:ext cx="2758140" cy="292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300" i="1" dirty="0">
                  <a:solidFill>
                    <a:schemeClr val="accent5">
                      <a:lumMod val="75000"/>
                    </a:schemeClr>
                  </a:solidFill>
                  <a:latin typeface="Calibri"/>
                  <a:ea typeface="Calibri"/>
                  <a:cs typeface="Calibri"/>
                  <a:sym typeface="Calibri"/>
                </a:rPr>
                <a:t>Source: Stanturf et al. 2019; WRI 2019</a:t>
              </a:r>
              <a:endParaRPr sz="1300" i="1" dirty="0">
                <a:solidFill>
                  <a:schemeClr val="accent5">
                    <a:lumMod val="75000"/>
                  </a:schemeClr>
                </a:solidFill>
                <a:latin typeface="Calibri"/>
                <a:ea typeface="Calibri"/>
                <a:cs typeface="Calibri"/>
                <a:sym typeface="Calibri"/>
              </a:endParaRPr>
            </a:p>
          </p:txBody>
        </p:sp>
        <p:sp>
          <p:nvSpPr>
            <p:cNvPr id="7" name="Google Shape;832;p79"/>
            <p:cNvSpPr/>
            <p:nvPr/>
          </p:nvSpPr>
          <p:spPr>
            <a:xfrm>
              <a:off x="5539154" y="2423247"/>
              <a:ext cx="290865" cy="1670539"/>
            </a:xfrm>
            <a:prstGeom prst="rightBrace">
              <a:avLst>
                <a:gd name="adj1" fmla="val 8333"/>
                <a:gd name="adj2" fmla="val 50000"/>
              </a:avLst>
            </a:prstGeom>
            <a:noFill/>
            <a:ln w="254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8" name="Google Shape;833;p79"/>
            <p:cNvSpPr txBox="1"/>
            <p:nvPr/>
          </p:nvSpPr>
          <p:spPr>
            <a:xfrm>
              <a:off x="6035562" y="2952104"/>
              <a:ext cx="4413738"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accent5">
                      <a:lumMod val="75000"/>
                    </a:schemeClr>
                  </a:solidFill>
                  <a:latin typeface="Calibri"/>
                  <a:ea typeface="Calibri"/>
                  <a:cs typeface="Calibri"/>
                  <a:sym typeface="Calibri"/>
                </a:rPr>
                <a:t>Need innovative approaches for monitoring, conventional forest monitoring won’t do</a:t>
              </a:r>
              <a:endParaRPr sz="2000" dirty="0">
                <a:solidFill>
                  <a:schemeClr val="accent5">
                    <a:lumMod val="75000"/>
                  </a:schemeClr>
                </a:solidFill>
              </a:endParaRPr>
            </a:p>
          </p:txBody>
        </p:sp>
      </p:grpSp>
      <p:sp>
        <p:nvSpPr>
          <p:cNvPr id="3" name="Slide Number Placeholder 2"/>
          <p:cNvSpPr>
            <a:spLocks noGrp="1"/>
          </p:cNvSpPr>
          <p:nvPr>
            <p:ph type="sldNum" sz="quarter" idx="4"/>
          </p:nvPr>
        </p:nvSpPr>
        <p:spPr/>
        <p:txBody>
          <a:bodyPr/>
          <a:lstStyle/>
          <a:p>
            <a:fld id="{95741571-E85D-4266-ADAB-4C9BA1847898}" type="slidenum">
              <a:rPr lang="en-AU" smtClean="0"/>
              <a:pPr/>
              <a:t>54</a:t>
            </a:fld>
            <a:r>
              <a:rPr lang="en-AU" dirty="0"/>
              <a:t> of 66</a:t>
            </a:r>
          </a:p>
        </p:txBody>
      </p:sp>
    </p:spTree>
    <p:extLst>
      <p:ext uri="{BB962C8B-B14F-4D97-AF65-F5344CB8AC3E}">
        <p14:creationId xmlns:p14="http://schemas.microsoft.com/office/powerpoint/2010/main" val="3163650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5:</a:t>
            </a:r>
          </a:p>
        </p:txBody>
      </p:sp>
      <p:sp>
        <p:nvSpPr>
          <p:cNvPr id="10" name="TextBox 9"/>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5.2 Monitoring in FLR</a:t>
            </a:r>
          </a:p>
        </p:txBody>
      </p:sp>
      <p:grpSp>
        <p:nvGrpSpPr>
          <p:cNvPr id="5" name="Group 4"/>
          <p:cNvGrpSpPr/>
          <p:nvPr/>
        </p:nvGrpSpPr>
        <p:grpSpPr>
          <a:xfrm>
            <a:off x="1377790" y="1868770"/>
            <a:ext cx="9881613" cy="4179229"/>
            <a:chOff x="1446029" y="1690688"/>
            <a:chExt cx="9881613" cy="4179229"/>
          </a:xfrm>
        </p:grpSpPr>
        <p:sp>
          <p:nvSpPr>
            <p:cNvPr id="13" name="Google Shape;841;p80"/>
            <p:cNvSpPr txBox="1"/>
            <p:nvPr/>
          </p:nvSpPr>
          <p:spPr>
            <a:xfrm>
              <a:off x="3447962" y="1690688"/>
              <a:ext cx="5740525" cy="461665"/>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solidFill>
                    <a:schemeClr val="bg1"/>
                  </a:solidFill>
                  <a:latin typeface="Calibri"/>
                  <a:ea typeface="Calibri"/>
                  <a:cs typeface="Calibri"/>
                  <a:sym typeface="Calibri"/>
                </a:rPr>
                <a:t>FLR monitoring scales</a:t>
              </a:r>
              <a:endParaRPr sz="2400" b="1" dirty="0">
                <a:solidFill>
                  <a:schemeClr val="bg1"/>
                </a:solidFill>
                <a:latin typeface="Calibri"/>
                <a:ea typeface="Calibri"/>
                <a:cs typeface="Calibri"/>
                <a:sym typeface="Calibri"/>
              </a:endParaRPr>
            </a:p>
          </p:txBody>
        </p:sp>
        <p:cxnSp>
          <p:nvCxnSpPr>
            <p:cNvPr id="14" name="Google Shape;842;p80"/>
            <p:cNvCxnSpPr>
              <a:cxnSpLocks/>
              <a:stCxn id="13" idx="2"/>
              <a:endCxn id="16" idx="0"/>
            </p:cNvCxnSpPr>
            <p:nvPr/>
          </p:nvCxnSpPr>
          <p:spPr>
            <a:xfrm rot="5400000">
              <a:off x="4344102" y="1272960"/>
              <a:ext cx="1094730" cy="2853517"/>
            </a:xfrm>
            <a:prstGeom prst="bentConnector3">
              <a:avLst>
                <a:gd name="adj1" fmla="val 50000"/>
              </a:avLst>
            </a:prstGeom>
            <a:noFill/>
            <a:ln w="25400" cap="flat" cmpd="sng">
              <a:solidFill>
                <a:schemeClr val="accent5">
                  <a:lumMod val="75000"/>
                </a:schemeClr>
              </a:solidFill>
              <a:prstDash val="solid"/>
              <a:miter lim="800000"/>
              <a:headEnd type="none" w="sm" len="sm"/>
              <a:tailEnd type="none" w="sm" len="sm"/>
            </a:ln>
          </p:spPr>
        </p:cxnSp>
        <p:sp>
          <p:nvSpPr>
            <p:cNvPr id="15" name="Google Shape;844;p80"/>
            <p:cNvSpPr txBox="1"/>
            <p:nvPr/>
          </p:nvSpPr>
          <p:spPr>
            <a:xfrm>
              <a:off x="7485321" y="3247082"/>
              <a:ext cx="3397128" cy="830956"/>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solidFill>
                    <a:schemeClr val="bg1"/>
                  </a:solidFill>
                  <a:latin typeface="Calibri"/>
                  <a:ea typeface="Calibri"/>
                  <a:cs typeface="Calibri"/>
                  <a:sym typeface="Calibri"/>
                </a:rPr>
                <a:t>FLR project monitoring</a:t>
              </a:r>
            </a:p>
            <a:p>
              <a:pPr marL="0" marR="0" lvl="0" indent="0" algn="ctr" rtl="0">
                <a:spcBef>
                  <a:spcPts val="0"/>
                </a:spcBef>
                <a:spcAft>
                  <a:spcPts val="0"/>
                </a:spcAft>
                <a:buNone/>
              </a:pPr>
              <a:endParaRPr sz="2400" b="1" dirty="0">
                <a:solidFill>
                  <a:schemeClr val="bg1"/>
                </a:solidFill>
                <a:latin typeface="Calibri"/>
                <a:ea typeface="Calibri"/>
                <a:cs typeface="Calibri"/>
                <a:sym typeface="Calibri"/>
              </a:endParaRPr>
            </a:p>
          </p:txBody>
        </p:sp>
        <p:sp>
          <p:nvSpPr>
            <p:cNvPr id="16" name="Google Shape;843;p80"/>
            <p:cNvSpPr txBox="1"/>
            <p:nvPr/>
          </p:nvSpPr>
          <p:spPr>
            <a:xfrm>
              <a:off x="1446029" y="3247083"/>
              <a:ext cx="4037358" cy="830997"/>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dirty="0">
                  <a:solidFill>
                    <a:schemeClr val="bg1"/>
                  </a:solidFill>
                  <a:latin typeface="Calibri"/>
                  <a:ea typeface="Calibri"/>
                  <a:cs typeface="Calibri"/>
                  <a:sym typeface="Calibri"/>
                </a:rPr>
                <a:t>National / regional level FLR monitoring</a:t>
              </a:r>
              <a:endParaRPr sz="2400" b="1" dirty="0">
                <a:solidFill>
                  <a:schemeClr val="bg1"/>
                </a:solidFill>
                <a:latin typeface="Calibri"/>
                <a:ea typeface="Calibri"/>
                <a:cs typeface="Calibri"/>
                <a:sym typeface="Calibri"/>
              </a:endParaRPr>
            </a:p>
          </p:txBody>
        </p:sp>
        <p:cxnSp>
          <p:nvCxnSpPr>
            <p:cNvPr id="17" name="Google Shape;845;p80"/>
            <p:cNvCxnSpPr>
              <a:cxnSpLocks/>
              <a:stCxn id="13" idx="2"/>
              <a:endCxn id="15" idx="0"/>
            </p:cNvCxnSpPr>
            <p:nvPr/>
          </p:nvCxnSpPr>
          <p:spPr>
            <a:xfrm rot="16200000" flipH="1">
              <a:off x="7203691" y="1266887"/>
              <a:ext cx="1094729" cy="2865660"/>
            </a:xfrm>
            <a:prstGeom prst="bentConnector3">
              <a:avLst>
                <a:gd name="adj1" fmla="val 50000"/>
              </a:avLst>
            </a:prstGeom>
            <a:noFill/>
            <a:ln w="25400" cap="flat" cmpd="sng">
              <a:solidFill>
                <a:schemeClr val="accent5">
                  <a:lumMod val="75000"/>
                </a:schemeClr>
              </a:solidFill>
              <a:prstDash val="solid"/>
              <a:miter lim="800000"/>
              <a:headEnd type="none" w="sm" len="sm"/>
              <a:tailEnd type="none" w="sm" len="sm"/>
            </a:ln>
          </p:spPr>
        </p:cxnSp>
        <p:sp>
          <p:nvSpPr>
            <p:cNvPr id="18" name="Google Shape;846;p80"/>
            <p:cNvSpPr txBox="1"/>
            <p:nvPr/>
          </p:nvSpPr>
          <p:spPr>
            <a:xfrm>
              <a:off x="1446029" y="4238742"/>
              <a:ext cx="4167963" cy="16311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en-GB" sz="2000" dirty="0">
                  <a:solidFill>
                    <a:schemeClr val="dk1"/>
                  </a:solidFill>
                  <a:latin typeface="Calibri"/>
                  <a:ea typeface="Calibri"/>
                  <a:cs typeface="Calibri"/>
                  <a:sym typeface="Calibri"/>
                </a:rPr>
                <a:t>Bonn Challenge commitment reporting</a:t>
              </a:r>
              <a:endParaRPr sz="2000" dirty="0"/>
            </a:p>
            <a:p>
              <a:pPr marL="285750" marR="0" lvl="0" indent="-285750" algn="l" rtl="0">
                <a:spcBef>
                  <a:spcPts val="0"/>
                </a:spcBef>
                <a:spcAft>
                  <a:spcPts val="0"/>
                </a:spcAft>
                <a:buClr>
                  <a:schemeClr val="dk1"/>
                </a:buClr>
                <a:buSzPts val="1800"/>
                <a:buFont typeface="Noto Sans Symbols"/>
                <a:buChar char="▪"/>
              </a:pPr>
              <a:r>
                <a:rPr lang="en-GB" sz="2000" dirty="0">
                  <a:solidFill>
                    <a:schemeClr val="dk1"/>
                  </a:solidFill>
                  <a:latin typeface="Calibri"/>
                  <a:ea typeface="Calibri"/>
                  <a:cs typeface="Calibri"/>
                  <a:sym typeface="Calibri"/>
                </a:rPr>
                <a:t>National strategic priorities tracking</a:t>
              </a:r>
              <a:endParaRPr sz="2000" dirty="0"/>
            </a:p>
            <a:p>
              <a:pPr marL="285750" marR="0" lvl="0" indent="-285750" algn="l" rtl="0">
                <a:spcBef>
                  <a:spcPts val="0"/>
                </a:spcBef>
                <a:spcAft>
                  <a:spcPts val="0"/>
                </a:spcAft>
                <a:buClr>
                  <a:schemeClr val="dk1"/>
                </a:buClr>
                <a:buSzPts val="1800"/>
                <a:buFont typeface="Noto Sans Symbols"/>
                <a:buChar char="▪"/>
              </a:pPr>
              <a:r>
                <a:rPr lang="en-GB" sz="2000" dirty="0">
                  <a:solidFill>
                    <a:schemeClr val="dk1"/>
                  </a:solidFill>
                  <a:latin typeface="Calibri"/>
                  <a:ea typeface="Calibri"/>
                  <a:cs typeface="Calibri"/>
                  <a:sym typeface="Calibri"/>
                </a:rPr>
                <a:t>Strategic allocation of resources</a:t>
              </a:r>
              <a:endParaRPr sz="2000" dirty="0"/>
            </a:p>
            <a:p>
              <a:pPr marL="285750" marR="0" lvl="0" indent="-285750" algn="l" rtl="0">
                <a:spcBef>
                  <a:spcPts val="0"/>
                </a:spcBef>
                <a:spcAft>
                  <a:spcPts val="0"/>
                </a:spcAft>
                <a:buClr>
                  <a:schemeClr val="dk1"/>
                </a:buClr>
                <a:buSzPts val="1800"/>
                <a:buFont typeface="Noto Sans Symbols"/>
                <a:buChar char="▪"/>
              </a:pPr>
              <a:r>
                <a:rPr lang="en-GB" sz="2000" dirty="0">
                  <a:solidFill>
                    <a:schemeClr val="dk1"/>
                  </a:solidFill>
                  <a:latin typeface="Calibri"/>
                  <a:ea typeface="Calibri"/>
                  <a:cs typeface="Calibri"/>
                  <a:sym typeface="Calibri"/>
                </a:rPr>
                <a:t>Strategic spatial planning</a:t>
              </a:r>
              <a:endParaRPr sz="2000" dirty="0"/>
            </a:p>
          </p:txBody>
        </p:sp>
        <p:sp>
          <p:nvSpPr>
            <p:cNvPr id="19" name="Google Shape;847;p80"/>
            <p:cNvSpPr txBox="1"/>
            <p:nvPr/>
          </p:nvSpPr>
          <p:spPr>
            <a:xfrm>
              <a:off x="7368811" y="4238742"/>
              <a:ext cx="3958831" cy="16311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en-GB" sz="2000" dirty="0">
                  <a:solidFill>
                    <a:schemeClr val="dk1"/>
                  </a:solidFill>
                  <a:ea typeface="Calibri"/>
                  <a:cs typeface="Calibri"/>
                  <a:sym typeface="Calibri"/>
                </a:rPr>
                <a:t>Achievement of local priorities</a:t>
              </a:r>
              <a:endParaRPr sz="2000" dirty="0"/>
            </a:p>
            <a:p>
              <a:pPr marL="285750" marR="0" lvl="0" indent="-285750" algn="l" rtl="0">
                <a:spcBef>
                  <a:spcPts val="0"/>
                </a:spcBef>
                <a:spcAft>
                  <a:spcPts val="0"/>
                </a:spcAft>
                <a:buClr>
                  <a:schemeClr val="dk1"/>
                </a:buClr>
                <a:buSzPts val="1800"/>
                <a:buFont typeface="Noto Sans Symbols"/>
                <a:buChar char="▪"/>
              </a:pPr>
              <a:r>
                <a:rPr lang="en-GB" sz="2000" dirty="0">
                  <a:solidFill>
                    <a:schemeClr val="dk1"/>
                  </a:solidFill>
                  <a:ea typeface="Calibri"/>
                  <a:cs typeface="Calibri"/>
                  <a:sym typeface="Calibri"/>
                </a:rPr>
                <a:t>Process monitoring</a:t>
              </a:r>
              <a:endParaRPr sz="2000" dirty="0"/>
            </a:p>
            <a:p>
              <a:pPr marL="285750" marR="0" lvl="0" indent="-285750" algn="l" rtl="0">
                <a:spcBef>
                  <a:spcPts val="0"/>
                </a:spcBef>
                <a:spcAft>
                  <a:spcPts val="0"/>
                </a:spcAft>
                <a:buClr>
                  <a:schemeClr val="dk1"/>
                </a:buClr>
                <a:buSzPts val="1800"/>
                <a:buFont typeface="Noto Sans Symbols"/>
                <a:buChar char="▪"/>
              </a:pPr>
              <a:r>
                <a:rPr lang="en-GB" sz="2000" dirty="0">
                  <a:solidFill>
                    <a:schemeClr val="dk1"/>
                  </a:solidFill>
                  <a:ea typeface="Calibri"/>
                  <a:cs typeface="Calibri"/>
                  <a:sym typeface="Calibri"/>
                </a:rPr>
                <a:t>Impact monitoring</a:t>
              </a:r>
              <a:endParaRPr sz="2000" dirty="0"/>
            </a:p>
            <a:p>
              <a:pPr marL="285750" marR="0" lvl="0" indent="-285750" algn="l" rtl="0">
                <a:spcBef>
                  <a:spcPts val="0"/>
                </a:spcBef>
                <a:spcAft>
                  <a:spcPts val="0"/>
                </a:spcAft>
                <a:buClr>
                  <a:schemeClr val="dk1"/>
                </a:buClr>
                <a:buSzPts val="1800"/>
                <a:buFont typeface="Noto Sans Symbols"/>
                <a:buChar char="▪"/>
              </a:pPr>
              <a:r>
                <a:rPr lang="en-GB" sz="2000" dirty="0">
                  <a:solidFill>
                    <a:schemeClr val="dk1"/>
                  </a:solidFill>
                  <a:ea typeface="Calibri"/>
                  <a:cs typeface="Calibri"/>
                  <a:sym typeface="Calibri"/>
                </a:rPr>
                <a:t>Accountability towards funders</a:t>
              </a:r>
              <a:endParaRPr sz="2000" dirty="0"/>
            </a:p>
            <a:p>
              <a:pPr marL="285750" marR="0" lvl="0" indent="-285750" algn="l" rtl="0">
                <a:spcBef>
                  <a:spcPts val="0"/>
                </a:spcBef>
                <a:spcAft>
                  <a:spcPts val="0"/>
                </a:spcAft>
                <a:buClr>
                  <a:schemeClr val="dk1"/>
                </a:buClr>
                <a:buSzPts val="1800"/>
                <a:buFont typeface="Noto Sans Symbols"/>
                <a:buChar char="▪"/>
              </a:pPr>
              <a:r>
                <a:rPr lang="en-GB" sz="2000" dirty="0">
                  <a:solidFill>
                    <a:schemeClr val="dk1"/>
                  </a:solidFill>
                  <a:ea typeface="Calibri"/>
                  <a:cs typeface="Calibri"/>
                  <a:sym typeface="Calibri"/>
                </a:rPr>
                <a:t>Tool for adaptive management</a:t>
              </a:r>
              <a:endParaRPr sz="2000" dirty="0"/>
            </a:p>
          </p:txBody>
        </p:sp>
      </p:grpSp>
      <p:sp>
        <p:nvSpPr>
          <p:cNvPr id="2" name="Slide Number Placeholder 1"/>
          <p:cNvSpPr>
            <a:spLocks noGrp="1"/>
          </p:cNvSpPr>
          <p:nvPr>
            <p:ph type="sldNum" sz="quarter" idx="4"/>
          </p:nvPr>
        </p:nvSpPr>
        <p:spPr/>
        <p:txBody>
          <a:bodyPr/>
          <a:lstStyle/>
          <a:p>
            <a:fld id="{95741571-E85D-4266-ADAB-4C9BA1847898}" type="slidenum">
              <a:rPr lang="en-AU" smtClean="0"/>
              <a:pPr/>
              <a:t>55</a:t>
            </a:fld>
            <a:r>
              <a:rPr lang="en-AU" dirty="0"/>
              <a:t> of 66</a:t>
            </a:r>
          </a:p>
        </p:txBody>
      </p:sp>
    </p:spTree>
    <p:extLst>
      <p:ext uri="{BB962C8B-B14F-4D97-AF65-F5344CB8AC3E}">
        <p14:creationId xmlns:p14="http://schemas.microsoft.com/office/powerpoint/2010/main" val="1359815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40"/>
            <a:ext cx="4811588" cy="4480148"/>
          </a:xfrm>
        </p:spPr>
        <p:txBody>
          <a:bodyPr>
            <a:normAutofit fontScale="92500" lnSpcReduction="10000"/>
          </a:bodyPr>
          <a:lstStyle/>
          <a:p>
            <a:pPr marL="0" indent="0">
              <a:buNone/>
            </a:pPr>
            <a:r>
              <a:rPr lang="en-AU" sz="2400" b="1" dirty="0"/>
              <a:t>Example: IUCN Bonn Challenge Barometer </a:t>
            </a:r>
          </a:p>
          <a:p>
            <a:pPr marL="0" indent="0">
              <a:buNone/>
            </a:pPr>
            <a:r>
              <a:rPr lang="en-AU" sz="2400" dirty="0"/>
              <a:t>Monitors progress in terms of:</a:t>
            </a:r>
          </a:p>
          <a:p>
            <a:r>
              <a:rPr lang="en-AU" sz="2200" dirty="0"/>
              <a:t>Policies &amp; institutions</a:t>
            </a:r>
          </a:p>
          <a:p>
            <a:r>
              <a:rPr lang="en-AU" sz="2200" dirty="0"/>
              <a:t>Financial flow</a:t>
            </a:r>
          </a:p>
          <a:p>
            <a:r>
              <a:rPr lang="en-AU" sz="2200" dirty="0"/>
              <a:t>Technical planning</a:t>
            </a:r>
          </a:p>
          <a:p>
            <a:r>
              <a:rPr lang="en-AU" sz="2200" dirty="0"/>
              <a:t>Restoration monitoring</a:t>
            </a:r>
          </a:p>
          <a:p>
            <a:r>
              <a:rPr lang="en-AU" sz="2200" dirty="0"/>
              <a:t>Capacity assessment</a:t>
            </a:r>
          </a:p>
          <a:p>
            <a:r>
              <a:rPr lang="en-AU" sz="2200" dirty="0"/>
              <a:t>Hectares under restoration</a:t>
            </a:r>
          </a:p>
          <a:p>
            <a:r>
              <a:rPr lang="en-AU" sz="2200" dirty="0"/>
              <a:t>Climate mitigation</a:t>
            </a:r>
          </a:p>
          <a:p>
            <a:r>
              <a:rPr lang="en-AU" sz="2200" dirty="0"/>
              <a:t>Biodiversity impacts</a:t>
            </a:r>
          </a:p>
          <a:p>
            <a:r>
              <a:rPr lang="en-AU" sz="2200" dirty="0"/>
              <a:t>Socio-economic impacts</a:t>
            </a:r>
          </a:p>
        </p:txBody>
      </p:sp>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5:</a:t>
            </a:r>
          </a:p>
        </p:txBody>
      </p:sp>
      <p:sp>
        <p:nvSpPr>
          <p:cNvPr id="10" name="TextBox 9"/>
          <p:cNvSpPr txBox="1"/>
          <p:nvPr/>
        </p:nvSpPr>
        <p:spPr>
          <a:xfrm>
            <a:off x="3940935" y="259710"/>
            <a:ext cx="7782492" cy="707886"/>
          </a:xfrm>
          <a:prstGeom prst="rect">
            <a:avLst/>
          </a:prstGeom>
          <a:noFill/>
        </p:spPr>
        <p:txBody>
          <a:bodyPr wrap="square" rtlCol="0">
            <a:spAutoFit/>
          </a:bodyPr>
          <a:lstStyle/>
          <a:p>
            <a:r>
              <a:rPr lang="en-AU" sz="4000" dirty="0">
                <a:solidFill>
                  <a:schemeClr val="accent5">
                    <a:lumMod val="75000"/>
                  </a:schemeClr>
                </a:solidFill>
                <a:latin typeface="Calibri" panose="020F0502020204030204" pitchFamily="34" charset="0"/>
                <a:cs typeface="Calibri" panose="020F0502020204030204" pitchFamily="34" charset="0"/>
              </a:rPr>
              <a:t>5.3 National level in FLR monitoring</a:t>
            </a:r>
          </a:p>
        </p:txBody>
      </p:sp>
      <p:sp>
        <p:nvSpPr>
          <p:cNvPr id="9" name="Google Shape;702;p66"/>
          <p:cNvSpPr txBox="1"/>
          <p:nvPr/>
        </p:nvSpPr>
        <p:spPr>
          <a:xfrm>
            <a:off x="6319557" y="6130619"/>
            <a:ext cx="2306470" cy="292347"/>
          </a:xfrm>
          <a:prstGeom prst="rect">
            <a:avLst/>
          </a:prstGeom>
          <a:noFill/>
          <a:ln>
            <a:noFill/>
          </a:ln>
        </p:spPr>
        <p:txBody>
          <a:bodyPr spcFirstLastPara="1" wrap="square" lIns="91425" tIns="45700" rIns="91425" bIns="45700" anchor="t" anchorCtr="0">
            <a:spAutoFit/>
          </a:bodyPr>
          <a:lstStyle/>
          <a:p>
            <a:pPr lvl="0"/>
            <a:r>
              <a:rPr lang="en-GB" sz="1300" i="1" dirty="0">
                <a:solidFill>
                  <a:schemeClr val="accent5">
                    <a:lumMod val="75000"/>
                  </a:schemeClr>
                </a:solidFill>
                <a:ea typeface="Calibri"/>
                <a:cs typeface="Calibri"/>
                <a:sym typeface="Calibri"/>
              </a:rPr>
              <a:t>Source: IUCN 2017</a:t>
            </a:r>
          </a:p>
        </p:txBody>
      </p:sp>
      <p:pic>
        <p:nvPicPr>
          <p:cNvPr id="8" name="Google Shape;857;p81"/>
          <p:cNvPicPr preferRelativeResize="0">
            <a:picLocks noChangeAspect="1"/>
          </p:cNvPicPr>
          <p:nvPr/>
        </p:nvPicPr>
        <p:blipFill rotWithShape="1">
          <a:blip r:embed="rId3">
            <a:alphaModFix/>
          </a:blip>
          <a:srcRect/>
          <a:stretch/>
        </p:blipFill>
        <p:spPr>
          <a:xfrm>
            <a:off x="5970495" y="1487764"/>
            <a:ext cx="5311064" cy="4724158"/>
          </a:xfrm>
          <a:prstGeom prst="rect">
            <a:avLst/>
          </a:prstGeom>
          <a:noFill/>
          <a:ln>
            <a:noFill/>
          </a:ln>
        </p:spPr>
      </p:pic>
      <p:sp>
        <p:nvSpPr>
          <p:cNvPr id="3" name="Slide Number Placeholder 2"/>
          <p:cNvSpPr>
            <a:spLocks noGrp="1"/>
          </p:cNvSpPr>
          <p:nvPr>
            <p:ph type="sldNum" sz="quarter" idx="4"/>
          </p:nvPr>
        </p:nvSpPr>
        <p:spPr/>
        <p:txBody>
          <a:bodyPr/>
          <a:lstStyle/>
          <a:p>
            <a:fld id="{95741571-E85D-4266-ADAB-4C9BA1847898}" type="slidenum">
              <a:rPr lang="en-AU" smtClean="0"/>
              <a:pPr/>
              <a:t>56</a:t>
            </a:fld>
            <a:r>
              <a:rPr lang="en-AU" dirty="0"/>
              <a:t> of 66</a:t>
            </a:r>
          </a:p>
        </p:txBody>
      </p:sp>
    </p:spTree>
    <p:extLst>
      <p:ext uri="{BB962C8B-B14F-4D97-AF65-F5344CB8AC3E}">
        <p14:creationId xmlns:p14="http://schemas.microsoft.com/office/powerpoint/2010/main" val="2611306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738431" cy="4351338"/>
          </a:xfrm>
        </p:spPr>
        <p:txBody>
          <a:bodyPr>
            <a:normAutofit/>
          </a:bodyPr>
          <a:lstStyle/>
          <a:p>
            <a:pPr marL="0" indent="0">
              <a:buNone/>
            </a:pPr>
            <a:r>
              <a:rPr lang="en-AU" sz="2400" b="1" dirty="0"/>
              <a:t>Capture results at different spatial and temporal scales:</a:t>
            </a:r>
          </a:p>
        </p:txBody>
      </p:sp>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5:</a:t>
            </a:r>
          </a:p>
        </p:txBody>
      </p:sp>
      <p:sp>
        <p:nvSpPr>
          <p:cNvPr id="10" name="TextBox 9"/>
          <p:cNvSpPr txBox="1"/>
          <p:nvPr/>
        </p:nvSpPr>
        <p:spPr>
          <a:xfrm>
            <a:off x="3940935" y="259710"/>
            <a:ext cx="778249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5.4 Project monitoring in FLR</a:t>
            </a:r>
          </a:p>
        </p:txBody>
      </p:sp>
      <p:grpSp>
        <p:nvGrpSpPr>
          <p:cNvPr id="3" name="Group 2"/>
          <p:cNvGrpSpPr/>
          <p:nvPr/>
        </p:nvGrpSpPr>
        <p:grpSpPr>
          <a:xfrm>
            <a:off x="6820927" y="2565409"/>
            <a:ext cx="5100588" cy="3222511"/>
            <a:chOff x="6889825" y="2251511"/>
            <a:chExt cx="5100588" cy="3222511"/>
          </a:xfrm>
        </p:grpSpPr>
        <p:grpSp>
          <p:nvGrpSpPr>
            <p:cNvPr id="16" name="Google Shape;868;p89"/>
            <p:cNvGrpSpPr/>
            <p:nvPr/>
          </p:nvGrpSpPr>
          <p:grpSpPr>
            <a:xfrm>
              <a:off x="6984286" y="2251511"/>
              <a:ext cx="5006127" cy="3206368"/>
              <a:chOff x="7055475" y="2169947"/>
              <a:chExt cx="5006127" cy="3206368"/>
            </a:xfrm>
          </p:grpSpPr>
          <p:grpSp>
            <p:nvGrpSpPr>
              <p:cNvPr id="17" name="Google Shape;869;p89"/>
              <p:cNvGrpSpPr/>
              <p:nvPr/>
            </p:nvGrpSpPr>
            <p:grpSpPr>
              <a:xfrm>
                <a:off x="7055475" y="2282825"/>
                <a:ext cx="4064000" cy="3093490"/>
                <a:chOff x="0" y="0"/>
                <a:chExt cx="4064000" cy="3093490"/>
              </a:xfrm>
            </p:grpSpPr>
            <p:sp>
              <p:nvSpPr>
                <p:cNvPr id="29" name="Google Shape;870;p89"/>
                <p:cNvSpPr/>
                <p:nvPr/>
              </p:nvSpPr>
              <p:spPr>
                <a:xfrm>
                  <a:off x="1625599" y="0"/>
                  <a:ext cx="812799" cy="618698"/>
                </a:xfrm>
                <a:prstGeom prst="trapezoid">
                  <a:avLst>
                    <a:gd name="adj" fmla="val 65686"/>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871;p89"/>
                <p:cNvSpPr txBox="1"/>
                <p:nvPr/>
              </p:nvSpPr>
              <p:spPr>
                <a:xfrm>
                  <a:off x="1625599" y="122445"/>
                  <a:ext cx="812799" cy="61869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400" dirty="0">
                      <a:solidFill>
                        <a:schemeClr val="lt1"/>
                      </a:solidFill>
                      <a:latin typeface="Calibri"/>
                      <a:ea typeface="Calibri"/>
                      <a:cs typeface="Calibri"/>
                      <a:sym typeface="Calibri"/>
                    </a:rPr>
                    <a:t>Goal</a:t>
                  </a:r>
                  <a:endParaRPr sz="1400" dirty="0"/>
                </a:p>
              </p:txBody>
            </p:sp>
            <p:sp>
              <p:nvSpPr>
                <p:cNvPr id="31" name="Google Shape;872;p89"/>
                <p:cNvSpPr/>
                <p:nvPr/>
              </p:nvSpPr>
              <p:spPr>
                <a:xfrm>
                  <a:off x="1219200" y="618698"/>
                  <a:ext cx="1625599" cy="618698"/>
                </a:xfrm>
                <a:prstGeom prst="trapezoid">
                  <a:avLst>
                    <a:gd name="adj" fmla="val 65686"/>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873;p89"/>
                <p:cNvSpPr txBox="1"/>
                <p:nvPr/>
              </p:nvSpPr>
              <p:spPr>
                <a:xfrm>
                  <a:off x="1503680" y="618698"/>
                  <a:ext cx="1056640" cy="61869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400" dirty="0">
                      <a:solidFill>
                        <a:schemeClr val="lt1"/>
                      </a:solidFill>
                      <a:latin typeface="Calibri"/>
                      <a:ea typeface="Calibri"/>
                      <a:cs typeface="Calibri"/>
                      <a:sym typeface="Calibri"/>
                    </a:rPr>
                    <a:t>Objectives</a:t>
                  </a:r>
                  <a:endParaRPr sz="1400" dirty="0"/>
                </a:p>
              </p:txBody>
            </p:sp>
            <p:sp>
              <p:nvSpPr>
                <p:cNvPr id="33" name="Google Shape;874;p89"/>
                <p:cNvSpPr/>
                <p:nvPr/>
              </p:nvSpPr>
              <p:spPr>
                <a:xfrm>
                  <a:off x="812800" y="1237396"/>
                  <a:ext cx="2438399" cy="618698"/>
                </a:xfrm>
                <a:prstGeom prst="trapezoid">
                  <a:avLst>
                    <a:gd name="adj" fmla="val 65686"/>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875;p89"/>
                <p:cNvSpPr txBox="1"/>
                <p:nvPr/>
              </p:nvSpPr>
              <p:spPr>
                <a:xfrm>
                  <a:off x="1239519" y="1237396"/>
                  <a:ext cx="1584959" cy="61869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400" dirty="0">
                      <a:solidFill>
                        <a:schemeClr val="lt1"/>
                      </a:solidFill>
                      <a:latin typeface="Calibri"/>
                      <a:ea typeface="Calibri"/>
                      <a:cs typeface="Calibri"/>
                      <a:sym typeface="Calibri"/>
                    </a:rPr>
                    <a:t>Outcomes</a:t>
                  </a:r>
                  <a:endParaRPr sz="1400" dirty="0"/>
                </a:p>
              </p:txBody>
            </p:sp>
            <p:sp>
              <p:nvSpPr>
                <p:cNvPr id="35" name="Google Shape;876;p89"/>
                <p:cNvSpPr/>
                <p:nvPr/>
              </p:nvSpPr>
              <p:spPr>
                <a:xfrm>
                  <a:off x="406400" y="1856094"/>
                  <a:ext cx="3251199" cy="618698"/>
                </a:xfrm>
                <a:prstGeom prst="trapezoid">
                  <a:avLst>
                    <a:gd name="adj" fmla="val 65686"/>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877;p89"/>
                <p:cNvSpPr txBox="1"/>
                <p:nvPr/>
              </p:nvSpPr>
              <p:spPr>
                <a:xfrm>
                  <a:off x="975359" y="1856094"/>
                  <a:ext cx="2113280" cy="61869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400" dirty="0">
                      <a:solidFill>
                        <a:schemeClr val="lt1"/>
                      </a:solidFill>
                      <a:latin typeface="Calibri"/>
                      <a:ea typeface="Calibri"/>
                      <a:cs typeface="Calibri"/>
                      <a:sym typeface="Calibri"/>
                    </a:rPr>
                    <a:t>Outputs</a:t>
                  </a:r>
                  <a:endParaRPr sz="1400" dirty="0"/>
                </a:p>
              </p:txBody>
            </p:sp>
            <p:sp>
              <p:nvSpPr>
                <p:cNvPr id="37" name="Google Shape;878;p89"/>
                <p:cNvSpPr/>
                <p:nvPr/>
              </p:nvSpPr>
              <p:spPr>
                <a:xfrm>
                  <a:off x="0" y="2474792"/>
                  <a:ext cx="4064000" cy="618698"/>
                </a:xfrm>
                <a:prstGeom prst="trapezoid">
                  <a:avLst>
                    <a:gd name="adj" fmla="val 65686"/>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879;p89"/>
                <p:cNvSpPr txBox="1"/>
                <p:nvPr/>
              </p:nvSpPr>
              <p:spPr>
                <a:xfrm>
                  <a:off x="711199" y="2474792"/>
                  <a:ext cx="2641600" cy="618698"/>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400" dirty="0">
                      <a:solidFill>
                        <a:schemeClr val="lt1"/>
                      </a:solidFill>
                      <a:latin typeface="Calibri"/>
                      <a:ea typeface="Calibri"/>
                      <a:cs typeface="Calibri"/>
                      <a:sym typeface="Calibri"/>
                    </a:rPr>
                    <a:t>Inputs / activities</a:t>
                  </a:r>
                  <a:endParaRPr sz="1400" dirty="0"/>
                </a:p>
              </p:txBody>
            </p:sp>
          </p:grpSp>
          <p:sp>
            <p:nvSpPr>
              <p:cNvPr id="18" name="Google Shape;880;p89"/>
              <p:cNvSpPr/>
              <p:nvPr/>
            </p:nvSpPr>
            <p:spPr>
              <a:xfrm rot="9000000">
                <a:off x="10981505" y="4394480"/>
                <a:ext cx="404186" cy="910260"/>
              </a:xfrm>
              <a:prstGeom prst="ellipse">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 name="Google Shape;881;p89"/>
              <p:cNvSpPr/>
              <p:nvPr/>
            </p:nvSpPr>
            <p:spPr>
              <a:xfrm rot="9000000">
                <a:off x="10657176" y="3899279"/>
                <a:ext cx="404186" cy="910260"/>
              </a:xfrm>
              <a:prstGeom prst="ellipse">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 name="Google Shape;882;p89"/>
              <p:cNvSpPr/>
              <p:nvPr/>
            </p:nvSpPr>
            <p:spPr>
              <a:xfrm rot="9000000">
                <a:off x="10280810" y="3336192"/>
                <a:ext cx="404186" cy="910260"/>
              </a:xfrm>
              <a:prstGeom prst="ellipse">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Google Shape;883;p89"/>
              <p:cNvSpPr/>
              <p:nvPr/>
            </p:nvSpPr>
            <p:spPr>
              <a:xfrm rot="9000000">
                <a:off x="9904444" y="2773105"/>
                <a:ext cx="404186" cy="910260"/>
              </a:xfrm>
              <a:prstGeom prst="ellipse">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 name="Google Shape;884;p89"/>
              <p:cNvSpPr/>
              <p:nvPr/>
            </p:nvSpPr>
            <p:spPr>
              <a:xfrm rot="9000000">
                <a:off x="9528078" y="2210018"/>
                <a:ext cx="404186" cy="910260"/>
              </a:xfrm>
              <a:prstGeom prst="ellipse">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 name="Google Shape;885;p89"/>
              <p:cNvSpPr txBox="1"/>
              <p:nvPr/>
            </p:nvSpPr>
            <p:spPr>
              <a:xfrm rot="3300000">
                <a:off x="10154203" y="3486268"/>
                <a:ext cx="141013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accent5">
                        <a:lumMod val="75000"/>
                      </a:schemeClr>
                    </a:solidFill>
                    <a:latin typeface="Calibri"/>
                    <a:ea typeface="Calibri"/>
                    <a:cs typeface="Calibri"/>
                    <a:sym typeface="Calibri"/>
                  </a:rPr>
                  <a:t>Results</a:t>
                </a:r>
                <a:r>
                  <a:rPr lang="en-GB" sz="1800" dirty="0">
                    <a:solidFill>
                      <a:schemeClr val="dk1"/>
                    </a:solidFill>
                    <a:latin typeface="Calibri"/>
                    <a:ea typeface="Calibri"/>
                    <a:cs typeface="Calibri"/>
                    <a:sym typeface="Calibri"/>
                  </a:rPr>
                  <a:t> </a:t>
                </a:r>
                <a:r>
                  <a:rPr lang="en-GB" sz="1800" dirty="0">
                    <a:solidFill>
                      <a:schemeClr val="accent5">
                        <a:lumMod val="75000"/>
                      </a:schemeClr>
                    </a:solidFill>
                    <a:latin typeface="Calibri"/>
                    <a:ea typeface="Calibri"/>
                    <a:cs typeface="Calibri"/>
                    <a:sym typeface="Calibri"/>
                  </a:rPr>
                  <a:t>chain</a:t>
                </a:r>
                <a:endParaRPr dirty="0">
                  <a:solidFill>
                    <a:schemeClr val="accent5">
                      <a:lumMod val="75000"/>
                    </a:schemeClr>
                  </a:solidFill>
                </a:endParaRPr>
              </a:p>
            </p:txBody>
          </p:sp>
          <p:sp>
            <p:nvSpPr>
              <p:cNvPr id="24" name="Google Shape;886;p89"/>
              <p:cNvSpPr txBox="1"/>
              <p:nvPr/>
            </p:nvSpPr>
            <p:spPr>
              <a:xfrm>
                <a:off x="10097676" y="2338453"/>
                <a:ext cx="61779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accent5">
                        <a:lumMod val="75000"/>
                      </a:schemeClr>
                    </a:solidFill>
                    <a:latin typeface="Calibri"/>
                    <a:ea typeface="Calibri"/>
                    <a:cs typeface="Calibri"/>
                    <a:sym typeface="Calibri"/>
                  </a:rPr>
                  <a:t>targets</a:t>
                </a:r>
                <a:endParaRPr dirty="0">
                  <a:solidFill>
                    <a:schemeClr val="accent5">
                      <a:lumMod val="75000"/>
                    </a:schemeClr>
                  </a:solidFill>
                </a:endParaRPr>
              </a:p>
            </p:txBody>
          </p:sp>
          <p:sp>
            <p:nvSpPr>
              <p:cNvPr id="25" name="Google Shape;887;p89"/>
              <p:cNvSpPr txBox="1"/>
              <p:nvPr/>
            </p:nvSpPr>
            <p:spPr>
              <a:xfrm>
                <a:off x="10939670" y="3523379"/>
                <a:ext cx="61779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accent5">
                        <a:lumMod val="75000"/>
                      </a:schemeClr>
                    </a:solidFill>
                    <a:latin typeface="Calibri"/>
                    <a:ea typeface="Calibri"/>
                    <a:cs typeface="Calibri"/>
                    <a:sym typeface="Calibri"/>
                  </a:rPr>
                  <a:t>targets</a:t>
                </a:r>
                <a:endParaRPr dirty="0">
                  <a:solidFill>
                    <a:schemeClr val="accent5">
                      <a:lumMod val="75000"/>
                    </a:schemeClr>
                  </a:solidFill>
                </a:endParaRPr>
              </a:p>
            </p:txBody>
          </p:sp>
          <p:sp>
            <p:nvSpPr>
              <p:cNvPr id="26" name="Google Shape;888;p89"/>
              <p:cNvSpPr txBox="1"/>
              <p:nvPr/>
            </p:nvSpPr>
            <p:spPr>
              <a:xfrm>
                <a:off x="11209815" y="4202264"/>
                <a:ext cx="61779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accent5">
                        <a:lumMod val="75000"/>
                      </a:schemeClr>
                    </a:solidFill>
                    <a:latin typeface="Calibri"/>
                    <a:ea typeface="Calibri"/>
                    <a:cs typeface="Calibri"/>
                    <a:sym typeface="Calibri"/>
                  </a:rPr>
                  <a:t>targets</a:t>
                </a:r>
                <a:endParaRPr dirty="0">
                  <a:solidFill>
                    <a:schemeClr val="accent5">
                      <a:lumMod val="75000"/>
                    </a:schemeClr>
                  </a:solidFill>
                </a:endParaRPr>
              </a:p>
            </p:txBody>
          </p:sp>
          <p:sp>
            <p:nvSpPr>
              <p:cNvPr id="27" name="Google Shape;889;p89"/>
              <p:cNvSpPr txBox="1"/>
              <p:nvPr/>
            </p:nvSpPr>
            <p:spPr>
              <a:xfrm>
                <a:off x="11443804" y="4821837"/>
                <a:ext cx="61779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accent5">
                        <a:lumMod val="75000"/>
                      </a:schemeClr>
                    </a:solidFill>
                    <a:latin typeface="Calibri"/>
                    <a:ea typeface="Calibri"/>
                    <a:cs typeface="Calibri"/>
                    <a:sym typeface="Calibri"/>
                  </a:rPr>
                  <a:t>targets</a:t>
                </a:r>
                <a:endParaRPr dirty="0">
                  <a:solidFill>
                    <a:schemeClr val="accent5">
                      <a:lumMod val="75000"/>
                    </a:schemeClr>
                  </a:solidFill>
                </a:endParaRPr>
              </a:p>
            </p:txBody>
          </p:sp>
          <p:sp>
            <p:nvSpPr>
              <p:cNvPr id="28" name="Google Shape;890;p89"/>
              <p:cNvSpPr txBox="1"/>
              <p:nvPr/>
            </p:nvSpPr>
            <p:spPr>
              <a:xfrm>
                <a:off x="10572866" y="2924115"/>
                <a:ext cx="61779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dirty="0">
                    <a:solidFill>
                      <a:schemeClr val="accent5">
                        <a:lumMod val="75000"/>
                      </a:schemeClr>
                    </a:solidFill>
                    <a:latin typeface="Calibri"/>
                    <a:ea typeface="Calibri"/>
                    <a:cs typeface="Calibri"/>
                    <a:sym typeface="Calibri"/>
                  </a:rPr>
                  <a:t>targets</a:t>
                </a:r>
                <a:endParaRPr dirty="0">
                  <a:solidFill>
                    <a:schemeClr val="accent5">
                      <a:lumMod val="75000"/>
                    </a:schemeClr>
                  </a:solidFill>
                </a:endParaRPr>
              </a:p>
            </p:txBody>
          </p:sp>
        </p:grpSp>
        <p:sp>
          <p:nvSpPr>
            <p:cNvPr id="39" name="Google Shape;891;p89"/>
            <p:cNvSpPr/>
            <p:nvPr/>
          </p:nvSpPr>
          <p:spPr>
            <a:xfrm>
              <a:off x="6889825" y="2439043"/>
              <a:ext cx="546819" cy="2223329"/>
            </a:xfrm>
            <a:prstGeom prst="leftBrace">
              <a:avLst>
                <a:gd name="adj1" fmla="val 8333"/>
                <a:gd name="adj2" fmla="val 50000"/>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40" name="Google Shape;892;p89"/>
            <p:cNvSpPr/>
            <p:nvPr/>
          </p:nvSpPr>
          <p:spPr>
            <a:xfrm>
              <a:off x="6889825" y="4763761"/>
              <a:ext cx="546819" cy="710261"/>
            </a:xfrm>
            <a:prstGeom prst="leftBrace">
              <a:avLst>
                <a:gd name="adj1" fmla="val 8333"/>
                <a:gd name="adj2" fmla="val 50000"/>
              </a:avLst>
            </a:prstGeom>
            <a:noFill/>
            <a:ln w="38100" cap="flat" cmpd="sng">
              <a:solidFill>
                <a:srgbClr val="92D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41" name="Google Shape;893;p89"/>
            <p:cNvSpPr txBox="1"/>
            <p:nvPr/>
          </p:nvSpPr>
          <p:spPr>
            <a:xfrm>
              <a:off x="7589741" y="4422327"/>
              <a:ext cx="301686" cy="523220"/>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rgbClr val="FF0000"/>
                  </a:solidFill>
                  <a:latin typeface="Calibri"/>
                  <a:ea typeface="Calibri"/>
                  <a:cs typeface="Calibri"/>
                  <a:sym typeface="Calibri"/>
                </a:rPr>
                <a:t>!</a:t>
              </a:r>
              <a:endParaRPr sz="2800" b="1" dirty="0">
                <a:solidFill>
                  <a:srgbClr val="FF0000"/>
                </a:solidFill>
                <a:latin typeface="Calibri"/>
                <a:ea typeface="Calibri"/>
                <a:cs typeface="Calibri"/>
                <a:sym typeface="Calibri"/>
              </a:endParaRPr>
            </a:p>
          </p:txBody>
        </p:sp>
      </p:grpSp>
      <p:graphicFrame>
        <p:nvGraphicFramePr>
          <p:cNvPr id="5" name="Table 4"/>
          <p:cNvGraphicFramePr>
            <a:graphicFrameLocks noGrp="1"/>
          </p:cNvGraphicFramePr>
          <p:nvPr>
            <p:extLst>
              <p:ext uri="{D42A27DB-BD31-4B8C-83A1-F6EECF244321}">
                <p14:modId xmlns:p14="http://schemas.microsoft.com/office/powerpoint/2010/main" val="2683606144"/>
              </p:ext>
            </p:extLst>
          </p:nvPr>
        </p:nvGraphicFramePr>
        <p:xfrm>
          <a:off x="1301675" y="2733916"/>
          <a:ext cx="5278520" cy="3037862"/>
        </p:xfrm>
        <a:graphic>
          <a:graphicData uri="http://schemas.openxmlformats.org/drawingml/2006/table">
            <a:tbl>
              <a:tblPr firstRow="1" firstCol="1" bandRow="1">
                <a:tableStyleId>{F2DE63D5-997A-4646-A377-4702673A728D}</a:tableStyleId>
              </a:tblPr>
              <a:tblGrid>
                <a:gridCol w="1485770">
                  <a:extLst>
                    <a:ext uri="{9D8B030D-6E8A-4147-A177-3AD203B41FA5}">
                      <a16:colId xmlns:a16="http://schemas.microsoft.com/office/drawing/2014/main" val="20000"/>
                    </a:ext>
                  </a:extLst>
                </a:gridCol>
                <a:gridCol w="3792750">
                  <a:extLst>
                    <a:ext uri="{9D8B030D-6E8A-4147-A177-3AD203B41FA5}">
                      <a16:colId xmlns:a16="http://schemas.microsoft.com/office/drawing/2014/main" val="20001"/>
                    </a:ext>
                  </a:extLst>
                </a:gridCol>
              </a:tblGrid>
              <a:tr h="465453">
                <a:tc>
                  <a:txBody>
                    <a:bodyPr/>
                    <a:lstStyle/>
                    <a:p>
                      <a:pPr>
                        <a:lnSpc>
                          <a:spcPct val="107000"/>
                        </a:lnSpc>
                        <a:spcAft>
                          <a:spcPts val="0"/>
                        </a:spcAft>
                      </a:pPr>
                      <a:r>
                        <a:rPr lang="en-GB" sz="2000" dirty="0">
                          <a:effectLst/>
                        </a:rPr>
                        <a:t>Type</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9283" marR="129283" marT="0" marB="0">
                    <a:solidFill>
                      <a:schemeClr val="accent4">
                        <a:lumMod val="60000"/>
                        <a:lumOff val="40000"/>
                      </a:schemeClr>
                    </a:solidFill>
                  </a:tcPr>
                </a:tc>
                <a:tc>
                  <a:txBody>
                    <a:bodyPr/>
                    <a:lstStyle/>
                    <a:p>
                      <a:pPr>
                        <a:lnSpc>
                          <a:spcPct val="107000"/>
                        </a:lnSpc>
                        <a:spcAft>
                          <a:spcPts val="0"/>
                        </a:spcAft>
                      </a:pPr>
                      <a:r>
                        <a:rPr lang="en-GB" sz="2000" dirty="0">
                          <a:effectLst/>
                        </a:rPr>
                        <a:t>Contents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29283" marR="129283" marT="0" marB="0">
                    <a:solidFill>
                      <a:schemeClr val="accent4">
                        <a:lumMod val="60000"/>
                        <a:lumOff val="40000"/>
                      </a:schemeClr>
                    </a:solidFill>
                  </a:tcPr>
                </a:tc>
                <a:extLst>
                  <a:ext uri="{0D108BD9-81ED-4DB2-BD59-A6C34878D82A}">
                    <a16:rowId xmlns:a16="http://schemas.microsoft.com/office/drawing/2014/main" val="10000"/>
                  </a:ext>
                </a:extLst>
              </a:tr>
              <a:tr h="1560501">
                <a:tc>
                  <a:txBody>
                    <a:bodyPr/>
                    <a:lstStyle/>
                    <a:p>
                      <a:pPr>
                        <a:lnSpc>
                          <a:spcPct val="107000"/>
                        </a:lnSpc>
                        <a:spcAft>
                          <a:spcPts val="0"/>
                        </a:spcAft>
                      </a:pPr>
                      <a:r>
                        <a:rPr lang="en-GB" sz="1800" dirty="0">
                          <a:effectLst/>
                        </a:rPr>
                        <a:t>Impact Monitoring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9283" marR="129283" marT="0" marB="0"/>
                </a:tc>
                <a:tc>
                  <a:txBody>
                    <a:bodyPr/>
                    <a:lstStyle/>
                    <a:p>
                      <a:pPr>
                        <a:lnSpc>
                          <a:spcPct val="107000"/>
                        </a:lnSpc>
                        <a:spcAft>
                          <a:spcPts val="0"/>
                        </a:spcAft>
                      </a:pPr>
                      <a:r>
                        <a:rPr lang="en-GB" sz="1800" dirty="0">
                          <a:effectLst/>
                        </a:rPr>
                        <a:t>Achievement of social, economic &amp; ecological goals &amp; objectives, including changes of biophysical conditions frequently based on surveys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9283" marR="129283" marT="0" marB="0"/>
                </a:tc>
                <a:extLst>
                  <a:ext uri="{0D108BD9-81ED-4DB2-BD59-A6C34878D82A}">
                    <a16:rowId xmlns:a16="http://schemas.microsoft.com/office/drawing/2014/main" val="10001"/>
                  </a:ext>
                </a:extLst>
              </a:tr>
              <a:tr h="1011908">
                <a:tc>
                  <a:txBody>
                    <a:bodyPr/>
                    <a:lstStyle/>
                    <a:p>
                      <a:pPr>
                        <a:lnSpc>
                          <a:spcPct val="107000"/>
                        </a:lnSpc>
                        <a:spcAft>
                          <a:spcPts val="0"/>
                        </a:spcAft>
                      </a:pPr>
                      <a:r>
                        <a:rPr lang="en-GB" sz="1800" dirty="0">
                          <a:effectLst/>
                        </a:rPr>
                        <a:t>Process Monitoring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9283" marR="129283" marT="0" marB="0"/>
                </a:tc>
                <a:tc>
                  <a:txBody>
                    <a:bodyPr/>
                    <a:lstStyle/>
                    <a:p>
                      <a:pPr>
                        <a:lnSpc>
                          <a:spcPct val="107000"/>
                        </a:lnSpc>
                        <a:spcAft>
                          <a:spcPts val="0"/>
                        </a:spcAft>
                      </a:pPr>
                      <a:r>
                        <a:rPr lang="en-GB" sz="1800" dirty="0">
                          <a:effectLst/>
                        </a:rPr>
                        <a:t>Keeping track of implementing on-going project activities e.g. of implementing annual work plan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29283" marR="129283" marT="0" marB="0"/>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4"/>
          </p:nvPr>
        </p:nvSpPr>
        <p:spPr/>
        <p:txBody>
          <a:bodyPr/>
          <a:lstStyle/>
          <a:p>
            <a:fld id="{95741571-E85D-4266-ADAB-4C9BA1847898}" type="slidenum">
              <a:rPr lang="en-AU" smtClean="0"/>
              <a:pPr/>
              <a:t>57</a:t>
            </a:fld>
            <a:r>
              <a:rPr lang="en-AU" dirty="0"/>
              <a:t> of 66</a:t>
            </a:r>
          </a:p>
        </p:txBody>
      </p:sp>
    </p:spTree>
    <p:extLst>
      <p:ext uri="{BB962C8B-B14F-4D97-AF65-F5344CB8AC3E}">
        <p14:creationId xmlns:p14="http://schemas.microsoft.com/office/powerpoint/2010/main" val="15399441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6749" y="1887958"/>
            <a:ext cx="2786009" cy="4480148"/>
          </a:xfrm>
        </p:spPr>
        <p:txBody>
          <a:bodyPr>
            <a:normAutofit/>
          </a:bodyPr>
          <a:lstStyle/>
          <a:p>
            <a:r>
              <a:rPr lang="en-AU" sz="2200" dirty="0"/>
              <a:t>Monitoring integral part of project implementation</a:t>
            </a:r>
          </a:p>
          <a:p>
            <a:r>
              <a:rPr lang="en-AU" sz="2200" dirty="0"/>
              <a:t>Takes place continuously throughout project management cycle</a:t>
            </a:r>
          </a:p>
          <a:p>
            <a:r>
              <a:rPr lang="en-AU" sz="2200" dirty="0"/>
              <a:t>Informs adaptive management</a:t>
            </a:r>
          </a:p>
        </p:txBody>
      </p:sp>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5:</a:t>
            </a:r>
          </a:p>
        </p:txBody>
      </p:sp>
      <p:sp>
        <p:nvSpPr>
          <p:cNvPr id="10" name="TextBox 9"/>
          <p:cNvSpPr txBox="1"/>
          <p:nvPr/>
        </p:nvSpPr>
        <p:spPr>
          <a:xfrm>
            <a:off x="3940935" y="259710"/>
            <a:ext cx="8014504" cy="769441"/>
          </a:xfrm>
          <a:prstGeom prst="rect">
            <a:avLst/>
          </a:prstGeom>
          <a:noFill/>
        </p:spPr>
        <p:txBody>
          <a:bodyPr wrap="square" rtlCol="0">
            <a:spAutoFit/>
          </a:bodyPr>
          <a:lstStyle/>
          <a:p>
            <a:r>
              <a:rPr lang="en-AU" sz="4400" dirty="0">
                <a:solidFill>
                  <a:schemeClr val="accent5">
                    <a:lumMod val="75000"/>
                  </a:schemeClr>
                </a:solidFill>
                <a:latin typeface="Calibri" panose="020F0502020204030204" pitchFamily="34" charset="0"/>
                <a:cs typeface="Calibri" panose="020F0502020204030204" pitchFamily="34" charset="0"/>
              </a:rPr>
              <a:t>5.5 FLR Project Monitoring &amp; RBM</a:t>
            </a:r>
          </a:p>
        </p:txBody>
      </p:sp>
      <p:grpSp>
        <p:nvGrpSpPr>
          <p:cNvPr id="13" name="Group 12"/>
          <p:cNvGrpSpPr/>
          <p:nvPr/>
        </p:nvGrpSpPr>
        <p:grpSpPr>
          <a:xfrm>
            <a:off x="3397506" y="1288861"/>
            <a:ext cx="8250193" cy="5033740"/>
            <a:chOff x="3519806" y="1334366"/>
            <a:chExt cx="8250193" cy="5033740"/>
          </a:xfrm>
        </p:grpSpPr>
        <p:sp>
          <p:nvSpPr>
            <p:cNvPr id="14" name="Google Shape;902;p83"/>
            <p:cNvSpPr/>
            <p:nvPr/>
          </p:nvSpPr>
          <p:spPr>
            <a:xfrm rot="10800000" flipH="1">
              <a:off x="5061468" y="1334366"/>
              <a:ext cx="6708531" cy="2401587"/>
            </a:xfrm>
            <a:prstGeom prst="curvedUpArrow">
              <a:avLst>
                <a:gd name="adj1" fmla="val 25000"/>
                <a:gd name="adj2" fmla="val 50000"/>
                <a:gd name="adj3" fmla="val 25000"/>
              </a:avLst>
            </a:prstGeom>
            <a:solidFill>
              <a:schemeClr val="accent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15" name="Google Shape;903;p83"/>
            <p:cNvSpPr/>
            <p:nvPr/>
          </p:nvSpPr>
          <p:spPr>
            <a:xfrm flipH="1">
              <a:off x="4706813" y="3966519"/>
              <a:ext cx="6708531" cy="2401587"/>
            </a:xfrm>
            <a:prstGeom prst="curvedUpArrow">
              <a:avLst>
                <a:gd name="adj1" fmla="val 25000"/>
                <a:gd name="adj2" fmla="val 50000"/>
                <a:gd name="adj3" fmla="val 25000"/>
              </a:avLst>
            </a:prstGeom>
            <a:solidFill>
              <a:schemeClr val="accent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pic>
          <p:nvPicPr>
            <p:cNvPr id="16" name="Google Shape;901;p83"/>
            <p:cNvPicPr preferRelativeResize="0"/>
            <p:nvPr/>
          </p:nvPicPr>
          <p:blipFill rotWithShape="1">
            <a:blip r:embed="rId3">
              <a:alphaModFix/>
            </a:blip>
            <a:srcRect/>
            <a:stretch/>
          </p:blipFill>
          <p:spPr>
            <a:xfrm>
              <a:off x="3519806" y="1786695"/>
              <a:ext cx="6887239" cy="4174853"/>
            </a:xfrm>
            <a:prstGeom prst="rect">
              <a:avLst/>
            </a:prstGeom>
            <a:noFill/>
            <a:ln>
              <a:noFill/>
            </a:ln>
          </p:spPr>
        </p:pic>
      </p:grpSp>
      <p:sp>
        <p:nvSpPr>
          <p:cNvPr id="3" name="Slide Number Placeholder 2"/>
          <p:cNvSpPr>
            <a:spLocks noGrp="1"/>
          </p:cNvSpPr>
          <p:nvPr>
            <p:ph type="sldNum" sz="quarter" idx="4"/>
          </p:nvPr>
        </p:nvSpPr>
        <p:spPr/>
        <p:txBody>
          <a:bodyPr/>
          <a:lstStyle/>
          <a:p>
            <a:fld id="{95741571-E85D-4266-ADAB-4C9BA1847898}" type="slidenum">
              <a:rPr lang="en-AU" smtClean="0"/>
              <a:pPr/>
              <a:t>58</a:t>
            </a:fld>
            <a:r>
              <a:rPr lang="en-AU" dirty="0"/>
              <a:t> of 66</a:t>
            </a:r>
          </a:p>
        </p:txBody>
      </p:sp>
    </p:spTree>
    <p:extLst>
      <p:ext uri="{BB962C8B-B14F-4D97-AF65-F5344CB8AC3E}">
        <p14:creationId xmlns:p14="http://schemas.microsoft.com/office/powerpoint/2010/main" val="2160512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5:</a:t>
            </a:r>
          </a:p>
        </p:txBody>
      </p:sp>
      <p:sp>
        <p:nvSpPr>
          <p:cNvPr id="10" name="TextBox 9"/>
          <p:cNvSpPr txBox="1"/>
          <p:nvPr/>
        </p:nvSpPr>
        <p:spPr>
          <a:xfrm>
            <a:off x="3940935" y="259710"/>
            <a:ext cx="8014504" cy="769441"/>
          </a:xfrm>
          <a:prstGeom prst="rect">
            <a:avLst/>
          </a:prstGeom>
          <a:noFill/>
        </p:spPr>
        <p:txBody>
          <a:bodyPr wrap="square" rtlCol="0">
            <a:spAutoFit/>
          </a:bodyPr>
          <a:lstStyle/>
          <a:p>
            <a:r>
              <a:rPr lang="en-AU" sz="4400" dirty="0">
                <a:solidFill>
                  <a:schemeClr val="accent5">
                    <a:lumMod val="75000"/>
                  </a:schemeClr>
                </a:solidFill>
                <a:latin typeface="Calibri" panose="020F0502020204030204" pitchFamily="34" charset="0"/>
                <a:cs typeface="Calibri" panose="020F0502020204030204" pitchFamily="34" charset="0"/>
              </a:rPr>
              <a:t>5.5 FLR Project Monitoring &amp; RBM</a:t>
            </a:r>
          </a:p>
        </p:txBody>
      </p:sp>
      <p:graphicFrame>
        <p:nvGraphicFramePr>
          <p:cNvPr id="2" name="Table 1"/>
          <p:cNvGraphicFramePr>
            <a:graphicFrameLocks noGrp="1"/>
          </p:cNvGraphicFramePr>
          <p:nvPr>
            <p:extLst>
              <p:ext uri="{D42A27DB-BD31-4B8C-83A1-F6EECF244321}">
                <p14:modId xmlns:p14="http://schemas.microsoft.com/office/powerpoint/2010/main" val="2247829725"/>
              </p:ext>
            </p:extLst>
          </p:nvPr>
        </p:nvGraphicFramePr>
        <p:xfrm>
          <a:off x="1280875" y="2034469"/>
          <a:ext cx="9706673" cy="3906189"/>
        </p:xfrm>
        <a:graphic>
          <a:graphicData uri="http://schemas.openxmlformats.org/drawingml/2006/table">
            <a:tbl>
              <a:tblPr firstRow="1" firstCol="1" bandRow="1">
                <a:tableStyleId>{F2DE63D5-997A-4646-A377-4702673A728D}</a:tableStyleId>
              </a:tblPr>
              <a:tblGrid>
                <a:gridCol w="1993267">
                  <a:extLst>
                    <a:ext uri="{9D8B030D-6E8A-4147-A177-3AD203B41FA5}">
                      <a16:colId xmlns:a16="http://schemas.microsoft.com/office/drawing/2014/main" val="20000"/>
                    </a:ext>
                  </a:extLst>
                </a:gridCol>
                <a:gridCol w="2315497">
                  <a:extLst>
                    <a:ext uri="{9D8B030D-6E8A-4147-A177-3AD203B41FA5}">
                      <a16:colId xmlns:a16="http://schemas.microsoft.com/office/drawing/2014/main" val="20001"/>
                    </a:ext>
                  </a:extLst>
                </a:gridCol>
                <a:gridCol w="2256503">
                  <a:extLst>
                    <a:ext uri="{9D8B030D-6E8A-4147-A177-3AD203B41FA5}">
                      <a16:colId xmlns:a16="http://schemas.microsoft.com/office/drawing/2014/main" val="20002"/>
                    </a:ext>
                  </a:extLst>
                </a:gridCol>
                <a:gridCol w="3141406">
                  <a:extLst>
                    <a:ext uri="{9D8B030D-6E8A-4147-A177-3AD203B41FA5}">
                      <a16:colId xmlns:a16="http://schemas.microsoft.com/office/drawing/2014/main" val="20003"/>
                    </a:ext>
                  </a:extLst>
                </a:gridCol>
              </a:tblGrid>
              <a:tr h="319968">
                <a:tc>
                  <a:txBody>
                    <a:bodyPr/>
                    <a:lstStyle/>
                    <a:p>
                      <a:pPr>
                        <a:lnSpc>
                          <a:spcPct val="107000"/>
                        </a:lnSpc>
                        <a:spcAft>
                          <a:spcPts val="0"/>
                        </a:spcAft>
                      </a:pPr>
                      <a:r>
                        <a:rPr lang="en-AU" sz="2000" dirty="0">
                          <a:effectLst/>
                        </a:rPr>
                        <a:t> </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283" marR="67283" marT="0" marB="0">
                    <a:solidFill>
                      <a:schemeClr val="accent4">
                        <a:lumMod val="60000"/>
                        <a:lumOff val="40000"/>
                      </a:schemeClr>
                    </a:solidFill>
                  </a:tcPr>
                </a:tc>
                <a:tc>
                  <a:txBody>
                    <a:bodyPr/>
                    <a:lstStyle/>
                    <a:p>
                      <a:pPr algn="ctr">
                        <a:spcAft>
                          <a:spcPts val="0"/>
                        </a:spcAft>
                      </a:pPr>
                      <a:r>
                        <a:rPr lang="en-GB" sz="2000" kern="1200" dirty="0">
                          <a:effectLst/>
                        </a:rPr>
                        <a:t>Goal</a:t>
                      </a:r>
                      <a:endParaRPr lang="en-AU" sz="1100" dirty="0">
                        <a:effectLst/>
                        <a:latin typeface="Calibri" panose="020F0502020204030204" pitchFamily="34" charset="0"/>
                        <a:ea typeface="Times New Roman" panose="02020603050405020304" pitchFamily="18" charset="0"/>
                      </a:endParaRPr>
                    </a:p>
                  </a:txBody>
                  <a:tcPr marL="67283" marR="67283" marT="0" marB="0">
                    <a:solidFill>
                      <a:schemeClr val="accent4">
                        <a:lumMod val="60000"/>
                        <a:lumOff val="40000"/>
                      </a:schemeClr>
                    </a:solidFill>
                  </a:tcPr>
                </a:tc>
                <a:tc>
                  <a:txBody>
                    <a:bodyPr/>
                    <a:lstStyle/>
                    <a:p>
                      <a:pPr algn="ctr">
                        <a:spcAft>
                          <a:spcPts val="0"/>
                        </a:spcAft>
                      </a:pPr>
                      <a:r>
                        <a:rPr lang="en-GB" sz="2000" kern="1200" dirty="0">
                          <a:effectLst/>
                        </a:rPr>
                        <a:t>Objective</a:t>
                      </a:r>
                      <a:endParaRPr lang="en-AU" sz="1100" dirty="0">
                        <a:effectLst/>
                        <a:latin typeface="Calibri" panose="020F0502020204030204" pitchFamily="34" charset="0"/>
                        <a:ea typeface="Times New Roman" panose="02020603050405020304" pitchFamily="18" charset="0"/>
                      </a:endParaRPr>
                    </a:p>
                  </a:txBody>
                  <a:tcPr marL="67283" marR="67283" marT="0" marB="0">
                    <a:solidFill>
                      <a:schemeClr val="accent4">
                        <a:lumMod val="60000"/>
                        <a:lumOff val="40000"/>
                      </a:schemeClr>
                    </a:solidFill>
                  </a:tcPr>
                </a:tc>
                <a:tc>
                  <a:txBody>
                    <a:bodyPr/>
                    <a:lstStyle/>
                    <a:p>
                      <a:pPr algn="ctr">
                        <a:spcAft>
                          <a:spcPts val="0"/>
                        </a:spcAft>
                      </a:pPr>
                      <a:r>
                        <a:rPr lang="en-GB" sz="2000" kern="1200" dirty="0">
                          <a:effectLst/>
                        </a:rPr>
                        <a:t>Plan</a:t>
                      </a:r>
                      <a:endParaRPr lang="en-AU" sz="1100" dirty="0">
                        <a:effectLst/>
                        <a:latin typeface="Calibri" panose="020F0502020204030204" pitchFamily="34" charset="0"/>
                        <a:ea typeface="Times New Roman" panose="02020603050405020304" pitchFamily="18" charset="0"/>
                      </a:endParaRPr>
                    </a:p>
                  </a:txBody>
                  <a:tcPr marL="67283" marR="67283" marT="0" marB="0">
                    <a:solidFill>
                      <a:schemeClr val="accent4">
                        <a:lumMod val="60000"/>
                        <a:lumOff val="40000"/>
                      </a:schemeClr>
                    </a:solidFill>
                  </a:tcPr>
                </a:tc>
                <a:extLst>
                  <a:ext uri="{0D108BD9-81ED-4DB2-BD59-A6C34878D82A}">
                    <a16:rowId xmlns:a16="http://schemas.microsoft.com/office/drawing/2014/main" val="10000"/>
                  </a:ext>
                </a:extLst>
              </a:tr>
              <a:tr h="863838">
                <a:tc>
                  <a:txBody>
                    <a:bodyPr/>
                    <a:lstStyle/>
                    <a:p>
                      <a:pPr>
                        <a:lnSpc>
                          <a:spcPct val="107000"/>
                        </a:lnSpc>
                        <a:spcAft>
                          <a:spcPts val="0"/>
                        </a:spcAft>
                      </a:pPr>
                      <a:r>
                        <a:rPr lang="en-GB" sz="1800" dirty="0">
                          <a:effectLst/>
                        </a:rPr>
                        <a:t>Definition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283" marR="67283" marT="0" marB="0"/>
                </a:tc>
                <a:tc>
                  <a:txBody>
                    <a:bodyPr/>
                    <a:lstStyle/>
                    <a:p>
                      <a:pPr>
                        <a:lnSpc>
                          <a:spcPct val="107000"/>
                        </a:lnSpc>
                        <a:spcAft>
                          <a:spcPts val="0"/>
                        </a:spcAft>
                      </a:pPr>
                      <a:r>
                        <a:rPr lang="en-GB" sz="1800" dirty="0">
                          <a:effectLst/>
                        </a:rPr>
                        <a:t>Purpose of FLR project; not measurable; long-term</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283" marR="67283" marT="0" marB="0"/>
                </a:tc>
                <a:tc>
                  <a:txBody>
                    <a:bodyPr/>
                    <a:lstStyle/>
                    <a:p>
                      <a:pPr>
                        <a:lnSpc>
                          <a:spcPct val="107000"/>
                        </a:lnSpc>
                        <a:spcAft>
                          <a:spcPts val="0"/>
                        </a:spcAft>
                      </a:pPr>
                      <a:r>
                        <a:rPr lang="en-GB" sz="1800" dirty="0">
                          <a:effectLst/>
                        </a:rPr>
                        <a:t>Accomplishment; measurable; mid-term</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283" marR="67283" marT="0" marB="0"/>
                </a:tc>
                <a:tc>
                  <a:txBody>
                    <a:bodyPr/>
                    <a:lstStyle/>
                    <a:p>
                      <a:pPr>
                        <a:lnSpc>
                          <a:spcPct val="107000"/>
                        </a:lnSpc>
                        <a:spcAft>
                          <a:spcPts val="0"/>
                        </a:spcAft>
                      </a:pPr>
                      <a:r>
                        <a:rPr lang="en-GB" sz="1800" dirty="0">
                          <a:effectLst/>
                        </a:rPr>
                        <a:t>Activities; list of actions; short-term</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283" marR="67283" marT="0" marB="0"/>
                </a:tc>
                <a:extLst>
                  <a:ext uri="{0D108BD9-81ED-4DB2-BD59-A6C34878D82A}">
                    <a16:rowId xmlns:a16="http://schemas.microsoft.com/office/drawing/2014/main" val="10001"/>
                  </a:ext>
                </a:extLst>
              </a:tr>
              <a:tr h="1151909">
                <a:tc>
                  <a:txBody>
                    <a:bodyPr/>
                    <a:lstStyle/>
                    <a:p>
                      <a:pPr>
                        <a:lnSpc>
                          <a:spcPct val="107000"/>
                        </a:lnSpc>
                        <a:spcAft>
                          <a:spcPts val="0"/>
                        </a:spcAft>
                      </a:pPr>
                      <a:r>
                        <a:rPr lang="en-GB" sz="1800" dirty="0">
                          <a:effectLst/>
                        </a:rPr>
                        <a:t>FLR </a:t>
                      </a:r>
                      <a:endParaRPr lang="en-AU" sz="1800" dirty="0">
                        <a:effectLst/>
                      </a:endParaRPr>
                    </a:p>
                    <a:p>
                      <a:pPr>
                        <a:lnSpc>
                          <a:spcPct val="107000"/>
                        </a:lnSpc>
                        <a:spcAft>
                          <a:spcPts val="0"/>
                        </a:spcAft>
                      </a:pPr>
                      <a:r>
                        <a:rPr lang="en-GB" sz="1800" dirty="0">
                          <a:effectLst/>
                        </a:rPr>
                        <a:t>Example 1</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283" marR="67283" marT="0" marB="0">
                    <a:solidFill>
                      <a:schemeClr val="accent4">
                        <a:lumMod val="20000"/>
                        <a:lumOff val="80000"/>
                      </a:schemeClr>
                    </a:solidFill>
                  </a:tcPr>
                </a:tc>
                <a:tc>
                  <a:txBody>
                    <a:bodyPr/>
                    <a:lstStyle/>
                    <a:p>
                      <a:pPr>
                        <a:lnSpc>
                          <a:spcPct val="107000"/>
                        </a:lnSpc>
                        <a:spcAft>
                          <a:spcPts val="0"/>
                        </a:spcAft>
                      </a:pPr>
                      <a:r>
                        <a:rPr lang="en-GB" sz="1800" dirty="0">
                          <a:effectLst/>
                        </a:rPr>
                        <a:t>Restore degraded land along river basin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283" marR="67283" marT="0" marB="0">
                    <a:solidFill>
                      <a:schemeClr val="accent4">
                        <a:lumMod val="20000"/>
                        <a:lumOff val="80000"/>
                      </a:schemeClr>
                    </a:solidFill>
                  </a:tcPr>
                </a:tc>
                <a:tc>
                  <a:txBody>
                    <a:bodyPr/>
                    <a:lstStyle/>
                    <a:p>
                      <a:pPr>
                        <a:lnSpc>
                          <a:spcPct val="107000"/>
                        </a:lnSpc>
                        <a:spcAft>
                          <a:spcPts val="0"/>
                        </a:spcAft>
                      </a:pPr>
                      <a:r>
                        <a:rPr lang="en-GB" sz="1800" dirty="0">
                          <a:effectLst/>
                        </a:rPr>
                        <a:t>20 m buffer along rivers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283" marR="67283" marT="0" marB="0">
                    <a:solidFill>
                      <a:schemeClr val="accent4">
                        <a:lumMod val="20000"/>
                        <a:lumOff val="80000"/>
                      </a:schemeClr>
                    </a:solidFill>
                  </a:tcPr>
                </a:tc>
                <a:tc>
                  <a:txBody>
                    <a:bodyPr/>
                    <a:lstStyle/>
                    <a:p>
                      <a:pPr>
                        <a:lnSpc>
                          <a:spcPct val="107000"/>
                        </a:lnSpc>
                        <a:spcAft>
                          <a:spcPts val="0"/>
                        </a:spcAft>
                      </a:pPr>
                      <a:r>
                        <a:rPr lang="en-GB" sz="1800" dirty="0">
                          <a:effectLst/>
                        </a:rPr>
                        <a:t>Plant 100 ha of native species along rivers in Kigali province by end of 2022 by local farmers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283" marR="67283" marT="0" marB="0">
                    <a:solidFill>
                      <a:schemeClr val="accent4">
                        <a:lumMod val="20000"/>
                        <a:lumOff val="80000"/>
                      </a:schemeClr>
                    </a:solidFill>
                  </a:tcPr>
                </a:tc>
                <a:extLst>
                  <a:ext uri="{0D108BD9-81ED-4DB2-BD59-A6C34878D82A}">
                    <a16:rowId xmlns:a16="http://schemas.microsoft.com/office/drawing/2014/main" val="10002"/>
                  </a:ext>
                </a:extLst>
              </a:tr>
              <a:tr h="960659">
                <a:tc>
                  <a:txBody>
                    <a:bodyPr/>
                    <a:lstStyle/>
                    <a:p>
                      <a:pPr>
                        <a:lnSpc>
                          <a:spcPct val="107000"/>
                        </a:lnSpc>
                        <a:spcAft>
                          <a:spcPts val="0"/>
                        </a:spcAft>
                      </a:pPr>
                      <a:r>
                        <a:rPr lang="en-GB" sz="1800" dirty="0">
                          <a:effectLst/>
                        </a:rPr>
                        <a:t>FLR </a:t>
                      </a:r>
                      <a:endParaRPr lang="en-AU" sz="1800" dirty="0">
                        <a:effectLst/>
                      </a:endParaRPr>
                    </a:p>
                    <a:p>
                      <a:pPr>
                        <a:lnSpc>
                          <a:spcPct val="107000"/>
                        </a:lnSpc>
                        <a:spcAft>
                          <a:spcPts val="0"/>
                        </a:spcAft>
                      </a:pPr>
                      <a:r>
                        <a:rPr lang="en-GB" sz="1800" dirty="0">
                          <a:effectLst/>
                        </a:rPr>
                        <a:t>Example 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283" marR="67283" marT="0" marB="0">
                    <a:solidFill>
                      <a:schemeClr val="accent4">
                        <a:lumMod val="20000"/>
                        <a:lumOff val="80000"/>
                      </a:schemeClr>
                    </a:solidFill>
                  </a:tcPr>
                </a:tc>
                <a:tc>
                  <a:txBody>
                    <a:bodyPr/>
                    <a:lstStyle/>
                    <a:p>
                      <a:pPr>
                        <a:lnSpc>
                          <a:spcPct val="107000"/>
                        </a:lnSpc>
                        <a:spcAft>
                          <a:spcPts val="0"/>
                        </a:spcAft>
                      </a:pPr>
                      <a:r>
                        <a:rPr lang="en-GB" sz="1800" dirty="0">
                          <a:effectLst/>
                        </a:rPr>
                        <a:t>Increased forest cover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283" marR="67283" marT="0" marB="0">
                    <a:solidFill>
                      <a:schemeClr val="accent4">
                        <a:lumMod val="20000"/>
                        <a:lumOff val="80000"/>
                      </a:schemeClr>
                    </a:solidFill>
                  </a:tcPr>
                </a:tc>
                <a:tc>
                  <a:txBody>
                    <a:bodyPr/>
                    <a:lstStyle/>
                    <a:p>
                      <a:pPr>
                        <a:lnSpc>
                          <a:spcPct val="107000"/>
                        </a:lnSpc>
                        <a:spcAft>
                          <a:spcPts val="0"/>
                        </a:spcAft>
                      </a:pPr>
                      <a:r>
                        <a:rPr lang="en-GB" sz="1800" dirty="0">
                          <a:effectLst/>
                        </a:rPr>
                        <a:t>3000 ha of new forest established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283" marR="67283" marT="0" marB="0">
                    <a:solidFill>
                      <a:schemeClr val="accent4">
                        <a:lumMod val="20000"/>
                        <a:lumOff val="80000"/>
                      </a:schemeClr>
                    </a:solidFill>
                  </a:tcPr>
                </a:tc>
                <a:tc>
                  <a:txBody>
                    <a:bodyPr/>
                    <a:lstStyle/>
                    <a:p>
                      <a:pPr>
                        <a:lnSpc>
                          <a:spcPct val="107000"/>
                        </a:lnSpc>
                        <a:spcAft>
                          <a:spcPts val="0"/>
                        </a:spcAft>
                      </a:pPr>
                      <a:r>
                        <a:rPr lang="en-GB" sz="1800" dirty="0">
                          <a:effectLst/>
                        </a:rPr>
                        <a:t>Plant 100 ha </a:t>
                      </a:r>
                      <a:r>
                        <a:rPr lang="en-GB" sz="1800" i="1" dirty="0">
                          <a:effectLst/>
                        </a:rPr>
                        <a:t>Entrandophragma excelsum </a:t>
                      </a:r>
                      <a:r>
                        <a:rPr lang="en-GB" sz="1800" dirty="0">
                          <a:effectLst/>
                        </a:rPr>
                        <a:t>in block mixture in Kigali province by 2023</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283" marR="67283" marT="0" marB="0">
                    <a:solidFill>
                      <a:schemeClr val="accent4">
                        <a:lumMod val="20000"/>
                        <a:lumOff val="80000"/>
                      </a:schemeClr>
                    </a:solidFill>
                  </a:tcPr>
                </a:tc>
                <a:extLst>
                  <a:ext uri="{0D108BD9-81ED-4DB2-BD59-A6C34878D82A}">
                    <a16:rowId xmlns:a16="http://schemas.microsoft.com/office/drawing/2014/main" val="10003"/>
                  </a:ext>
                </a:extLst>
              </a:tr>
              <a:tr h="575892">
                <a:tc>
                  <a:txBody>
                    <a:bodyPr/>
                    <a:lstStyle/>
                    <a:p>
                      <a:pPr>
                        <a:lnSpc>
                          <a:spcPct val="107000"/>
                        </a:lnSpc>
                        <a:spcAft>
                          <a:spcPts val="0"/>
                        </a:spcAft>
                      </a:pPr>
                      <a:r>
                        <a:rPr lang="en-GB" sz="1800" dirty="0">
                          <a:effectLst/>
                        </a:rPr>
                        <a:t>FLR monitoring type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283" marR="67283" marT="0" marB="0"/>
                </a:tc>
                <a:tc>
                  <a:txBody>
                    <a:bodyPr/>
                    <a:lstStyle/>
                    <a:p>
                      <a:pPr>
                        <a:lnSpc>
                          <a:spcPct val="107000"/>
                        </a:lnSpc>
                        <a:spcAft>
                          <a:spcPts val="0"/>
                        </a:spcAft>
                      </a:pPr>
                      <a:r>
                        <a:rPr lang="en-GB" sz="1800" dirty="0">
                          <a:effectLst/>
                        </a:rPr>
                        <a:t>Impact monitoring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283" marR="67283" marT="0" marB="0"/>
                </a:tc>
                <a:tc>
                  <a:txBody>
                    <a:bodyPr/>
                    <a:lstStyle/>
                    <a:p>
                      <a:pPr>
                        <a:lnSpc>
                          <a:spcPct val="107000"/>
                        </a:lnSpc>
                        <a:spcAft>
                          <a:spcPts val="0"/>
                        </a:spcAft>
                      </a:pPr>
                      <a:r>
                        <a:rPr lang="en-GB" sz="1800" dirty="0">
                          <a:effectLst/>
                        </a:rPr>
                        <a:t>Impact monitoring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283" marR="67283" marT="0" marB="0"/>
                </a:tc>
                <a:tc>
                  <a:txBody>
                    <a:bodyPr/>
                    <a:lstStyle/>
                    <a:p>
                      <a:pPr>
                        <a:lnSpc>
                          <a:spcPct val="107000"/>
                        </a:lnSpc>
                        <a:spcAft>
                          <a:spcPts val="0"/>
                        </a:spcAft>
                      </a:pPr>
                      <a:r>
                        <a:rPr lang="en-GB" sz="1800" dirty="0">
                          <a:effectLst/>
                        </a:rPr>
                        <a:t>Process monitoring</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283" marR="67283" marT="0" marB="0"/>
                </a:tc>
                <a:extLst>
                  <a:ext uri="{0D108BD9-81ED-4DB2-BD59-A6C34878D82A}">
                    <a16:rowId xmlns:a16="http://schemas.microsoft.com/office/drawing/2014/main" val="10004"/>
                  </a:ext>
                </a:extLst>
              </a:tr>
            </a:tbl>
          </a:graphicData>
        </a:graphic>
      </p:graphicFrame>
      <p:sp>
        <p:nvSpPr>
          <p:cNvPr id="13" name="Rectangle 12">
            <a:extLst>
              <a:ext uri="{FF2B5EF4-FFF2-40B4-BE49-F238E27FC236}">
                <a16:creationId xmlns:a16="http://schemas.microsoft.com/office/drawing/2014/main" id="{20D581D4-09AE-413E-B438-061A09DEC0DE}"/>
              </a:ext>
            </a:extLst>
          </p:cNvPr>
          <p:cNvSpPr/>
          <p:nvPr/>
        </p:nvSpPr>
        <p:spPr>
          <a:xfrm>
            <a:off x="1264023" y="5357290"/>
            <a:ext cx="9738273" cy="571561"/>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Slide Number Placeholder 3"/>
          <p:cNvSpPr>
            <a:spLocks noGrp="1"/>
          </p:cNvSpPr>
          <p:nvPr>
            <p:ph type="sldNum" sz="quarter" idx="4"/>
          </p:nvPr>
        </p:nvSpPr>
        <p:spPr/>
        <p:txBody>
          <a:bodyPr/>
          <a:lstStyle/>
          <a:p>
            <a:fld id="{95741571-E85D-4266-ADAB-4C9BA1847898}" type="slidenum">
              <a:rPr lang="en-AU" smtClean="0"/>
              <a:pPr/>
              <a:t>59</a:t>
            </a:fld>
            <a:r>
              <a:rPr lang="en-AU" dirty="0"/>
              <a:t> of 66</a:t>
            </a:r>
          </a:p>
        </p:txBody>
      </p:sp>
    </p:spTree>
    <p:extLst>
      <p:ext uri="{BB962C8B-B14F-4D97-AF65-F5344CB8AC3E}">
        <p14:creationId xmlns:p14="http://schemas.microsoft.com/office/powerpoint/2010/main" val="332599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0" indent="0">
              <a:buNone/>
            </a:pPr>
            <a:r>
              <a:rPr lang="en-AU" sz="2400" b="1" dirty="0"/>
              <a:t>Land use transition</a:t>
            </a:r>
          </a:p>
        </p:txBody>
      </p:sp>
      <p:sp>
        <p:nvSpPr>
          <p:cNvPr id="9" name="Footer Placeholder 8"/>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Topic 1:</a:t>
            </a:r>
          </a:p>
        </p:txBody>
      </p:sp>
      <p:sp>
        <p:nvSpPr>
          <p:cNvPr id="8" name="TextBox 7"/>
          <p:cNvSpPr txBox="1"/>
          <p:nvPr/>
        </p:nvSpPr>
        <p:spPr>
          <a:xfrm>
            <a:off x="3940935" y="259710"/>
            <a:ext cx="7536832" cy="830997"/>
          </a:xfrm>
          <a:prstGeom prst="rect">
            <a:avLst/>
          </a:prstGeom>
          <a:noFill/>
        </p:spPr>
        <p:txBody>
          <a:bodyPr wrap="square" rtlCol="0">
            <a:spAutoFit/>
          </a:bodyPr>
          <a:lstStyle/>
          <a:p>
            <a:pPr lvl="0"/>
            <a:r>
              <a:rPr lang="en-GB" sz="4800" dirty="0">
                <a:solidFill>
                  <a:srgbClr val="2F5496"/>
                </a:solidFill>
                <a:ea typeface="Calibri"/>
                <a:cs typeface="Calibri"/>
                <a:sym typeface="Calibri"/>
              </a:rPr>
              <a:t>1.1 Landscape dynamics</a:t>
            </a:r>
            <a:endParaRPr lang="en-GB" sz="4800" dirty="0"/>
          </a:p>
        </p:txBody>
      </p:sp>
      <p:grpSp>
        <p:nvGrpSpPr>
          <p:cNvPr id="15" name="Google Shape;172;p9"/>
          <p:cNvGrpSpPr/>
          <p:nvPr/>
        </p:nvGrpSpPr>
        <p:grpSpPr>
          <a:xfrm>
            <a:off x="1400427" y="2380463"/>
            <a:ext cx="5788185" cy="4202768"/>
            <a:chOff x="791209" y="1126646"/>
            <a:chExt cx="5824417" cy="4020516"/>
          </a:xfrm>
        </p:grpSpPr>
        <p:pic>
          <p:nvPicPr>
            <p:cNvPr id="16" name="Google Shape;173;p9"/>
            <p:cNvPicPr preferRelativeResize="0"/>
            <p:nvPr/>
          </p:nvPicPr>
          <p:blipFill rotWithShape="1">
            <a:blip r:embed="rId3">
              <a:alphaModFix/>
            </a:blip>
            <a:srcRect/>
            <a:stretch/>
          </p:blipFill>
          <p:spPr>
            <a:xfrm>
              <a:off x="791209" y="1126646"/>
              <a:ext cx="5824417" cy="3783614"/>
            </a:xfrm>
            <a:prstGeom prst="rect">
              <a:avLst/>
            </a:prstGeom>
            <a:noFill/>
            <a:ln>
              <a:noFill/>
            </a:ln>
          </p:spPr>
        </p:pic>
        <p:sp>
          <p:nvSpPr>
            <p:cNvPr id="17" name="Google Shape;174;p9"/>
            <p:cNvSpPr txBox="1"/>
            <p:nvPr/>
          </p:nvSpPr>
          <p:spPr>
            <a:xfrm>
              <a:off x="4649685" y="4867493"/>
              <a:ext cx="1965941" cy="2796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300" i="1" dirty="0">
                  <a:solidFill>
                    <a:schemeClr val="accent5">
                      <a:lumMod val="75000"/>
                    </a:schemeClr>
                  </a:solidFill>
                  <a:latin typeface="Calibri"/>
                  <a:ea typeface="Calibri"/>
                  <a:cs typeface="Calibri"/>
                  <a:sym typeface="Calibri"/>
                </a:rPr>
                <a:t>Source: Foley et al. 2005</a:t>
              </a:r>
              <a:endParaRPr sz="1300" i="1" dirty="0">
                <a:solidFill>
                  <a:schemeClr val="accent5">
                    <a:lumMod val="75000"/>
                  </a:schemeClr>
                </a:solidFill>
                <a:latin typeface="Calibri"/>
                <a:ea typeface="Calibri"/>
                <a:cs typeface="Calibri"/>
                <a:sym typeface="Calibri"/>
              </a:endParaRPr>
            </a:p>
          </p:txBody>
        </p:sp>
      </p:grpSp>
      <p:sp>
        <p:nvSpPr>
          <p:cNvPr id="18" name="Google Shape;176;p9"/>
          <p:cNvSpPr txBox="1"/>
          <p:nvPr/>
        </p:nvSpPr>
        <p:spPr>
          <a:xfrm>
            <a:off x="7300078" y="1439492"/>
            <a:ext cx="3912977" cy="2462172"/>
          </a:xfrm>
          <a:prstGeom prst="rect">
            <a:avLst/>
          </a:prstGeom>
          <a:solidFill>
            <a:srgbClr val="E5F3D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a:solidFill>
                  <a:schemeClr val="dk1"/>
                </a:solidFill>
                <a:latin typeface="+mj-lt"/>
                <a:ea typeface="Calibri"/>
                <a:cs typeface="Calibri"/>
                <a:sym typeface="Calibri"/>
              </a:rPr>
              <a:t>Drivers of land use transition</a:t>
            </a:r>
            <a:endParaRPr sz="2200" dirty="0">
              <a:latin typeface="+mj-lt"/>
            </a:endParaRPr>
          </a:p>
          <a:p>
            <a:pPr marL="285750" marR="0" lvl="0" indent="-285750" algn="l" rtl="0">
              <a:spcBef>
                <a:spcPts val="0"/>
              </a:spcBef>
              <a:spcAft>
                <a:spcPts val="0"/>
              </a:spcAft>
              <a:buClr>
                <a:schemeClr val="dk1"/>
              </a:buClr>
              <a:buSzPts val="2000"/>
              <a:buFont typeface="Arial"/>
              <a:buChar char="•"/>
            </a:pPr>
            <a:r>
              <a:rPr lang="en-GB" sz="2200" dirty="0">
                <a:solidFill>
                  <a:schemeClr val="dk1"/>
                </a:solidFill>
                <a:latin typeface="+mj-lt"/>
                <a:ea typeface="Calibri"/>
                <a:cs typeface="Calibri"/>
                <a:sym typeface="Calibri"/>
              </a:rPr>
              <a:t>Globalization</a:t>
            </a:r>
            <a:endParaRPr sz="2200" dirty="0">
              <a:solidFill>
                <a:schemeClr val="dk1"/>
              </a:solidFill>
              <a:latin typeface="+mj-lt"/>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n-GB" sz="2200" dirty="0">
                <a:solidFill>
                  <a:schemeClr val="dk1"/>
                </a:solidFill>
                <a:latin typeface="+mj-lt"/>
                <a:ea typeface="Calibri"/>
                <a:cs typeface="Calibri"/>
                <a:sym typeface="Calibri"/>
              </a:rPr>
              <a:t>Emerging social needs</a:t>
            </a:r>
            <a:endParaRPr sz="2200" dirty="0">
              <a:latin typeface="+mj-lt"/>
            </a:endParaRPr>
          </a:p>
          <a:p>
            <a:pPr marL="285750" marR="0" lvl="0" indent="-285750" algn="l" rtl="0">
              <a:spcBef>
                <a:spcPts val="0"/>
              </a:spcBef>
              <a:spcAft>
                <a:spcPts val="0"/>
              </a:spcAft>
              <a:buClr>
                <a:schemeClr val="dk1"/>
              </a:buClr>
              <a:buSzPts val="2000"/>
              <a:buFont typeface="Arial"/>
              <a:buChar char="•"/>
            </a:pPr>
            <a:r>
              <a:rPr lang="en-GB" sz="2200" dirty="0">
                <a:solidFill>
                  <a:schemeClr val="dk1"/>
                </a:solidFill>
                <a:latin typeface="+mj-lt"/>
                <a:ea typeface="Calibri"/>
                <a:cs typeface="Calibri"/>
                <a:sym typeface="Calibri"/>
              </a:rPr>
              <a:t>Demographic pressure</a:t>
            </a:r>
            <a:endParaRPr sz="2200" dirty="0">
              <a:latin typeface="+mj-lt"/>
            </a:endParaRPr>
          </a:p>
          <a:p>
            <a:pPr marL="285750" marR="0" lvl="0" indent="-285750" algn="l" rtl="0">
              <a:spcBef>
                <a:spcPts val="0"/>
              </a:spcBef>
              <a:spcAft>
                <a:spcPts val="0"/>
              </a:spcAft>
              <a:buClr>
                <a:schemeClr val="dk1"/>
              </a:buClr>
              <a:buSzPts val="2000"/>
              <a:buFont typeface="Arial"/>
              <a:buChar char="•"/>
            </a:pPr>
            <a:r>
              <a:rPr lang="en-GB" sz="2200" dirty="0">
                <a:solidFill>
                  <a:schemeClr val="dk1"/>
                </a:solidFill>
                <a:latin typeface="+mj-lt"/>
                <a:ea typeface="Calibri"/>
                <a:cs typeface="Calibri"/>
                <a:sym typeface="Calibri"/>
              </a:rPr>
              <a:t>Land degradation</a:t>
            </a:r>
            <a:endParaRPr sz="2200" dirty="0">
              <a:latin typeface="+mj-lt"/>
            </a:endParaRPr>
          </a:p>
          <a:p>
            <a:pPr marL="285750" marR="0" lvl="0" indent="-285750" algn="l" rtl="0">
              <a:spcBef>
                <a:spcPts val="0"/>
              </a:spcBef>
              <a:spcAft>
                <a:spcPts val="0"/>
              </a:spcAft>
              <a:buClr>
                <a:schemeClr val="dk1"/>
              </a:buClr>
              <a:buSzPts val="2000"/>
              <a:buFont typeface="Arial"/>
              <a:buChar char="•"/>
            </a:pPr>
            <a:r>
              <a:rPr lang="en-GB" sz="2200" dirty="0">
                <a:solidFill>
                  <a:schemeClr val="dk1"/>
                </a:solidFill>
                <a:latin typeface="+mj-lt"/>
                <a:ea typeface="Calibri"/>
                <a:cs typeface="Calibri"/>
                <a:sym typeface="Calibri"/>
              </a:rPr>
              <a:t>Climate change</a:t>
            </a:r>
            <a:endParaRPr sz="2200" dirty="0">
              <a:latin typeface="+mj-lt"/>
            </a:endParaRPr>
          </a:p>
          <a:p>
            <a:pPr marL="285750" marR="0" lvl="0" indent="-285750" algn="l" rtl="0">
              <a:spcBef>
                <a:spcPts val="0"/>
              </a:spcBef>
              <a:spcAft>
                <a:spcPts val="0"/>
              </a:spcAft>
              <a:buClr>
                <a:schemeClr val="dk1"/>
              </a:buClr>
              <a:buSzPts val="2000"/>
              <a:buFont typeface="Arial"/>
              <a:buChar char="•"/>
            </a:pPr>
            <a:r>
              <a:rPr lang="en-GB" sz="2200" dirty="0">
                <a:solidFill>
                  <a:schemeClr val="dk1"/>
                </a:solidFill>
                <a:latin typeface="+mj-lt"/>
                <a:ea typeface="Calibri"/>
                <a:cs typeface="Calibri"/>
                <a:sym typeface="Calibri"/>
              </a:rPr>
              <a:t>Government policy</a:t>
            </a:r>
            <a:endParaRPr sz="2200" dirty="0">
              <a:latin typeface="+mj-lt"/>
            </a:endParaRPr>
          </a:p>
        </p:txBody>
      </p:sp>
      <p:sp>
        <p:nvSpPr>
          <p:cNvPr id="19" name="Google Shape;177;p9"/>
          <p:cNvSpPr txBox="1"/>
          <p:nvPr/>
        </p:nvSpPr>
        <p:spPr>
          <a:xfrm>
            <a:off x="7300078" y="4052809"/>
            <a:ext cx="3912977" cy="2123618"/>
          </a:xfrm>
          <a:prstGeom prst="rect">
            <a:avLst/>
          </a:prstGeom>
          <a:solidFill>
            <a:srgbClr val="E5F3D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b="1" dirty="0">
                <a:solidFill>
                  <a:schemeClr val="dk1"/>
                </a:solidFill>
                <a:ea typeface="Calibri"/>
                <a:cs typeface="Calibri"/>
                <a:sym typeface="Calibri"/>
              </a:rPr>
              <a:t>Threats of land use transition</a:t>
            </a:r>
            <a:endParaRPr sz="2200" dirty="0"/>
          </a:p>
          <a:p>
            <a:pPr marL="285750" marR="0" lvl="0" indent="-285750" algn="l" rtl="0">
              <a:spcBef>
                <a:spcPts val="0"/>
              </a:spcBef>
              <a:spcAft>
                <a:spcPts val="0"/>
              </a:spcAft>
              <a:buClr>
                <a:schemeClr val="dk1"/>
              </a:buClr>
              <a:buSzPts val="2000"/>
              <a:buFont typeface="Arial"/>
              <a:buChar char="•"/>
            </a:pPr>
            <a:r>
              <a:rPr lang="en-GB" sz="2200" dirty="0">
                <a:solidFill>
                  <a:schemeClr val="dk1"/>
                </a:solidFill>
                <a:ea typeface="Calibri"/>
                <a:cs typeface="Calibri"/>
                <a:sym typeface="Calibri"/>
              </a:rPr>
              <a:t>Weakened land tenure</a:t>
            </a:r>
            <a:endParaRPr sz="2200" dirty="0"/>
          </a:p>
          <a:p>
            <a:pPr marL="285750" marR="0" lvl="0" indent="-285750" algn="l" rtl="0">
              <a:spcBef>
                <a:spcPts val="0"/>
              </a:spcBef>
              <a:spcAft>
                <a:spcPts val="0"/>
              </a:spcAft>
              <a:buClr>
                <a:schemeClr val="dk1"/>
              </a:buClr>
              <a:buSzPts val="2000"/>
              <a:buFont typeface="Arial"/>
              <a:buChar char="•"/>
            </a:pPr>
            <a:r>
              <a:rPr lang="en-GB" sz="2200" dirty="0">
                <a:solidFill>
                  <a:schemeClr val="dk1"/>
                </a:solidFill>
                <a:ea typeface="Calibri"/>
                <a:cs typeface="Calibri"/>
                <a:sym typeface="Calibri"/>
              </a:rPr>
              <a:t>Continued land degradation</a:t>
            </a:r>
            <a:endParaRPr sz="2200" dirty="0"/>
          </a:p>
          <a:p>
            <a:pPr marL="285750" marR="0" lvl="0" indent="-285750" algn="l" rtl="0">
              <a:spcBef>
                <a:spcPts val="0"/>
              </a:spcBef>
              <a:spcAft>
                <a:spcPts val="0"/>
              </a:spcAft>
              <a:buClr>
                <a:schemeClr val="dk1"/>
              </a:buClr>
              <a:buSzPts val="2000"/>
              <a:buFont typeface="Arial"/>
              <a:buChar char="•"/>
            </a:pPr>
            <a:r>
              <a:rPr lang="en-GB" sz="2200" dirty="0">
                <a:solidFill>
                  <a:schemeClr val="dk1"/>
                </a:solidFill>
                <a:ea typeface="Calibri"/>
                <a:cs typeface="Calibri"/>
                <a:sym typeface="Calibri"/>
              </a:rPr>
              <a:t>Loss of culture &amp; traditions</a:t>
            </a:r>
            <a:endParaRPr sz="2200" dirty="0"/>
          </a:p>
          <a:p>
            <a:pPr marL="285750" marR="0" lvl="0" indent="-285750" algn="l" rtl="0">
              <a:spcBef>
                <a:spcPts val="0"/>
              </a:spcBef>
              <a:spcAft>
                <a:spcPts val="0"/>
              </a:spcAft>
              <a:buClr>
                <a:schemeClr val="dk1"/>
              </a:buClr>
              <a:buSzPts val="2000"/>
              <a:buFont typeface="Arial"/>
              <a:buChar char="•"/>
            </a:pPr>
            <a:r>
              <a:rPr lang="en-GB" sz="2200" dirty="0">
                <a:solidFill>
                  <a:schemeClr val="dk1"/>
                </a:solidFill>
                <a:ea typeface="Calibri"/>
                <a:cs typeface="Calibri"/>
                <a:sym typeface="Calibri"/>
              </a:rPr>
              <a:t>Growing inequality</a:t>
            </a:r>
            <a:endParaRPr sz="2200" dirty="0"/>
          </a:p>
          <a:p>
            <a:pPr marL="285750" marR="0" lvl="0" indent="-285750" algn="l" rtl="0">
              <a:spcBef>
                <a:spcPts val="0"/>
              </a:spcBef>
              <a:spcAft>
                <a:spcPts val="0"/>
              </a:spcAft>
              <a:buClr>
                <a:schemeClr val="dk1"/>
              </a:buClr>
              <a:buSzPts val="2000"/>
              <a:buFont typeface="Arial"/>
              <a:buChar char="•"/>
            </a:pPr>
            <a:r>
              <a:rPr lang="en-GB" sz="2200" dirty="0">
                <a:solidFill>
                  <a:schemeClr val="dk1"/>
                </a:solidFill>
                <a:ea typeface="Calibri"/>
                <a:cs typeface="Calibri"/>
                <a:sym typeface="Calibri"/>
              </a:rPr>
              <a:t>Increased vulnerability</a:t>
            </a:r>
            <a:endParaRPr sz="2200" dirty="0"/>
          </a:p>
        </p:txBody>
      </p:sp>
      <p:sp>
        <p:nvSpPr>
          <p:cNvPr id="3" name="Slide Number Placeholder 2"/>
          <p:cNvSpPr>
            <a:spLocks noGrp="1"/>
          </p:cNvSpPr>
          <p:nvPr>
            <p:ph type="sldNum" sz="quarter" idx="4"/>
          </p:nvPr>
        </p:nvSpPr>
        <p:spPr/>
        <p:txBody>
          <a:bodyPr/>
          <a:lstStyle/>
          <a:p>
            <a:fld id="{95741571-E85D-4266-ADAB-4C9BA1847898}" type="slidenum">
              <a:rPr lang="en-AU" smtClean="0"/>
              <a:pPr/>
              <a:t>6</a:t>
            </a:fld>
            <a:r>
              <a:rPr lang="en-AU" dirty="0"/>
              <a:t> of 66</a:t>
            </a:r>
          </a:p>
        </p:txBody>
      </p:sp>
    </p:spTree>
    <p:extLst>
      <p:ext uri="{BB962C8B-B14F-4D97-AF65-F5344CB8AC3E}">
        <p14:creationId xmlns:p14="http://schemas.microsoft.com/office/powerpoint/2010/main" val="10635761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929499" cy="4480148"/>
          </a:xfrm>
        </p:spPr>
        <p:txBody>
          <a:bodyPr>
            <a:normAutofit lnSpcReduction="10000"/>
          </a:bodyPr>
          <a:lstStyle/>
          <a:p>
            <a:pPr marL="0" indent="0">
              <a:buNone/>
            </a:pPr>
            <a:r>
              <a:rPr lang="en-AU" sz="2400" b="1" dirty="0"/>
              <a:t>Strategic monitoring integral part of FLR - informs </a:t>
            </a:r>
            <a:r>
              <a:rPr lang="en-AU" sz="2400" b="1" i="1" dirty="0"/>
              <a:t>adaptive management</a:t>
            </a:r>
            <a:r>
              <a:rPr lang="en-AU" sz="2400" b="1" dirty="0"/>
              <a:t>:</a:t>
            </a:r>
          </a:p>
          <a:p>
            <a:r>
              <a:rPr lang="en-AU" sz="2200" dirty="0"/>
              <a:t>Agree on goods and services that forests should provide (impacts)</a:t>
            </a:r>
          </a:p>
          <a:p>
            <a:r>
              <a:rPr lang="en-AU" sz="2200" dirty="0"/>
              <a:t>Identify what to monitor (develop criteria related to objectives)</a:t>
            </a:r>
          </a:p>
          <a:p>
            <a:r>
              <a:rPr lang="en-AU" sz="2200" dirty="0"/>
              <a:t>Define indicators / metrics</a:t>
            </a:r>
          </a:p>
          <a:p>
            <a:r>
              <a:rPr lang="en-AU" sz="2200" dirty="0"/>
              <a:t>Establish baseline &amp; define targets</a:t>
            </a:r>
          </a:p>
          <a:p>
            <a:r>
              <a:rPr lang="en-AU" sz="2200" dirty="0"/>
              <a:t>Establish threshold points where further intervention is needed (e.g. seedling survival)</a:t>
            </a:r>
          </a:p>
          <a:p>
            <a:r>
              <a:rPr lang="en-AU" sz="2200" dirty="0"/>
              <a:t>Develop a sampling design (measure indicators of the selected criteria)</a:t>
            </a:r>
          </a:p>
          <a:p>
            <a:r>
              <a:rPr lang="en-AU" sz="2200" dirty="0"/>
              <a:t>Collect data and analyze</a:t>
            </a:r>
          </a:p>
          <a:p>
            <a:r>
              <a:rPr lang="en-AU" sz="2200" dirty="0"/>
              <a:t>Evaluate results and communicate to stakeholders</a:t>
            </a:r>
          </a:p>
          <a:p>
            <a:r>
              <a:rPr lang="en-AU" sz="2200" dirty="0"/>
              <a:t>Re-evaluate the process for guiding future efforts – adaptive management</a:t>
            </a:r>
          </a:p>
        </p:txBody>
      </p:sp>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5:</a:t>
            </a:r>
          </a:p>
        </p:txBody>
      </p:sp>
      <p:sp>
        <p:nvSpPr>
          <p:cNvPr id="10" name="TextBox 9"/>
          <p:cNvSpPr txBox="1"/>
          <p:nvPr/>
        </p:nvSpPr>
        <p:spPr>
          <a:xfrm>
            <a:off x="3940935" y="259710"/>
            <a:ext cx="7782492" cy="769441"/>
          </a:xfrm>
          <a:prstGeom prst="rect">
            <a:avLst/>
          </a:prstGeom>
          <a:noFill/>
        </p:spPr>
        <p:txBody>
          <a:bodyPr wrap="square" rtlCol="0">
            <a:spAutoFit/>
          </a:bodyPr>
          <a:lstStyle/>
          <a:p>
            <a:r>
              <a:rPr lang="en-AU" sz="4400" dirty="0">
                <a:solidFill>
                  <a:schemeClr val="accent5">
                    <a:lumMod val="75000"/>
                  </a:schemeClr>
                </a:solidFill>
                <a:latin typeface="Calibri" panose="020F0502020204030204" pitchFamily="34" charset="0"/>
                <a:cs typeface="Calibri" panose="020F0502020204030204" pitchFamily="34" charset="0"/>
              </a:rPr>
              <a:t>5.6 Monitoring of FLR projects</a:t>
            </a:r>
          </a:p>
        </p:txBody>
      </p:sp>
      <p:sp>
        <p:nvSpPr>
          <p:cNvPr id="3" name="Slide Number Placeholder 2"/>
          <p:cNvSpPr>
            <a:spLocks noGrp="1"/>
          </p:cNvSpPr>
          <p:nvPr>
            <p:ph type="sldNum" sz="quarter" idx="4"/>
          </p:nvPr>
        </p:nvSpPr>
        <p:spPr/>
        <p:txBody>
          <a:bodyPr/>
          <a:lstStyle/>
          <a:p>
            <a:fld id="{95741571-E85D-4266-ADAB-4C9BA1847898}" type="slidenum">
              <a:rPr lang="en-AU" smtClean="0"/>
              <a:pPr/>
              <a:t>60</a:t>
            </a:fld>
            <a:r>
              <a:rPr lang="en-AU" dirty="0"/>
              <a:t> of 66</a:t>
            </a:r>
          </a:p>
        </p:txBody>
      </p:sp>
    </p:spTree>
    <p:extLst>
      <p:ext uri="{BB962C8B-B14F-4D97-AF65-F5344CB8AC3E}">
        <p14:creationId xmlns:p14="http://schemas.microsoft.com/office/powerpoint/2010/main" val="362791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1" y="1877140"/>
            <a:ext cx="9629248" cy="511218"/>
          </a:xfrm>
        </p:spPr>
        <p:txBody>
          <a:bodyPr>
            <a:normAutofit/>
          </a:bodyPr>
          <a:lstStyle/>
          <a:p>
            <a:pPr marL="0" indent="0">
              <a:buNone/>
            </a:pPr>
            <a:r>
              <a:rPr lang="en-AU" sz="2400" b="1" dirty="0"/>
              <a:t>Steps to identify priorities &amp; indicators for FLR monitoring:</a:t>
            </a:r>
          </a:p>
          <a:p>
            <a:pPr marL="0" indent="0">
              <a:buNone/>
            </a:pPr>
            <a:endParaRPr lang="en-AU" sz="2400" b="1" dirty="0"/>
          </a:p>
          <a:p>
            <a:pPr marL="0" indent="0">
              <a:buNone/>
            </a:pPr>
            <a:endParaRPr lang="en-AU" sz="2400" b="1" dirty="0"/>
          </a:p>
          <a:p>
            <a:pPr marL="0" indent="0">
              <a:buNone/>
            </a:pPr>
            <a:endParaRPr lang="en-AU" sz="2400" b="1" dirty="0"/>
          </a:p>
          <a:p>
            <a:pPr marL="0" indent="0">
              <a:buNone/>
            </a:pPr>
            <a:endParaRPr lang="en-AU" sz="2400" b="1" dirty="0"/>
          </a:p>
        </p:txBody>
      </p:sp>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5:</a:t>
            </a:r>
          </a:p>
        </p:txBody>
      </p:sp>
      <p:sp>
        <p:nvSpPr>
          <p:cNvPr id="10" name="TextBox 9"/>
          <p:cNvSpPr txBox="1"/>
          <p:nvPr/>
        </p:nvSpPr>
        <p:spPr>
          <a:xfrm>
            <a:off x="3940935" y="259710"/>
            <a:ext cx="7536832" cy="1446550"/>
          </a:xfrm>
          <a:prstGeom prst="rect">
            <a:avLst/>
          </a:prstGeom>
          <a:noFill/>
        </p:spPr>
        <p:txBody>
          <a:bodyPr wrap="square" rtlCol="0">
            <a:spAutoFit/>
          </a:bodyPr>
          <a:lstStyle/>
          <a:p>
            <a:r>
              <a:rPr lang="en-AU" sz="4400" dirty="0">
                <a:solidFill>
                  <a:schemeClr val="accent5">
                    <a:lumMod val="75000"/>
                  </a:schemeClr>
                </a:solidFill>
                <a:latin typeface="Calibri" panose="020F0502020204030204" pitchFamily="34" charset="0"/>
                <a:cs typeface="Calibri" panose="020F0502020204030204" pitchFamily="34" charset="0"/>
              </a:rPr>
              <a:t>5.7 Operationalization of monitoring</a:t>
            </a:r>
          </a:p>
        </p:txBody>
      </p:sp>
      <p:pic>
        <p:nvPicPr>
          <p:cNvPr id="9" name="Google Shape;928;p86"/>
          <p:cNvPicPr preferRelativeResize="0"/>
          <p:nvPr/>
        </p:nvPicPr>
        <p:blipFill rotWithShape="1">
          <a:blip r:embed="rId3">
            <a:alphaModFix/>
          </a:blip>
          <a:srcRect/>
          <a:stretch/>
        </p:blipFill>
        <p:spPr>
          <a:xfrm>
            <a:off x="1212234" y="2257837"/>
            <a:ext cx="9705975" cy="1828800"/>
          </a:xfrm>
          <a:prstGeom prst="rect">
            <a:avLst/>
          </a:prstGeom>
          <a:noFill/>
          <a:ln>
            <a:noFill/>
          </a:ln>
        </p:spPr>
      </p:pic>
      <p:sp>
        <p:nvSpPr>
          <p:cNvPr id="13" name="Google Shape;930;p86"/>
          <p:cNvSpPr txBox="1"/>
          <p:nvPr/>
        </p:nvSpPr>
        <p:spPr>
          <a:xfrm>
            <a:off x="9362364" y="4086637"/>
            <a:ext cx="1555845" cy="2923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300" i="1" dirty="0">
                <a:solidFill>
                  <a:schemeClr val="accent5">
                    <a:lumMod val="75000"/>
                  </a:schemeClr>
                </a:solidFill>
                <a:latin typeface="Calibri"/>
                <a:ea typeface="Calibri"/>
                <a:cs typeface="Calibri"/>
                <a:sym typeface="Calibri"/>
              </a:rPr>
              <a:t>Source: WRI 2019</a:t>
            </a:r>
            <a:endParaRPr sz="1300" i="1" dirty="0">
              <a:solidFill>
                <a:schemeClr val="accent5">
                  <a:lumMod val="75000"/>
                </a:schemeClr>
              </a:solidFill>
            </a:endParaRPr>
          </a:p>
        </p:txBody>
      </p:sp>
      <p:sp>
        <p:nvSpPr>
          <p:cNvPr id="14" name="Content Placeholder 1"/>
          <p:cNvSpPr txBox="1">
            <a:spLocks/>
          </p:cNvSpPr>
          <p:nvPr/>
        </p:nvSpPr>
        <p:spPr>
          <a:xfrm>
            <a:off x="1288961" y="4232810"/>
            <a:ext cx="4989009" cy="22263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660066"/>
              </a:buClr>
              <a:buSzPct val="100000"/>
            </a:pPr>
            <a:r>
              <a:rPr lang="en-AU" sz="2200" dirty="0">
                <a:solidFill>
                  <a:srgbClr val="CC3399"/>
                </a:solidFill>
              </a:rPr>
              <a:t>Goals &amp; objectives must be clear</a:t>
            </a:r>
          </a:p>
          <a:p>
            <a:pPr>
              <a:buClr>
                <a:srgbClr val="015588"/>
              </a:buClr>
              <a:buSzPct val="100000"/>
            </a:pPr>
            <a:r>
              <a:rPr lang="en-AU" sz="2200" dirty="0">
                <a:solidFill>
                  <a:srgbClr val="000099"/>
                </a:solidFill>
              </a:rPr>
              <a:t>Data availability, costs, human &amp; technological constraints must be assessed</a:t>
            </a:r>
          </a:p>
          <a:p>
            <a:pPr>
              <a:buClr>
                <a:srgbClr val="339966"/>
              </a:buClr>
              <a:buSzPct val="100000"/>
            </a:pPr>
            <a:r>
              <a:rPr lang="en-AU" sz="2200" dirty="0">
                <a:solidFill>
                  <a:srgbClr val="339966"/>
                </a:solidFill>
              </a:rPr>
              <a:t>Indicators to be defined – need to be “SMART”</a:t>
            </a:r>
          </a:p>
          <a:p>
            <a:pPr marL="0" indent="0">
              <a:buFont typeface="Arial" panose="020B0604020202020204" pitchFamily="34" charset="0"/>
              <a:buNone/>
            </a:pPr>
            <a:endParaRPr lang="en-AU" sz="2400" b="1" dirty="0"/>
          </a:p>
          <a:p>
            <a:pPr marL="0" indent="0">
              <a:buFont typeface="Arial" panose="020B0604020202020204" pitchFamily="34" charset="0"/>
              <a:buNone/>
            </a:pPr>
            <a:endParaRPr lang="en-AU" sz="2400" b="1" dirty="0"/>
          </a:p>
          <a:p>
            <a:pPr marL="0" indent="0">
              <a:buFont typeface="Arial" panose="020B0604020202020204" pitchFamily="34" charset="0"/>
              <a:buNone/>
            </a:pPr>
            <a:endParaRPr lang="en-AU" sz="2400" b="1" dirty="0"/>
          </a:p>
          <a:p>
            <a:pPr marL="0" indent="0">
              <a:buFont typeface="Arial" panose="020B0604020202020204" pitchFamily="34" charset="0"/>
              <a:buNone/>
            </a:pPr>
            <a:endParaRPr lang="en-AU" sz="2400" b="1" dirty="0"/>
          </a:p>
        </p:txBody>
      </p:sp>
      <p:pic>
        <p:nvPicPr>
          <p:cNvPr id="15" name="Google Shape;933;p86" descr="Képtalálat a következőre: „SMART criteria”"/>
          <p:cNvPicPr preferRelativeResize="0"/>
          <p:nvPr/>
        </p:nvPicPr>
        <p:blipFill rotWithShape="1">
          <a:blip r:embed="rId4">
            <a:alphaModFix/>
          </a:blip>
          <a:srcRect/>
          <a:stretch/>
        </p:blipFill>
        <p:spPr>
          <a:xfrm>
            <a:off x="6386073" y="4232810"/>
            <a:ext cx="1692601" cy="2412856"/>
          </a:xfrm>
          <a:prstGeom prst="rect">
            <a:avLst/>
          </a:prstGeom>
          <a:noFill/>
          <a:ln>
            <a:noFill/>
          </a:ln>
        </p:spPr>
      </p:pic>
      <p:sp>
        <p:nvSpPr>
          <p:cNvPr id="3" name="Slide Number Placeholder 2"/>
          <p:cNvSpPr>
            <a:spLocks noGrp="1"/>
          </p:cNvSpPr>
          <p:nvPr>
            <p:ph type="sldNum" sz="quarter" idx="4"/>
          </p:nvPr>
        </p:nvSpPr>
        <p:spPr/>
        <p:txBody>
          <a:bodyPr/>
          <a:lstStyle/>
          <a:p>
            <a:fld id="{95741571-E85D-4266-ADAB-4C9BA1847898}" type="slidenum">
              <a:rPr lang="en-AU" smtClean="0"/>
              <a:pPr/>
              <a:t>61</a:t>
            </a:fld>
            <a:r>
              <a:rPr lang="en-AU" dirty="0"/>
              <a:t> of 66</a:t>
            </a:r>
          </a:p>
        </p:txBody>
      </p:sp>
    </p:spTree>
    <p:extLst>
      <p:ext uri="{BB962C8B-B14F-4D97-AF65-F5344CB8AC3E}">
        <p14:creationId xmlns:p14="http://schemas.microsoft.com/office/powerpoint/2010/main" val="1126104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929499" cy="4480148"/>
          </a:xfrm>
        </p:spPr>
        <p:txBody>
          <a:bodyPr>
            <a:noAutofit/>
          </a:bodyPr>
          <a:lstStyle/>
          <a:p>
            <a:r>
              <a:rPr lang="en-AU" sz="2200" dirty="0"/>
              <a:t>Explicitly state the objectives of monitoring</a:t>
            </a:r>
          </a:p>
          <a:p>
            <a:r>
              <a:rPr lang="en-AU" sz="2200" dirty="0"/>
              <a:t>Engage stakeholders in design &amp; implementation of monitoring</a:t>
            </a:r>
          </a:p>
          <a:p>
            <a:r>
              <a:rPr lang="en-AU" sz="2200" dirty="0"/>
              <a:t>Provide adequate funding</a:t>
            </a:r>
          </a:p>
          <a:p>
            <a:r>
              <a:rPr lang="en-AU" sz="2200" dirty="0"/>
              <a:t>Collect only as much data as needed and will be used for analysis</a:t>
            </a:r>
          </a:p>
          <a:p>
            <a:r>
              <a:rPr lang="en-AU" sz="2200" dirty="0"/>
              <a:t>Use results to influence management decisions (i.e., adaptive management framework)</a:t>
            </a:r>
          </a:p>
          <a:p>
            <a:r>
              <a:rPr lang="en-AU" sz="2200" dirty="0"/>
              <a:t>Don’t get confused with the many proposed frameworks out there – learn from them and devise the best for your situation!</a:t>
            </a:r>
          </a:p>
        </p:txBody>
      </p:sp>
      <p:sp>
        <p:nvSpPr>
          <p:cNvPr id="11" name="Footer Placeholder 10"/>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2" name="Title 11"/>
          <p:cNvSpPr>
            <a:spLocks noGrp="1"/>
          </p:cNvSpPr>
          <p:nvPr>
            <p:ph type="title"/>
          </p:nvPr>
        </p:nvSpPr>
        <p:spPr/>
        <p:txBody>
          <a:bodyPr/>
          <a:lstStyle/>
          <a:p>
            <a:r>
              <a:rPr lang="en-AU" dirty="0"/>
              <a:t>Topic 5:</a:t>
            </a:r>
          </a:p>
        </p:txBody>
      </p:sp>
      <p:sp>
        <p:nvSpPr>
          <p:cNvPr id="10" name="TextBox 9"/>
          <p:cNvSpPr txBox="1"/>
          <p:nvPr/>
        </p:nvSpPr>
        <p:spPr>
          <a:xfrm>
            <a:off x="3940935" y="259710"/>
            <a:ext cx="7782492" cy="769441"/>
          </a:xfrm>
          <a:prstGeom prst="rect">
            <a:avLst/>
          </a:prstGeom>
          <a:noFill/>
        </p:spPr>
        <p:txBody>
          <a:bodyPr wrap="square" rtlCol="0">
            <a:spAutoFit/>
          </a:bodyPr>
          <a:lstStyle/>
          <a:p>
            <a:r>
              <a:rPr lang="en-AU" sz="4400" dirty="0">
                <a:solidFill>
                  <a:schemeClr val="accent5">
                    <a:lumMod val="75000"/>
                  </a:schemeClr>
                </a:solidFill>
                <a:latin typeface="Calibri" panose="020F0502020204030204" pitchFamily="34" charset="0"/>
                <a:cs typeface="Calibri" panose="020F0502020204030204" pitchFamily="34" charset="0"/>
              </a:rPr>
              <a:t>5.8 Key FLR monitoring lessons</a:t>
            </a:r>
          </a:p>
        </p:txBody>
      </p:sp>
      <p:sp>
        <p:nvSpPr>
          <p:cNvPr id="3" name="Slide Number Placeholder 2"/>
          <p:cNvSpPr>
            <a:spLocks noGrp="1"/>
          </p:cNvSpPr>
          <p:nvPr>
            <p:ph type="sldNum" sz="quarter" idx="4"/>
          </p:nvPr>
        </p:nvSpPr>
        <p:spPr/>
        <p:txBody>
          <a:bodyPr/>
          <a:lstStyle/>
          <a:p>
            <a:fld id="{95741571-E85D-4266-ADAB-4C9BA1847898}" type="slidenum">
              <a:rPr lang="en-AU" smtClean="0"/>
              <a:pPr/>
              <a:t>62</a:t>
            </a:fld>
            <a:r>
              <a:rPr lang="en-AU" dirty="0"/>
              <a:t> of 66</a:t>
            </a:r>
          </a:p>
        </p:txBody>
      </p:sp>
    </p:spTree>
    <p:extLst>
      <p:ext uri="{BB962C8B-B14F-4D97-AF65-F5344CB8AC3E}">
        <p14:creationId xmlns:p14="http://schemas.microsoft.com/office/powerpoint/2010/main" val="36707409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r>
              <a:rPr lang="en-AU" sz="2200" i="1" dirty="0"/>
              <a:t>Restoration Opportunities Assessment Methodology (ROAM). </a:t>
            </a:r>
            <a:r>
              <a:rPr lang="en-AU" sz="2200" dirty="0"/>
              <a:t>Available at: </a:t>
            </a:r>
            <a:r>
              <a:rPr lang="en-AU" sz="2200" dirty="0">
                <a:hlinkClick r:id="rId3"/>
              </a:rPr>
              <a:t>https://www.iucn.org/theme/forests/our-work/forest-landscape-restoration/restoration-opportunities-assessment-methodology-roam</a:t>
            </a:r>
            <a:r>
              <a:rPr lang="en-AU" sz="2200" dirty="0"/>
              <a:t>  </a:t>
            </a:r>
          </a:p>
          <a:p>
            <a:r>
              <a:rPr lang="en-AU" sz="2200" i="1" dirty="0"/>
              <a:t>Forest Landscape Assessment Tool (FLAT), </a:t>
            </a:r>
            <a:r>
              <a:rPr lang="en-AU" sz="2200" dirty="0"/>
              <a:t>a set of tools for determining ecological conditions and potential threats to forest ecosystems. Available at: </a:t>
            </a:r>
            <a:r>
              <a:rPr lang="en-AU" sz="2200" dirty="0">
                <a:hlinkClick r:id="rId4"/>
              </a:rPr>
              <a:t>https://www.treesearch.fs.fed.us/pubs/53245</a:t>
            </a:r>
            <a:r>
              <a:rPr lang="en-AU" sz="2200" dirty="0"/>
              <a:t> </a:t>
            </a:r>
          </a:p>
          <a:p>
            <a:r>
              <a:rPr lang="en-AU" sz="2200" dirty="0"/>
              <a:t>Stanturf J.A., Kant P., Lillesø J.-P.B., Mansourian S., Kleine M., Graudal L. and Madsen P., 2015. </a:t>
            </a:r>
            <a:r>
              <a:rPr lang="en-AU" sz="2200" i="1" dirty="0"/>
              <a:t>Forest landscape restoration as a key component of climate change mitigation and adaptation</a:t>
            </a:r>
            <a:r>
              <a:rPr lang="en-AU" sz="2200" dirty="0"/>
              <a:t>. Vienna: IUFRO World Series Volume 34. 72 p.</a:t>
            </a:r>
          </a:p>
          <a:p>
            <a:r>
              <a:rPr lang="en-AU" sz="2200" dirty="0">
                <a:hlinkClick r:id="rId5"/>
              </a:rPr>
              <a:t>https://files.wri.org/d8/s3fs-public/mapping-together.pdf</a:t>
            </a:r>
            <a:r>
              <a:rPr lang="en-AU" sz="2200" dirty="0"/>
              <a:t> </a:t>
            </a:r>
          </a:p>
        </p:txBody>
      </p:sp>
      <p:pic>
        <p:nvPicPr>
          <p:cNvPr id="5" name="Picture 4" descr="Logo, icon&#10;&#10;Description automatically generated">
            <a:extLst>
              <a:ext uri="{FF2B5EF4-FFF2-40B4-BE49-F238E27FC236}">
                <a16:creationId xmlns:a16="http://schemas.microsoft.com/office/drawing/2014/main" id="{0B328F7E-BD77-654A-951E-AB0FCA6861CA}"/>
              </a:ext>
            </a:extLst>
          </p:cNvPr>
          <p:cNvPicPr>
            <a:picLocks noChangeAspect="1"/>
          </p:cNvPicPr>
          <p:nvPr/>
        </p:nvPicPr>
        <p:blipFill>
          <a:blip r:embed="rId6"/>
          <a:stretch>
            <a:fillRect/>
          </a:stretch>
        </p:blipFill>
        <p:spPr>
          <a:xfrm>
            <a:off x="9379481" y="4933458"/>
            <a:ext cx="1507861" cy="1713479"/>
          </a:xfrm>
          <a:prstGeom prst="rect">
            <a:avLst/>
          </a:prstGeom>
        </p:spPr>
      </p:pic>
      <p:sp>
        <p:nvSpPr>
          <p:cNvPr id="9" name="Footer Placeholder 8"/>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Topic 5:</a:t>
            </a:r>
          </a:p>
        </p:txBody>
      </p:sp>
      <p:sp>
        <p:nvSpPr>
          <p:cNvPr id="12" name="TextBox 11"/>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sp>
        <p:nvSpPr>
          <p:cNvPr id="3" name="Slide Number Placeholder 2"/>
          <p:cNvSpPr>
            <a:spLocks noGrp="1"/>
          </p:cNvSpPr>
          <p:nvPr>
            <p:ph type="sldNum" sz="quarter" idx="4"/>
          </p:nvPr>
        </p:nvSpPr>
        <p:spPr/>
        <p:txBody>
          <a:bodyPr/>
          <a:lstStyle/>
          <a:p>
            <a:fld id="{95741571-E85D-4266-ADAB-4C9BA1847898}" type="slidenum">
              <a:rPr lang="en-AU" smtClean="0"/>
              <a:pPr/>
              <a:t>63</a:t>
            </a:fld>
            <a:r>
              <a:rPr lang="en-AU" dirty="0"/>
              <a:t> of 66</a:t>
            </a:r>
          </a:p>
        </p:txBody>
      </p:sp>
    </p:spTree>
    <p:extLst>
      <p:ext uri="{BB962C8B-B14F-4D97-AF65-F5344CB8AC3E}">
        <p14:creationId xmlns:p14="http://schemas.microsoft.com/office/powerpoint/2010/main" val="4458801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Can you list a few examples of SMART indicators?</a:t>
            </a:r>
          </a:p>
          <a:p>
            <a:pPr marL="457200" indent="-457200">
              <a:buFont typeface="+mj-lt"/>
              <a:buAutoNum type="arabicPeriod"/>
            </a:pPr>
            <a:r>
              <a:rPr lang="en-AU" sz="2200" dirty="0"/>
              <a:t>How would you approach designing the monitoring framework for your FLR project?</a:t>
            </a:r>
          </a:p>
          <a:p>
            <a:pPr marL="457200" indent="-457200">
              <a:buFont typeface="+mj-lt"/>
              <a:buAutoNum type="arabicPeriod"/>
            </a:pPr>
            <a:r>
              <a:rPr lang="en-AU" sz="2200" dirty="0"/>
              <a:t>What are examples for impact indicators in your FLR project?</a:t>
            </a:r>
          </a:p>
          <a:p>
            <a:pPr marL="457200" indent="-457200">
              <a:buFont typeface="+mj-lt"/>
              <a:buAutoNum type="arabicPeriod"/>
            </a:pPr>
            <a:r>
              <a:rPr lang="en-AU" sz="2200" dirty="0"/>
              <a:t>What are examples for process indicators in your FLR project?</a:t>
            </a:r>
          </a:p>
          <a:p>
            <a:pPr marL="457200" indent="-457200">
              <a:buFont typeface="+mj-lt"/>
              <a:buAutoNum type="arabicPeriod"/>
            </a:pPr>
            <a:endParaRPr lang="en-AU" sz="2200" dirty="0"/>
          </a:p>
        </p:txBody>
      </p:sp>
      <p:pic>
        <p:nvPicPr>
          <p:cNvPr id="8" name="Picture 7" descr="Icon&#10;&#10;Description automatically generated with medium confidence">
            <a:extLst>
              <a:ext uri="{FF2B5EF4-FFF2-40B4-BE49-F238E27FC236}">
                <a16:creationId xmlns:a16="http://schemas.microsoft.com/office/drawing/2014/main" id="{438CCE8D-227B-9A46-A954-5FE49DD771EC}"/>
              </a:ext>
            </a:extLst>
          </p:cNvPr>
          <p:cNvPicPr>
            <a:picLocks noChangeAspect="1"/>
          </p:cNvPicPr>
          <p:nvPr/>
        </p:nvPicPr>
        <p:blipFill>
          <a:blip r:embed="rId3"/>
          <a:stretch>
            <a:fillRect/>
          </a:stretch>
        </p:blipFill>
        <p:spPr>
          <a:xfrm rot="974189">
            <a:off x="9139840" y="5314656"/>
            <a:ext cx="1620107" cy="1128289"/>
          </a:xfrm>
          <a:prstGeom prst="rect">
            <a:avLst/>
          </a:prstGeom>
        </p:spPr>
      </p:pic>
      <p:sp>
        <p:nvSpPr>
          <p:cNvPr id="9" name="Footer Placeholder 8"/>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Topic 5:</a:t>
            </a:r>
          </a:p>
        </p:txBody>
      </p:sp>
      <p:sp>
        <p:nvSpPr>
          <p:cNvPr id="11" name="TextBox 10"/>
          <p:cNvSpPr txBox="1"/>
          <p:nvPr/>
        </p:nvSpPr>
        <p:spPr>
          <a:xfrm>
            <a:off x="3940934" y="259710"/>
            <a:ext cx="5762623"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Small group questions</a:t>
            </a:r>
          </a:p>
        </p:txBody>
      </p:sp>
      <p:sp>
        <p:nvSpPr>
          <p:cNvPr id="3" name="Slide Number Placeholder 2"/>
          <p:cNvSpPr>
            <a:spLocks noGrp="1"/>
          </p:cNvSpPr>
          <p:nvPr>
            <p:ph type="sldNum" sz="quarter" idx="4"/>
          </p:nvPr>
        </p:nvSpPr>
        <p:spPr/>
        <p:txBody>
          <a:bodyPr/>
          <a:lstStyle/>
          <a:p>
            <a:fld id="{95741571-E85D-4266-ADAB-4C9BA1847898}" type="slidenum">
              <a:rPr lang="en-AU" smtClean="0"/>
              <a:pPr/>
              <a:t>64</a:t>
            </a:fld>
            <a:r>
              <a:rPr lang="en-AU" dirty="0"/>
              <a:t> of 66</a:t>
            </a:r>
          </a:p>
        </p:txBody>
      </p:sp>
    </p:spTree>
    <p:extLst>
      <p:ext uri="{BB962C8B-B14F-4D97-AF65-F5344CB8AC3E}">
        <p14:creationId xmlns:p14="http://schemas.microsoft.com/office/powerpoint/2010/main" val="29264761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a:bodyPr>
          <a:lstStyle/>
          <a:p>
            <a:pPr marL="457200" indent="-457200">
              <a:buFont typeface="+mj-lt"/>
              <a:buAutoNum type="arabicPeriod"/>
            </a:pPr>
            <a:r>
              <a:rPr lang="en-AU" sz="2200" dirty="0"/>
              <a:t>For your hypothetical FLR implementation plan prepared under Topic 4, define a list of SMART indicators to keep track of the achievement of objectives.</a:t>
            </a:r>
          </a:p>
          <a:p>
            <a:pPr marL="457200" indent="-457200">
              <a:buFont typeface="+mj-lt"/>
              <a:buAutoNum type="arabicPeriod"/>
            </a:pPr>
            <a:r>
              <a:rPr lang="en-AU" sz="2200" dirty="0"/>
              <a:t>For each indicator, define the mode and frequency of their measurement</a:t>
            </a:r>
          </a:p>
        </p:txBody>
      </p:sp>
      <p:pic>
        <p:nvPicPr>
          <p:cNvPr id="9" name="Picture 8" descr="Icon&#10;&#10;Description automatically generated">
            <a:extLst>
              <a:ext uri="{FF2B5EF4-FFF2-40B4-BE49-F238E27FC236}">
                <a16:creationId xmlns:a16="http://schemas.microsoft.com/office/drawing/2014/main" id="{665D9264-B959-BF47-A178-1B85766D57CA}"/>
              </a:ext>
            </a:extLst>
          </p:cNvPr>
          <p:cNvPicPr>
            <a:picLocks noChangeAspect="1"/>
          </p:cNvPicPr>
          <p:nvPr/>
        </p:nvPicPr>
        <p:blipFill>
          <a:blip r:embed="rId3"/>
          <a:stretch>
            <a:fillRect/>
          </a:stretch>
        </p:blipFill>
        <p:spPr>
          <a:xfrm>
            <a:off x="9180063" y="4520725"/>
            <a:ext cx="2018915" cy="2018915"/>
          </a:xfrm>
          <a:prstGeom prst="rect">
            <a:avLst/>
          </a:prstGeom>
        </p:spPr>
      </p:pic>
      <p:sp>
        <p:nvSpPr>
          <p:cNvPr id="8" name="Footer Placeholder 7"/>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Topic 5:</a:t>
            </a:r>
          </a:p>
        </p:txBody>
      </p:sp>
      <p:sp>
        <p:nvSpPr>
          <p:cNvPr id="12" name="TextBox 11"/>
          <p:cNvSpPr txBox="1"/>
          <p:nvPr/>
        </p:nvSpPr>
        <p:spPr>
          <a:xfrm>
            <a:off x="3940935" y="259710"/>
            <a:ext cx="5844510"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Student assignments</a:t>
            </a:r>
          </a:p>
        </p:txBody>
      </p:sp>
      <p:sp>
        <p:nvSpPr>
          <p:cNvPr id="3" name="Slide Number Placeholder 2"/>
          <p:cNvSpPr>
            <a:spLocks noGrp="1"/>
          </p:cNvSpPr>
          <p:nvPr>
            <p:ph type="sldNum" sz="quarter" idx="4"/>
          </p:nvPr>
        </p:nvSpPr>
        <p:spPr/>
        <p:txBody>
          <a:bodyPr/>
          <a:lstStyle/>
          <a:p>
            <a:fld id="{95741571-E85D-4266-ADAB-4C9BA1847898}" type="slidenum">
              <a:rPr lang="en-AU" smtClean="0"/>
              <a:pPr/>
              <a:t>65</a:t>
            </a:fld>
            <a:r>
              <a:rPr lang="en-AU" dirty="0"/>
              <a:t> of 66</a:t>
            </a:r>
          </a:p>
        </p:txBody>
      </p:sp>
    </p:spTree>
    <p:extLst>
      <p:ext uri="{BB962C8B-B14F-4D97-AF65-F5344CB8AC3E}">
        <p14:creationId xmlns:p14="http://schemas.microsoft.com/office/powerpoint/2010/main" val="3213338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2DAA6F-98EE-3441-8EE5-524BE6AD1B6F}"/>
              </a:ext>
            </a:extLst>
          </p:cNvPr>
          <p:cNvPicPr>
            <a:picLocks noChangeAspect="1"/>
          </p:cNvPicPr>
          <p:nvPr/>
        </p:nvPicPr>
        <p:blipFill>
          <a:blip r:embed="rId3"/>
          <a:srcRect/>
          <a:stretch/>
        </p:blipFill>
        <p:spPr>
          <a:xfrm>
            <a:off x="9005033" y="4474356"/>
            <a:ext cx="2455447" cy="1854113"/>
          </a:xfrm>
          <a:prstGeom prst="rect">
            <a:avLst/>
          </a:prstGeom>
        </p:spPr>
      </p:pic>
      <p:sp>
        <p:nvSpPr>
          <p:cNvPr id="12" name="Title 11"/>
          <p:cNvSpPr>
            <a:spLocks noGrp="1"/>
          </p:cNvSpPr>
          <p:nvPr>
            <p:ph type="title"/>
          </p:nvPr>
        </p:nvSpPr>
        <p:spPr/>
        <p:txBody>
          <a:bodyPr/>
          <a:lstStyle/>
          <a:p>
            <a:r>
              <a:rPr lang="en-AU" dirty="0"/>
              <a:t>Module 2:</a:t>
            </a:r>
          </a:p>
        </p:txBody>
      </p:sp>
      <p:sp>
        <p:nvSpPr>
          <p:cNvPr id="8" name="TextBox 7"/>
          <p:cNvSpPr txBox="1"/>
          <p:nvPr/>
        </p:nvSpPr>
        <p:spPr>
          <a:xfrm>
            <a:off x="3940935" y="259710"/>
            <a:ext cx="5011996"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Credits</a:t>
            </a:r>
          </a:p>
        </p:txBody>
      </p:sp>
      <p:sp>
        <p:nvSpPr>
          <p:cNvPr id="10" name="Content Placeholder 1"/>
          <p:cNvSpPr>
            <a:spLocks noGrp="1"/>
          </p:cNvSpPr>
          <p:nvPr>
            <p:ph idx="1"/>
          </p:nvPr>
        </p:nvSpPr>
        <p:spPr>
          <a:xfrm>
            <a:off x="1314719" y="1838504"/>
            <a:ext cx="10218494" cy="4180159"/>
          </a:xfrm>
        </p:spPr>
        <p:txBody>
          <a:bodyPr>
            <a:normAutofit/>
          </a:bodyPr>
          <a:lstStyle/>
          <a:p>
            <a:pPr marL="0" indent="0">
              <a:buNone/>
            </a:pPr>
            <a:r>
              <a:rPr lang="en-AU" sz="2000" dirty="0"/>
              <a:t>Module 2 was developed for ITTO and IUFRO under the GEF-approved project “Fostering Partnerships to Build Coherence and Support for FLR”, which supports the Collaborative Partnership on Forests (CPF) Joint Initiative on FLR. </a:t>
            </a:r>
          </a:p>
          <a:p>
            <a:pPr marL="0" indent="0">
              <a:buNone/>
            </a:pPr>
            <a:r>
              <a:rPr lang="en-AU" sz="2000" dirty="0"/>
              <a:t>The following institutions and people collaborated on this module:</a:t>
            </a:r>
          </a:p>
          <a:p>
            <a:r>
              <a:rPr lang="en-AU" sz="2000" b="1" dirty="0"/>
              <a:t>Institutions: </a:t>
            </a:r>
            <a:r>
              <a:rPr lang="en-AU" sz="2000" dirty="0"/>
              <a:t>International Union of Forest Research Organizations (IUFRO)</a:t>
            </a:r>
          </a:p>
          <a:p>
            <a:r>
              <a:rPr lang="en-AU" sz="2000" b="1" dirty="0"/>
              <a:t>Contributors: </a:t>
            </a:r>
            <a:r>
              <a:rPr lang="en-AU" sz="2000" dirty="0"/>
              <a:t>Dr. Andras Darabant, Janice Burns (MSc.), Prof. Dr. John A. Stanturf</a:t>
            </a:r>
          </a:p>
          <a:p>
            <a:r>
              <a:rPr lang="en-AU" sz="2000" b="1" dirty="0"/>
              <a:t>Layout supporter: </a:t>
            </a:r>
            <a:r>
              <a:rPr lang="en-AU" sz="2000" dirty="0"/>
              <a:t>Shona Smith</a:t>
            </a:r>
          </a:p>
          <a:p>
            <a:r>
              <a:rPr lang="en-AU" sz="2000" b="1" dirty="0"/>
              <a:t>Reviewer: </a:t>
            </a:r>
            <a:r>
              <a:rPr lang="en-AU" sz="2000" dirty="0"/>
              <a:t>Dr. Michael Kleine</a:t>
            </a:r>
          </a:p>
          <a:p>
            <a:pPr marL="0" indent="0">
              <a:buNone/>
            </a:pPr>
            <a:r>
              <a:rPr lang="en-AU" sz="2000" dirty="0"/>
              <a:t>Suggested citation: ITTO-IUFRO FLR learning modules (2021)</a:t>
            </a:r>
          </a:p>
          <a:p>
            <a:pPr marL="0" indent="0">
              <a:buNone/>
            </a:pPr>
            <a:endParaRPr lang="en-AU" sz="2000" dirty="0"/>
          </a:p>
        </p:txBody>
      </p:sp>
      <p:sp>
        <p:nvSpPr>
          <p:cNvPr id="4" name="Slide Number Placeholder 3"/>
          <p:cNvSpPr>
            <a:spLocks noGrp="1"/>
          </p:cNvSpPr>
          <p:nvPr>
            <p:ph type="sldNum" sz="quarter" idx="4"/>
          </p:nvPr>
        </p:nvSpPr>
        <p:spPr/>
        <p:txBody>
          <a:bodyPr/>
          <a:lstStyle/>
          <a:p>
            <a:fld id="{95741571-E85D-4266-ADAB-4C9BA1847898}" type="slidenum">
              <a:rPr lang="en-AU" smtClean="0"/>
              <a:pPr/>
              <a:t>66</a:t>
            </a:fld>
            <a:r>
              <a:rPr lang="en-AU" dirty="0"/>
              <a:t> of 66</a:t>
            </a:r>
          </a:p>
        </p:txBody>
      </p:sp>
      <p:grpSp>
        <p:nvGrpSpPr>
          <p:cNvPr id="11" name="Group 10"/>
          <p:cNvGrpSpPr/>
          <p:nvPr/>
        </p:nvGrpSpPr>
        <p:grpSpPr>
          <a:xfrm>
            <a:off x="955561" y="5242912"/>
            <a:ext cx="6720403" cy="1296000"/>
            <a:chOff x="969008" y="5242912"/>
            <a:chExt cx="6720403" cy="1296000"/>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008" y="5319399"/>
              <a:ext cx="3147423" cy="108927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2413" y="5242912"/>
              <a:ext cx="1612054" cy="1221938"/>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0449" y="5242912"/>
              <a:ext cx="1108962" cy="1296000"/>
            </a:xfrm>
            <a:prstGeom prst="rect">
              <a:avLst/>
            </a:prstGeom>
          </p:spPr>
        </p:pic>
      </p:grpSp>
    </p:spTree>
    <p:extLst>
      <p:ext uri="{BB962C8B-B14F-4D97-AF65-F5344CB8AC3E}">
        <p14:creationId xmlns:p14="http://schemas.microsoft.com/office/powerpoint/2010/main" val="1839306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675527" cy="4631725"/>
          </a:xfrm>
        </p:spPr>
        <p:txBody>
          <a:bodyPr>
            <a:normAutofit fontScale="92500" lnSpcReduction="20000"/>
          </a:bodyPr>
          <a:lstStyle/>
          <a:p>
            <a:pPr marL="0" indent="0">
              <a:buNone/>
            </a:pPr>
            <a:r>
              <a:rPr lang="en-AU" sz="2600" b="1" dirty="0"/>
              <a:t>Driving forces</a:t>
            </a:r>
          </a:p>
          <a:p>
            <a:r>
              <a:rPr lang="en-AU" sz="2400" dirty="0"/>
              <a:t>Demography, incl. labour availability</a:t>
            </a:r>
          </a:p>
          <a:p>
            <a:r>
              <a:rPr lang="en-AU" sz="2400" dirty="0"/>
              <a:t>Historic development</a:t>
            </a:r>
          </a:p>
          <a:p>
            <a:r>
              <a:rPr lang="en-AU" sz="2400" dirty="0"/>
              <a:t>Economic factors – livelihood strategies</a:t>
            </a:r>
          </a:p>
          <a:p>
            <a:pPr>
              <a:spcAft>
                <a:spcPts val="600"/>
              </a:spcAft>
            </a:pPr>
            <a:r>
              <a:rPr lang="en-AU" sz="2400" dirty="0"/>
              <a:t>Social change</a:t>
            </a:r>
          </a:p>
          <a:p>
            <a:pPr marL="0" indent="0">
              <a:buNone/>
            </a:pPr>
            <a:r>
              <a:rPr lang="en-AU" sz="2600" b="1" dirty="0"/>
              <a:t>Current situation</a:t>
            </a:r>
          </a:p>
          <a:p>
            <a:r>
              <a:rPr lang="en-AU" sz="2400" dirty="0"/>
              <a:t>Biodiversity</a:t>
            </a:r>
          </a:p>
          <a:p>
            <a:r>
              <a:rPr lang="en-AU" sz="2400" dirty="0"/>
              <a:t>Land parameters (productivity, erodibility, etc.)</a:t>
            </a:r>
          </a:p>
          <a:p>
            <a:r>
              <a:rPr lang="en-AU" sz="2400" dirty="0"/>
              <a:t>Land use types, incl. cover</a:t>
            </a:r>
          </a:p>
          <a:p>
            <a:pPr>
              <a:spcAft>
                <a:spcPts val="600"/>
              </a:spcAft>
            </a:pPr>
            <a:r>
              <a:rPr lang="en-AU" sz="2400" dirty="0"/>
              <a:t>Associated problems</a:t>
            </a:r>
          </a:p>
          <a:p>
            <a:pPr marL="0" indent="0">
              <a:buNone/>
            </a:pPr>
            <a:r>
              <a:rPr lang="en-AU" sz="2600" b="1" dirty="0"/>
              <a:t>Projected situation</a:t>
            </a:r>
          </a:p>
          <a:p>
            <a:r>
              <a:rPr lang="en-AU" sz="2400" dirty="0"/>
              <a:t>Land use trajectory - likely land use scenario after 10 years</a:t>
            </a:r>
          </a:p>
          <a:p>
            <a:pPr marL="0" indent="0">
              <a:buNone/>
            </a:pPr>
            <a:endParaRPr lang="en-AU" sz="2200" dirty="0"/>
          </a:p>
        </p:txBody>
      </p:sp>
      <p:sp>
        <p:nvSpPr>
          <p:cNvPr id="9" name="Footer Placeholder 8"/>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Topic 1:</a:t>
            </a:r>
          </a:p>
        </p:txBody>
      </p:sp>
      <p:sp>
        <p:nvSpPr>
          <p:cNvPr id="8" name="TextBox 7"/>
          <p:cNvSpPr txBox="1"/>
          <p:nvPr/>
        </p:nvSpPr>
        <p:spPr>
          <a:xfrm>
            <a:off x="3940935" y="259710"/>
            <a:ext cx="7917690" cy="1446550"/>
          </a:xfrm>
          <a:prstGeom prst="rect">
            <a:avLst/>
          </a:prstGeom>
          <a:noFill/>
        </p:spPr>
        <p:txBody>
          <a:bodyPr wrap="square" rtlCol="0">
            <a:spAutoFit/>
          </a:bodyPr>
          <a:lstStyle/>
          <a:p>
            <a:pPr lvl="0"/>
            <a:r>
              <a:rPr lang="en-GB" sz="4400" dirty="0">
                <a:solidFill>
                  <a:srgbClr val="2F5496"/>
                </a:solidFill>
                <a:ea typeface="Calibri"/>
                <a:cs typeface="Calibri"/>
                <a:sym typeface="Calibri"/>
              </a:rPr>
              <a:t>1.2 Characterise landscape: Landscape analysis</a:t>
            </a:r>
            <a:endParaRPr lang="en-GB" sz="4400" dirty="0"/>
          </a:p>
        </p:txBody>
      </p:sp>
      <p:grpSp>
        <p:nvGrpSpPr>
          <p:cNvPr id="4" name="Group 3"/>
          <p:cNvGrpSpPr/>
          <p:nvPr/>
        </p:nvGrpSpPr>
        <p:grpSpPr>
          <a:xfrm>
            <a:off x="7520999" y="2850488"/>
            <a:ext cx="3580590" cy="2047743"/>
            <a:chOff x="7520999" y="2850488"/>
            <a:chExt cx="3580590" cy="2047743"/>
          </a:xfrm>
        </p:grpSpPr>
        <p:sp>
          <p:nvSpPr>
            <p:cNvPr id="12" name="Google Shape;186;p10"/>
            <p:cNvSpPr txBox="1"/>
            <p:nvPr/>
          </p:nvSpPr>
          <p:spPr>
            <a:xfrm>
              <a:off x="7520999" y="2850488"/>
              <a:ext cx="3580590" cy="523180"/>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spcBef>
                  <a:spcPts val="600"/>
                </a:spcBef>
                <a:spcAft>
                  <a:spcPts val="600"/>
                </a:spcAft>
                <a:buNone/>
              </a:pPr>
              <a:r>
                <a:rPr lang="en-GB" sz="1800" b="1" dirty="0">
                  <a:solidFill>
                    <a:schemeClr val="bg1"/>
                  </a:solidFill>
                  <a:latin typeface="Calibri"/>
                  <a:ea typeface="Calibri"/>
                  <a:cs typeface="Calibri"/>
                  <a:sym typeface="Calibri"/>
                </a:rPr>
                <a:t>Internal driving forces</a:t>
              </a:r>
              <a:endParaRPr b="1" dirty="0">
                <a:solidFill>
                  <a:schemeClr val="bg1"/>
                </a:solidFill>
              </a:endParaRPr>
            </a:p>
          </p:txBody>
        </p:sp>
        <p:sp>
          <p:nvSpPr>
            <p:cNvPr id="13" name="Google Shape;187;p10"/>
            <p:cNvSpPr txBox="1"/>
            <p:nvPr/>
          </p:nvSpPr>
          <p:spPr>
            <a:xfrm>
              <a:off x="7520999" y="4375051"/>
              <a:ext cx="3580590" cy="523180"/>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spcBef>
                  <a:spcPts val="600"/>
                </a:spcBef>
                <a:spcAft>
                  <a:spcPts val="600"/>
                </a:spcAft>
                <a:buNone/>
              </a:pPr>
              <a:r>
                <a:rPr lang="en-GB" sz="1800" b="1" dirty="0">
                  <a:solidFill>
                    <a:schemeClr val="bg1"/>
                  </a:solidFill>
                  <a:latin typeface="Calibri"/>
                  <a:ea typeface="Calibri"/>
                  <a:cs typeface="Calibri"/>
                  <a:sym typeface="Calibri"/>
                </a:rPr>
                <a:t>External driving forces</a:t>
              </a:r>
              <a:endParaRPr b="1" dirty="0">
                <a:solidFill>
                  <a:schemeClr val="bg1"/>
                </a:solidFill>
              </a:endParaRPr>
            </a:p>
          </p:txBody>
        </p:sp>
        <p:sp>
          <p:nvSpPr>
            <p:cNvPr id="14" name="Google Shape;188;p10"/>
            <p:cNvSpPr txBox="1"/>
            <p:nvPr/>
          </p:nvSpPr>
          <p:spPr>
            <a:xfrm>
              <a:off x="8699072" y="3662013"/>
              <a:ext cx="66723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chemeClr val="accent5">
                      <a:lumMod val="75000"/>
                    </a:schemeClr>
                  </a:solidFill>
                  <a:latin typeface="Calibri"/>
                  <a:ea typeface="Calibri"/>
                  <a:cs typeface="Calibri"/>
                  <a:sym typeface="Calibri"/>
                </a:rPr>
                <a:t>vs</a:t>
              </a:r>
              <a:r>
                <a:rPr lang="en-GB" sz="1800" dirty="0">
                  <a:solidFill>
                    <a:schemeClr val="dk1"/>
                  </a:solidFill>
                  <a:latin typeface="Calibri"/>
                  <a:ea typeface="Calibri"/>
                  <a:cs typeface="Calibri"/>
                  <a:sym typeface="Calibri"/>
                </a:rPr>
                <a:t>.</a:t>
              </a:r>
              <a:endParaRPr dirty="0"/>
            </a:p>
          </p:txBody>
        </p:sp>
        <p:sp>
          <p:nvSpPr>
            <p:cNvPr id="15" name="Google Shape;189;p10"/>
            <p:cNvSpPr/>
            <p:nvPr/>
          </p:nvSpPr>
          <p:spPr>
            <a:xfrm>
              <a:off x="9169794" y="3489984"/>
              <a:ext cx="341759" cy="749191"/>
            </a:xfrm>
            <a:prstGeom prst="upDownArrow">
              <a:avLst>
                <a:gd name="adj1" fmla="val 50000"/>
                <a:gd name="adj2" fmla="val 50000"/>
              </a:avLst>
            </a:prstGeom>
            <a:solidFill>
              <a:schemeClr val="accent5">
                <a:lumMod val="75000"/>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sp>
        <p:nvSpPr>
          <p:cNvPr id="5" name="Slide Number Placeholder 4"/>
          <p:cNvSpPr>
            <a:spLocks noGrp="1"/>
          </p:cNvSpPr>
          <p:nvPr>
            <p:ph type="sldNum" sz="quarter" idx="4"/>
          </p:nvPr>
        </p:nvSpPr>
        <p:spPr/>
        <p:txBody>
          <a:bodyPr/>
          <a:lstStyle/>
          <a:p>
            <a:fld id="{95741571-E85D-4266-ADAB-4C9BA1847898}" type="slidenum">
              <a:rPr lang="en-AU" smtClean="0"/>
              <a:pPr/>
              <a:t>7</a:t>
            </a:fld>
            <a:r>
              <a:rPr lang="en-AU" dirty="0"/>
              <a:t> of 66</a:t>
            </a:r>
          </a:p>
        </p:txBody>
      </p:sp>
    </p:spTree>
    <p:extLst>
      <p:ext uri="{BB962C8B-B14F-4D97-AF65-F5344CB8AC3E}">
        <p14:creationId xmlns:p14="http://schemas.microsoft.com/office/powerpoint/2010/main" val="355161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0" name="Title 9"/>
          <p:cNvSpPr>
            <a:spLocks noGrp="1"/>
          </p:cNvSpPr>
          <p:nvPr>
            <p:ph type="title"/>
          </p:nvPr>
        </p:nvSpPr>
        <p:spPr/>
        <p:txBody>
          <a:bodyPr/>
          <a:lstStyle/>
          <a:p>
            <a:r>
              <a:rPr lang="en-AU" dirty="0"/>
              <a:t>Topic 1:</a:t>
            </a:r>
          </a:p>
        </p:txBody>
      </p:sp>
      <p:sp>
        <p:nvSpPr>
          <p:cNvPr id="23" name="Content Placeholder 1">
            <a:extLst>
              <a:ext uri="{FF2B5EF4-FFF2-40B4-BE49-F238E27FC236}">
                <a16:creationId xmlns:a16="http://schemas.microsoft.com/office/drawing/2014/main" id="{A8213535-4F81-5149-B65D-16F2087A2D48}"/>
              </a:ext>
            </a:extLst>
          </p:cNvPr>
          <p:cNvSpPr>
            <a:spLocks noGrp="1"/>
          </p:cNvSpPr>
          <p:nvPr>
            <p:ph idx="1"/>
          </p:nvPr>
        </p:nvSpPr>
        <p:spPr>
          <a:xfrm>
            <a:off x="288235" y="1724920"/>
            <a:ext cx="11618843" cy="3350170"/>
          </a:xfrm>
          <a:gradFill flip="none" rotWithShape="1">
            <a:gsLst>
              <a:gs pos="0">
                <a:schemeClr val="accent1">
                  <a:lumMod val="5000"/>
                  <a:lumOff val="95000"/>
                </a:schemeClr>
              </a:gs>
              <a:gs pos="90000">
                <a:schemeClr val="accent1">
                  <a:lumMod val="88000"/>
                </a:schemeClr>
              </a:gs>
            </a:gsLst>
            <a:lin ang="16200000" scaled="0"/>
            <a:tileRect/>
          </a:gradFill>
          <a:ln>
            <a:noFill/>
          </a:ln>
        </p:spPr>
        <p:txBody>
          <a:bodyPr>
            <a:noAutofit/>
          </a:bodyPr>
          <a:lstStyle/>
          <a:p>
            <a:pPr marL="216000" indent="0" algn="ctr">
              <a:spcBef>
                <a:spcPts val="0"/>
              </a:spcBef>
              <a:buNone/>
            </a:pPr>
            <a:r>
              <a:rPr lang="en-AU" dirty="0">
                <a:solidFill>
                  <a:schemeClr val="bg1"/>
                </a:solidFill>
              </a:rPr>
              <a:t>Trends, conditions &amp; response options</a:t>
            </a:r>
          </a:p>
        </p:txBody>
      </p:sp>
      <p:sp>
        <p:nvSpPr>
          <p:cNvPr id="24" name="Google Shape;196;p8">
            <a:extLst>
              <a:ext uri="{FF2B5EF4-FFF2-40B4-BE49-F238E27FC236}">
                <a16:creationId xmlns:a16="http://schemas.microsoft.com/office/drawing/2014/main" id="{9776239D-A566-C742-BCBE-7F499A8C4620}"/>
              </a:ext>
            </a:extLst>
          </p:cNvPr>
          <p:cNvSpPr/>
          <p:nvPr/>
        </p:nvSpPr>
        <p:spPr>
          <a:xfrm>
            <a:off x="521290" y="2280875"/>
            <a:ext cx="2852043" cy="2794215"/>
          </a:xfrm>
          <a:prstGeom prst="roundRect">
            <a:avLst>
              <a:gd name="adj" fmla="val 10000"/>
            </a:avLst>
          </a:prstGeom>
          <a:blipFill rotWithShape="1">
            <a:blip r:embed="rId3">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 name="Google Shape;207;p8">
            <a:extLst>
              <a:ext uri="{FF2B5EF4-FFF2-40B4-BE49-F238E27FC236}">
                <a16:creationId xmlns:a16="http://schemas.microsoft.com/office/drawing/2014/main" id="{08E60BC7-95A2-A54E-AC2A-3661003F6FC2}"/>
              </a:ext>
            </a:extLst>
          </p:cNvPr>
          <p:cNvSpPr/>
          <p:nvPr/>
        </p:nvSpPr>
        <p:spPr>
          <a:xfrm>
            <a:off x="536136" y="4502426"/>
            <a:ext cx="2852043" cy="1775910"/>
          </a:xfrm>
          <a:prstGeom prst="roundRect">
            <a:avLst>
              <a:gd name="adj" fmla="val 10000"/>
            </a:avLst>
          </a:prstGeom>
          <a:solidFill>
            <a:srgbClr val="00B0F0"/>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6" name="Google Shape;198;p8">
            <a:extLst>
              <a:ext uri="{FF2B5EF4-FFF2-40B4-BE49-F238E27FC236}">
                <a16:creationId xmlns:a16="http://schemas.microsoft.com/office/drawing/2014/main" id="{FE229133-55D3-0B4C-9C29-8B9A701EE03D}"/>
              </a:ext>
            </a:extLst>
          </p:cNvPr>
          <p:cNvSpPr txBox="1"/>
          <p:nvPr/>
        </p:nvSpPr>
        <p:spPr>
          <a:xfrm>
            <a:off x="529937" y="4391440"/>
            <a:ext cx="2680772" cy="1690543"/>
          </a:xfrm>
          <a:prstGeom prst="rect">
            <a:avLst/>
          </a:prstGeom>
          <a:noFill/>
          <a:ln>
            <a:noFill/>
          </a:ln>
        </p:spPr>
        <p:txBody>
          <a:bodyPr spcFirstLastPara="1" wrap="square" lIns="91425" tIns="91425" rIns="91425" bIns="91425" anchor="t" anchorCtr="0">
            <a:noAutofit/>
          </a:bodyPr>
          <a:lstStyle/>
          <a:p>
            <a:pPr marL="285750" marR="0" lvl="1" indent="-285750" defTabSz="914400" eaLnBrk="1" fontAlgn="auto" latinLnBrk="0" hangingPunct="1">
              <a:lnSpc>
                <a:spcPct val="90000"/>
              </a:lnSpc>
              <a:spcBef>
                <a:spcPts val="840"/>
              </a:spcBef>
              <a:spcAft>
                <a:spcPts val="0"/>
              </a:spcAft>
              <a:buSzPts val="1900"/>
              <a:buFont typeface="Arial" panose="020B0604020202020204" pitchFamily="34" charset="0"/>
              <a:buChar char="•"/>
              <a:tabLst/>
              <a:defRPr/>
            </a:pPr>
            <a:r>
              <a:rPr kumimoji="0" lang="en-GB" b="0" i="0" u="none" strike="noStrike" kern="0" cap="none" spc="0" normalizeH="0" baseline="0" noProof="0" dirty="0">
                <a:ln>
                  <a:noFill/>
                </a:ln>
                <a:solidFill>
                  <a:schemeClr val="bg1"/>
                </a:solidFill>
                <a:effectLst/>
                <a:uLnTx/>
                <a:uFillTx/>
                <a:ea typeface="Calibri"/>
                <a:cs typeface="Calibri"/>
                <a:sym typeface="Calibri"/>
              </a:rPr>
              <a:t>Demographic change</a:t>
            </a:r>
            <a:endParaRPr kumimoji="0" b="0" i="0" u="none" strike="noStrike" kern="0" cap="none" spc="0" normalizeH="0" baseline="0" noProof="0" dirty="0">
              <a:ln>
                <a:noFill/>
              </a:ln>
              <a:solidFill>
                <a:schemeClr val="bg1"/>
              </a:solidFill>
              <a:effectLst/>
              <a:uLnTx/>
              <a:uFillTx/>
              <a:cs typeface="Arial"/>
              <a:sym typeface="Arial"/>
            </a:endParaRPr>
          </a:p>
          <a:p>
            <a:pPr marL="285750" marR="0" lvl="1" indent="-285750" defTabSz="914400" eaLnBrk="1" fontAlgn="auto" latinLnBrk="0" hangingPunct="1">
              <a:lnSpc>
                <a:spcPct val="90000"/>
              </a:lnSpc>
              <a:spcBef>
                <a:spcPts val="285"/>
              </a:spcBef>
              <a:spcAft>
                <a:spcPts val="0"/>
              </a:spcAft>
              <a:buSzPts val="1900"/>
              <a:buFont typeface="Arial" panose="020B0604020202020204" pitchFamily="34" charset="0"/>
              <a:buChar char="•"/>
              <a:tabLst/>
              <a:defRPr/>
            </a:pPr>
            <a:r>
              <a:rPr kumimoji="0" lang="en-GB" b="0" i="0" u="none" strike="noStrike" kern="0" cap="none" spc="0" normalizeH="0" baseline="0" noProof="0" dirty="0">
                <a:ln>
                  <a:noFill/>
                </a:ln>
                <a:solidFill>
                  <a:schemeClr val="bg1"/>
                </a:solidFill>
                <a:effectLst/>
                <a:uLnTx/>
                <a:uFillTx/>
                <a:ea typeface="Calibri"/>
                <a:cs typeface="Calibri"/>
                <a:sym typeface="Calibri"/>
              </a:rPr>
              <a:t>Social change</a:t>
            </a:r>
            <a:endParaRPr kumimoji="0" b="0" i="0" u="none" strike="noStrike" kern="0" cap="none" spc="0" normalizeH="0" baseline="0" noProof="0" dirty="0">
              <a:ln>
                <a:noFill/>
              </a:ln>
              <a:solidFill>
                <a:schemeClr val="bg1"/>
              </a:solidFill>
              <a:effectLst/>
              <a:uLnTx/>
              <a:uFillTx/>
              <a:cs typeface="Arial"/>
              <a:sym typeface="Arial"/>
            </a:endParaRPr>
          </a:p>
          <a:p>
            <a:pPr marL="285750" marR="0" lvl="1" indent="-285750" defTabSz="914400" eaLnBrk="1" fontAlgn="auto" latinLnBrk="0" hangingPunct="1">
              <a:lnSpc>
                <a:spcPct val="90000"/>
              </a:lnSpc>
              <a:spcBef>
                <a:spcPts val="285"/>
              </a:spcBef>
              <a:spcAft>
                <a:spcPts val="0"/>
              </a:spcAft>
              <a:buSzPts val="1900"/>
              <a:buFont typeface="Arial" panose="020B0604020202020204" pitchFamily="34" charset="0"/>
              <a:buChar char="•"/>
              <a:tabLst/>
              <a:defRPr/>
            </a:pPr>
            <a:r>
              <a:rPr kumimoji="0" lang="en-GB" b="0" i="0" u="none" strike="noStrike" kern="0" cap="none" spc="0" normalizeH="0" baseline="0" noProof="0" dirty="0">
                <a:ln>
                  <a:noFill/>
                </a:ln>
                <a:solidFill>
                  <a:schemeClr val="bg1"/>
                </a:solidFill>
                <a:effectLst/>
                <a:uLnTx/>
                <a:uFillTx/>
                <a:ea typeface="Calibri"/>
                <a:cs typeface="Calibri"/>
                <a:sym typeface="Calibri"/>
              </a:rPr>
              <a:t>Economic change</a:t>
            </a:r>
            <a:endParaRPr kumimoji="0" b="0" i="0" u="none" strike="noStrike" kern="0" cap="none" spc="0" normalizeH="0" baseline="0" noProof="0" dirty="0">
              <a:ln>
                <a:noFill/>
              </a:ln>
              <a:solidFill>
                <a:schemeClr val="bg1"/>
              </a:solidFill>
              <a:effectLst/>
              <a:uLnTx/>
              <a:uFillTx/>
              <a:cs typeface="Arial"/>
              <a:sym typeface="Arial"/>
            </a:endParaRPr>
          </a:p>
          <a:p>
            <a:pPr marL="285750" marR="0" lvl="1" indent="-285750" defTabSz="914400" eaLnBrk="1" fontAlgn="auto" latinLnBrk="0" hangingPunct="1">
              <a:lnSpc>
                <a:spcPct val="90000"/>
              </a:lnSpc>
              <a:spcBef>
                <a:spcPts val="285"/>
              </a:spcBef>
              <a:spcAft>
                <a:spcPts val="0"/>
              </a:spcAft>
              <a:buSzPts val="1900"/>
              <a:buFont typeface="Arial" panose="020B0604020202020204" pitchFamily="34" charset="0"/>
              <a:buChar char="•"/>
              <a:tabLst/>
              <a:defRPr/>
            </a:pPr>
            <a:r>
              <a:rPr kumimoji="0" lang="en-GB" b="0" i="0" u="none" strike="noStrike" kern="0" cap="none" spc="0" normalizeH="0" baseline="0" noProof="0" dirty="0">
                <a:ln>
                  <a:noFill/>
                </a:ln>
                <a:solidFill>
                  <a:schemeClr val="bg1"/>
                </a:solidFill>
                <a:effectLst/>
                <a:uLnTx/>
                <a:uFillTx/>
                <a:ea typeface="Calibri"/>
                <a:cs typeface="Calibri"/>
                <a:sym typeface="Calibri"/>
              </a:rPr>
              <a:t>Climate change</a:t>
            </a:r>
            <a:endParaRPr kumimoji="0" b="0" i="0" u="none" strike="noStrike" kern="0" cap="none" spc="0" normalizeH="0" baseline="0" noProof="0" dirty="0">
              <a:ln>
                <a:noFill/>
              </a:ln>
              <a:solidFill>
                <a:schemeClr val="bg1"/>
              </a:solidFill>
              <a:effectLst/>
              <a:uLnTx/>
              <a:uFillTx/>
              <a:cs typeface="Arial"/>
              <a:sym typeface="Arial"/>
            </a:endParaRPr>
          </a:p>
        </p:txBody>
      </p:sp>
      <p:sp>
        <p:nvSpPr>
          <p:cNvPr id="27" name="Google Shape;199;p8">
            <a:extLst>
              <a:ext uri="{FF2B5EF4-FFF2-40B4-BE49-F238E27FC236}">
                <a16:creationId xmlns:a16="http://schemas.microsoft.com/office/drawing/2014/main" id="{B1F3C214-F823-0444-A2F5-061B15F736F9}"/>
              </a:ext>
            </a:extLst>
          </p:cNvPr>
          <p:cNvSpPr/>
          <p:nvPr/>
        </p:nvSpPr>
        <p:spPr>
          <a:xfrm>
            <a:off x="3615113" y="3178288"/>
            <a:ext cx="464488" cy="567676"/>
          </a:xfrm>
          <a:prstGeom prst="rightArrow">
            <a:avLst>
              <a:gd name="adj1" fmla="val 60000"/>
              <a:gd name="adj2" fmla="val 50000"/>
            </a:avLst>
          </a:pr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Google Shape;200;p8">
            <a:extLst>
              <a:ext uri="{FF2B5EF4-FFF2-40B4-BE49-F238E27FC236}">
                <a16:creationId xmlns:a16="http://schemas.microsoft.com/office/drawing/2014/main" id="{CF25FFBE-EC78-E244-A189-059D56F2C6FD}"/>
              </a:ext>
            </a:extLst>
          </p:cNvPr>
          <p:cNvSpPr txBox="1"/>
          <p:nvPr/>
        </p:nvSpPr>
        <p:spPr>
          <a:xfrm>
            <a:off x="3397171" y="3291824"/>
            <a:ext cx="325141" cy="340605"/>
          </a:xfrm>
          <a:prstGeom prst="rect">
            <a:avLst/>
          </a:prstGeom>
          <a:noFill/>
          <a:ln>
            <a:noFill/>
          </a:ln>
        </p:spPr>
        <p:txBody>
          <a:bodyPr spcFirstLastPara="1" wrap="square" lIns="0" tIns="0" rIns="0" bIns="0" anchor="ctr" anchorCtr="0">
            <a:noAutofit/>
          </a:bodyPr>
          <a:lstStyle/>
          <a:p>
            <a:pPr marL="0" marR="0" lvl="0" indent="0" algn="ctr" defTabSz="914400" eaLnBrk="1" fontAlgn="auto" latinLnBrk="0" hangingPunct="1">
              <a:lnSpc>
                <a:spcPct val="90000"/>
              </a:lnSpc>
              <a:spcBef>
                <a:spcPts val="0"/>
              </a:spcBef>
              <a:spcAft>
                <a:spcPts val="0"/>
              </a:spcAft>
              <a:buClr>
                <a:srgbClr val="000000"/>
              </a:buClr>
              <a:buSzPts val="1900"/>
              <a:buFont typeface="Calibri"/>
              <a:buNone/>
              <a:tabLst/>
              <a:defRPr/>
            </a:pPr>
            <a:endParaRPr kumimoji="0" sz="1900" b="0" i="0" u="none" strike="noStrike" kern="0" cap="none" spc="0" normalizeH="0" baseline="0" noProof="0" dirty="0">
              <a:ln>
                <a:noFill/>
              </a:ln>
              <a:solidFill>
                <a:srgbClr val="FFFFFF"/>
              </a:solidFill>
              <a:effectLst/>
              <a:uLnTx/>
              <a:uFillTx/>
              <a:ea typeface="Calibri"/>
              <a:cs typeface="Calibri"/>
              <a:sym typeface="Calibri"/>
            </a:endParaRPr>
          </a:p>
        </p:txBody>
      </p:sp>
      <p:sp>
        <p:nvSpPr>
          <p:cNvPr id="29" name="Google Shape;201;p8">
            <a:extLst>
              <a:ext uri="{FF2B5EF4-FFF2-40B4-BE49-F238E27FC236}">
                <a16:creationId xmlns:a16="http://schemas.microsoft.com/office/drawing/2014/main" id="{EA3BA2F7-2898-944B-8828-3B6B52F43457}"/>
              </a:ext>
            </a:extLst>
          </p:cNvPr>
          <p:cNvSpPr/>
          <p:nvPr/>
        </p:nvSpPr>
        <p:spPr>
          <a:xfrm>
            <a:off x="4259791" y="2280875"/>
            <a:ext cx="2875880" cy="2817569"/>
          </a:xfrm>
          <a:prstGeom prst="roundRect">
            <a:avLst>
              <a:gd name="adj" fmla="val 10000"/>
            </a:avLst>
          </a:prstGeom>
          <a:blipFill rotWithShape="1">
            <a:blip r:embed="rId4">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4" name="Google Shape;204;p8">
            <a:extLst>
              <a:ext uri="{FF2B5EF4-FFF2-40B4-BE49-F238E27FC236}">
                <a16:creationId xmlns:a16="http://schemas.microsoft.com/office/drawing/2014/main" id="{79E22A76-EFB8-3441-8966-E06102BC3161}"/>
              </a:ext>
            </a:extLst>
          </p:cNvPr>
          <p:cNvSpPr/>
          <p:nvPr/>
        </p:nvSpPr>
        <p:spPr>
          <a:xfrm>
            <a:off x="7364271" y="3178288"/>
            <a:ext cx="464488" cy="567676"/>
          </a:xfrm>
          <a:prstGeom prst="rightArrow">
            <a:avLst>
              <a:gd name="adj1" fmla="val 60000"/>
              <a:gd name="adj2" fmla="val 50000"/>
            </a:avLst>
          </a:pr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5" name="Google Shape;205;p8">
            <a:extLst>
              <a:ext uri="{FF2B5EF4-FFF2-40B4-BE49-F238E27FC236}">
                <a16:creationId xmlns:a16="http://schemas.microsoft.com/office/drawing/2014/main" id="{7AD08187-F40D-A048-8070-24A6D6E6893A}"/>
              </a:ext>
            </a:extLst>
          </p:cNvPr>
          <p:cNvSpPr txBox="1"/>
          <p:nvPr/>
        </p:nvSpPr>
        <p:spPr>
          <a:xfrm>
            <a:off x="7135672" y="3291824"/>
            <a:ext cx="325141" cy="340605"/>
          </a:xfrm>
          <a:prstGeom prst="rect">
            <a:avLst/>
          </a:prstGeom>
          <a:noFill/>
          <a:ln>
            <a:noFill/>
          </a:ln>
        </p:spPr>
        <p:txBody>
          <a:bodyPr spcFirstLastPara="1" wrap="square" lIns="0" tIns="0" rIns="0" bIns="0" anchor="ctr" anchorCtr="0">
            <a:noAutofit/>
          </a:bodyPr>
          <a:lstStyle/>
          <a:p>
            <a:pPr marL="0" marR="0" lvl="0" indent="0" algn="ctr" defTabSz="914400" eaLnBrk="1" fontAlgn="auto" latinLnBrk="0" hangingPunct="1">
              <a:lnSpc>
                <a:spcPct val="90000"/>
              </a:lnSpc>
              <a:spcBef>
                <a:spcPts val="0"/>
              </a:spcBef>
              <a:spcAft>
                <a:spcPts val="0"/>
              </a:spcAft>
              <a:buClr>
                <a:srgbClr val="000000"/>
              </a:buClr>
              <a:buSzPts val="1900"/>
              <a:buFont typeface="Calibri"/>
              <a:buNone/>
              <a:tabLst/>
              <a:defRPr/>
            </a:pPr>
            <a:endParaRPr kumimoji="0" sz="1900" b="0" i="0" u="none" strike="noStrike" kern="0" cap="none" spc="0" normalizeH="0" baseline="0" noProof="0" dirty="0">
              <a:ln>
                <a:noFill/>
              </a:ln>
              <a:solidFill>
                <a:srgbClr val="FFFFFF"/>
              </a:solidFill>
              <a:effectLst/>
              <a:uLnTx/>
              <a:uFillTx/>
              <a:ea typeface="Calibri"/>
              <a:cs typeface="Calibri"/>
              <a:sym typeface="Calibri"/>
            </a:endParaRPr>
          </a:p>
        </p:txBody>
      </p:sp>
      <p:sp>
        <p:nvSpPr>
          <p:cNvPr id="46" name="Google Shape;206;p8">
            <a:extLst>
              <a:ext uri="{FF2B5EF4-FFF2-40B4-BE49-F238E27FC236}">
                <a16:creationId xmlns:a16="http://schemas.microsoft.com/office/drawing/2014/main" id="{5AF602B4-FCA6-E34F-A143-DB5BBDC29F70}"/>
              </a:ext>
            </a:extLst>
          </p:cNvPr>
          <p:cNvSpPr/>
          <p:nvPr/>
        </p:nvSpPr>
        <p:spPr>
          <a:xfrm>
            <a:off x="7998292" y="2280875"/>
            <a:ext cx="2852043" cy="2794215"/>
          </a:xfrm>
          <a:prstGeom prst="roundRect">
            <a:avLst>
              <a:gd name="adj" fmla="val 10000"/>
            </a:avLst>
          </a:prstGeom>
          <a:blipFill rotWithShape="1">
            <a:blip r:embed="rId5">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7" name="Google Shape;207;p8">
            <a:extLst>
              <a:ext uri="{FF2B5EF4-FFF2-40B4-BE49-F238E27FC236}">
                <a16:creationId xmlns:a16="http://schemas.microsoft.com/office/drawing/2014/main" id="{C8720613-8237-7148-AB5E-E9CAEC9E33A9}"/>
              </a:ext>
            </a:extLst>
          </p:cNvPr>
          <p:cNvSpPr/>
          <p:nvPr/>
        </p:nvSpPr>
        <p:spPr>
          <a:xfrm>
            <a:off x="7998293" y="4502426"/>
            <a:ext cx="2852043" cy="1775910"/>
          </a:xfrm>
          <a:prstGeom prst="roundRect">
            <a:avLst>
              <a:gd name="adj" fmla="val 10000"/>
            </a:avLst>
          </a:prstGeom>
          <a:solidFill>
            <a:srgbClr val="00B0F0"/>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8" name="Google Shape;208;p8">
            <a:extLst>
              <a:ext uri="{FF2B5EF4-FFF2-40B4-BE49-F238E27FC236}">
                <a16:creationId xmlns:a16="http://schemas.microsoft.com/office/drawing/2014/main" id="{1A36D03A-C284-8D47-8793-670ED4E452F0}"/>
              </a:ext>
            </a:extLst>
          </p:cNvPr>
          <p:cNvSpPr txBox="1"/>
          <p:nvPr/>
        </p:nvSpPr>
        <p:spPr>
          <a:xfrm>
            <a:off x="8145517" y="4391441"/>
            <a:ext cx="2704817" cy="1861552"/>
          </a:xfrm>
          <a:prstGeom prst="rect">
            <a:avLst/>
          </a:prstGeom>
          <a:noFill/>
          <a:ln>
            <a:noFill/>
          </a:ln>
        </p:spPr>
        <p:txBody>
          <a:bodyPr spcFirstLastPara="1" wrap="square" lIns="91425" tIns="91425" rIns="91425" bIns="91425" anchor="t" anchorCtr="0">
            <a:noAutofit/>
          </a:bodyPr>
          <a:lstStyle/>
          <a:p>
            <a:pPr marL="285750" marR="0" lvl="1" indent="-285750" defTabSz="914400" eaLnBrk="1" fontAlgn="auto" latinLnBrk="0" hangingPunct="1">
              <a:lnSpc>
                <a:spcPct val="90000"/>
              </a:lnSpc>
              <a:spcBef>
                <a:spcPts val="840"/>
              </a:spcBef>
              <a:spcAft>
                <a:spcPts val="0"/>
              </a:spcAft>
              <a:buSzPts val="1900"/>
              <a:buFont typeface="Arial" panose="020B0604020202020204" pitchFamily="34" charset="0"/>
              <a:buChar char="•"/>
              <a:tabLst/>
              <a:defRPr/>
            </a:pPr>
            <a:r>
              <a:rPr kumimoji="0" lang="en-GB" b="0" i="0" u="none" strike="noStrike" kern="0" cap="none" spc="0" normalizeH="0" baseline="0" noProof="0" dirty="0">
                <a:ln>
                  <a:noFill/>
                </a:ln>
                <a:solidFill>
                  <a:schemeClr val="bg1"/>
                </a:solidFill>
                <a:effectLst/>
                <a:uLnTx/>
                <a:uFillTx/>
                <a:ea typeface="Calibri"/>
                <a:cs typeface="Calibri"/>
                <a:sym typeface="Calibri"/>
              </a:rPr>
              <a:t>Stakeh</a:t>
            </a:r>
            <a:r>
              <a:rPr lang="en-GB" kern="0" dirty="0">
                <a:solidFill>
                  <a:schemeClr val="bg1"/>
                </a:solidFill>
                <a:ea typeface="Calibri"/>
                <a:cs typeface="Calibri"/>
                <a:sym typeface="Calibri"/>
              </a:rPr>
              <a:t>older</a:t>
            </a:r>
            <a:r>
              <a:rPr kumimoji="0" lang="en-GB" b="0" i="0" u="none" strike="noStrike" kern="0" cap="none" spc="0" normalizeH="0" baseline="0" noProof="0" dirty="0">
                <a:ln>
                  <a:noFill/>
                </a:ln>
                <a:solidFill>
                  <a:schemeClr val="bg1"/>
                </a:solidFill>
                <a:effectLst/>
                <a:uLnTx/>
                <a:uFillTx/>
                <a:ea typeface="Calibri"/>
                <a:cs typeface="Calibri"/>
                <a:sym typeface="Calibri"/>
              </a:rPr>
              <a:t> engagement</a:t>
            </a:r>
            <a:endParaRPr kumimoji="0" b="0" i="0" u="none" strike="noStrike" kern="0" cap="none" spc="0" normalizeH="0" baseline="0" noProof="0" dirty="0">
              <a:ln>
                <a:noFill/>
              </a:ln>
              <a:solidFill>
                <a:schemeClr val="bg1"/>
              </a:solidFill>
              <a:effectLst/>
              <a:uLnTx/>
              <a:uFillTx/>
              <a:cs typeface="Arial"/>
              <a:sym typeface="Arial"/>
            </a:endParaRPr>
          </a:p>
          <a:p>
            <a:pPr marL="285750" marR="0" lvl="1" indent="-285750" defTabSz="914400" eaLnBrk="1" fontAlgn="auto" latinLnBrk="0" hangingPunct="1">
              <a:lnSpc>
                <a:spcPct val="90000"/>
              </a:lnSpc>
              <a:spcBef>
                <a:spcPts val="285"/>
              </a:spcBef>
              <a:spcAft>
                <a:spcPts val="0"/>
              </a:spcAft>
              <a:buSzPts val="1900"/>
              <a:buFont typeface="Arial" panose="020B0604020202020204" pitchFamily="34" charset="0"/>
              <a:buChar char="•"/>
              <a:tabLst/>
              <a:defRPr/>
            </a:pPr>
            <a:r>
              <a:rPr kumimoji="0" lang="en-GB" b="0" i="0" u="none" strike="noStrike" kern="0" cap="none" spc="0" normalizeH="0" baseline="0" noProof="0" dirty="0">
                <a:ln>
                  <a:noFill/>
                </a:ln>
                <a:solidFill>
                  <a:schemeClr val="bg1"/>
                </a:solidFill>
                <a:effectLst/>
                <a:uLnTx/>
                <a:uFillTx/>
                <a:ea typeface="Calibri"/>
                <a:cs typeface="Calibri"/>
                <a:sym typeface="Calibri"/>
              </a:rPr>
              <a:t>Planning approaches</a:t>
            </a:r>
            <a:endParaRPr kumimoji="0" b="0" i="0" u="none" strike="noStrike" kern="0" cap="none" spc="0" normalizeH="0" baseline="0" noProof="0" dirty="0">
              <a:ln>
                <a:noFill/>
              </a:ln>
              <a:solidFill>
                <a:schemeClr val="bg1"/>
              </a:solidFill>
              <a:effectLst/>
              <a:uLnTx/>
              <a:uFillTx/>
              <a:cs typeface="Arial"/>
              <a:sym typeface="Arial"/>
            </a:endParaRPr>
          </a:p>
          <a:p>
            <a:pPr marL="285750" marR="0" lvl="1" indent="-285750" defTabSz="914400" eaLnBrk="1" fontAlgn="auto" latinLnBrk="0" hangingPunct="1">
              <a:lnSpc>
                <a:spcPct val="90000"/>
              </a:lnSpc>
              <a:spcBef>
                <a:spcPts val="285"/>
              </a:spcBef>
              <a:spcAft>
                <a:spcPts val="0"/>
              </a:spcAft>
              <a:buSzPts val="1900"/>
              <a:buFont typeface="Arial" panose="020B0604020202020204" pitchFamily="34" charset="0"/>
              <a:buChar char="•"/>
              <a:tabLst/>
              <a:defRPr/>
            </a:pPr>
            <a:r>
              <a:rPr kumimoji="0" lang="en-GB" b="0" i="0" u="none" strike="noStrike" kern="0" cap="none" spc="0" normalizeH="0" baseline="0" noProof="0" dirty="0">
                <a:ln>
                  <a:noFill/>
                </a:ln>
                <a:solidFill>
                  <a:schemeClr val="bg1"/>
                </a:solidFill>
                <a:effectLst/>
                <a:uLnTx/>
                <a:uFillTx/>
                <a:ea typeface="Calibri"/>
                <a:cs typeface="Calibri"/>
                <a:sym typeface="Calibri"/>
              </a:rPr>
              <a:t>Restoration options</a:t>
            </a:r>
            <a:endParaRPr kumimoji="0" b="0" i="0" u="none" strike="noStrike" kern="0" cap="none" spc="0" normalizeH="0" baseline="0" noProof="0" dirty="0">
              <a:ln>
                <a:noFill/>
              </a:ln>
              <a:solidFill>
                <a:schemeClr val="bg1"/>
              </a:solidFill>
              <a:effectLst/>
              <a:uLnTx/>
              <a:uFillTx/>
              <a:cs typeface="Arial"/>
              <a:sym typeface="Arial"/>
            </a:endParaRPr>
          </a:p>
          <a:p>
            <a:pPr marL="285750" marR="0" lvl="1" indent="-285750" defTabSz="914400" eaLnBrk="1" fontAlgn="auto" latinLnBrk="0" hangingPunct="1">
              <a:lnSpc>
                <a:spcPct val="90000"/>
              </a:lnSpc>
              <a:spcBef>
                <a:spcPts val="285"/>
              </a:spcBef>
              <a:spcAft>
                <a:spcPts val="0"/>
              </a:spcAft>
              <a:buSzPts val="1900"/>
              <a:buFont typeface="Arial" panose="020B0604020202020204" pitchFamily="34" charset="0"/>
              <a:buChar char="•"/>
              <a:tabLst/>
              <a:defRPr/>
            </a:pPr>
            <a:r>
              <a:rPr kumimoji="0" lang="en-GB" b="0" i="0" u="none" strike="noStrike" kern="0" cap="none" spc="0" normalizeH="0" baseline="0" noProof="0" dirty="0">
                <a:ln>
                  <a:noFill/>
                </a:ln>
                <a:solidFill>
                  <a:schemeClr val="bg1"/>
                </a:solidFill>
                <a:effectLst/>
                <a:uLnTx/>
                <a:uFillTx/>
                <a:ea typeface="Calibri"/>
                <a:cs typeface="Calibri"/>
                <a:sym typeface="Calibri"/>
              </a:rPr>
              <a:t>Landscape connectivity</a:t>
            </a:r>
            <a:endParaRPr kumimoji="0" b="0" i="0" u="none" strike="noStrike" kern="0" cap="none" spc="0" normalizeH="0" baseline="0" noProof="0" dirty="0">
              <a:ln>
                <a:noFill/>
              </a:ln>
              <a:solidFill>
                <a:schemeClr val="bg1"/>
              </a:solidFill>
              <a:effectLst/>
              <a:uLnTx/>
              <a:uFillTx/>
              <a:cs typeface="Arial"/>
              <a:sym typeface="Arial"/>
            </a:endParaRPr>
          </a:p>
          <a:p>
            <a:pPr marL="285750" marR="0" lvl="1" indent="-285750" defTabSz="914400" eaLnBrk="1" fontAlgn="auto" latinLnBrk="0" hangingPunct="1">
              <a:lnSpc>
                <a:spcPct val="90000"/>
              </a:lnSpc>
              <a:spcBef>
                <a:spcPts val="285"/>
              </a:spcBef>
              <a:spcAft>
                <a:spcPts val="0"/>
              </a:spcAft>
              <a:buSzPts val="1900"/>
              <a:buFont typeface="Arial" panose="020B0604020202020204" pitchFamily="34" charset="0"/>
              <a:buChar char="•"/>
              <a:tabLst/>
              <a:defRPr/>
            </a:pPr>
            <a:r>
              <a:rPr kumimoji="0" lang="en-GB" b="0" i="0" u="none" strike="noStrike" kern="0" cap="none" spc="0" normalizeH="0" baseline="0" noProof="0" dirty="0">
                <a:ln>
                  <a:noFill/>
                </a:ln>
                <a:solidFill>
                  <a:schemeClr val="bg1"/>
                </a:solidFill>
                <a:effectLst/>
                <a:uLnTx/>
                <a:uFillTx/>
                <a:ea typeface="Calibri"/>
                <a:cs typeface="Calibri"/>
                <a:sym typeface="Calibri"/>
              </a:rPr>
              <a:t>Conflict resolution</a:t>
            </a:r>
            <a:endParaRPr kumimoji="0" b="0" i="0" u="none" strike="noStrike" kern="0" cap="none" spc="0" normalizeH="0" baseline="0" noProof="0" dirty="0">
              <a:ln>
                <a:noFill/>
              </a:ln>
              <a:solidFill>
                <a:schemeClr val="bg1"/>
              </a:solidFill>
              <a:effectLst/>
              <a:uLnTx/>
              <a:uFillTx/>
              <a:cs typeface="Arial"/>
              <a:sym typeface="Arial"/>
            </a:endParaRPr>
          </a:p>
        </p:txBody>
      </p:sp>
      <p:sp>
        <p:nvSpPr>
          <p:cNvPr id="49" name="TextBox 48">
            <a:extLst>
              <a:ext uri="{FF2B5EF4-FFF2-40B4-BE49-F238E27FC236}">
                <a16:creationId xmlns:a16="http://schemas.microsoft.com/office/drawing/2014/main" id="{ABED08A5-443F-9048-A58E-4408E46322BF}"/>
              </a:ext>
            </a:extLst>
          </p:cNvPr>
          <p:cNvSpPr txBox="1"/>
          <p:nvPr/>
        </p:nvSpPr>
        <p:spPr>
          <a:xfrm>
            <a:off x="529937" y="4020605"/>
            <a:ext cx="2843396" cy="529245"/>
          </a:xfrm>
          <a:prstGeom prst="rect">
            <a:avLst/>
          </a:prstGeom>
          <a:noFill/>
        </p:spPr>
        <p:txBody>
          <a:bodyPr wrap="square" rtlCol="0">
            <a:spAutoFit/>
          </a:bodyPr>
          <a:lstStyle/>
          <a:p>
            <a:r>
              <a:rPr lang="en-GB" sz="2800" kern="0" dirty="0">
                <a:solidFill>
                  <a:schemeClr val="bg1"/>
                </a:solidFill>
                <a:effectLst>
                  <a:outerShdw blurRad="100756" dist="50800" dir="5400000" sx="96385" sy="96385" algn="ctr" rotWithShape="0">
                    <a:schemeClr val="tx1"/>
                  </a:outerShdw>
                </a:effectLst>
                <a:ea typeface="Calibri"/>
                <a:cs typeface="Calibri"/>
                <a:sym typeface="Calibri"/>
              </a:rPr>
              <a:t> Pressure</a:t>
            </a:r>
            <a:endParaRPr lang="en-GB" sz="2800" kern="0" dirty="0">
              <a:solidFill>
                <a:schemeClr val="bg1"/>
              </a:solidFill>
              <a:effectLst>
                <a:outerShdw blurRad="100756" dist="50800" dir="5400000" sx="96385" sy="96385" algn="ctr" rotWithShape="0">
                  <a:schemeClr val="tx1"/>
                </a:outerShdw>
              </a:effectLst>
              <a:cs typeface="Arial"/>
              <a:sym typeface="Arial"/>
            </a:endParaRPr>
          </a:p>
        </p:txBody>
      </p:sp>
      <p:sp>
        <p:nvSpPr>
          <p:cNvPr id="50" name="Google Shape;207;p8">
            <a:extLst>
              <a:ext uri="{FF2B5EF4-FFF2-40B4-BE49-F238E27FC236}">
                <a16:creationId xmlns:a16="http://schemas.microsoft.com/office/drawing/2014/main" id="{6CDDDA23-6971-044A-B654-48B3B46A0EFB}"/>
              </a:ext>
            </a:extLst>
          </p:cNvPr>
          <p:cNvSpPr/>
          <p:nvPr/>
        </p:nvSpPr>
        <p:spPr>
          <a:xfrm>
            <a:off x="4267215" y="4502426"/>
            <a:ext cx="2884265" cy="1775910"/>
          </a:xfrm>
          <a:prstGeom prst="roundRect">
            <a:avLst>
              <a:gd name="adj" fmla="val 10000"/>
            </a:avLst>
          </a:prstGeom>
          <a:solidFill>
            <a:srgbClr val="00B0F0"/>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1" name="Google Shape;203;p8">
            <a:extLst>
              <a:ext uri="{FF2B5EF4-FFF2-40B4-BE49-F238E27FC236}">
                <a16:creationId xmlns:a16="http://schemas.microsoft.com/office/drawing/2014/main" id="{E2625481-2928-E34C-A8EE-9BC8CC8396FE}"/>
              </a:ext>
            </a:extLst>
          </p:cNvPr>
          <p:cNvSpPr txBox="1"/>
          <p:nvPr/>
        </p:nvSpPr>
        <p:spPr>
          <a:xfrm>
            <a:off x="4441508" y="4391440"/>
            <a:ext cx="2709972" cy="2224109"/>
          </a:xfrm>
          <a:prstGeom prst="rect">
            <a:avLst/>
          </a:prstGeom>
          <a:noFill/>
          <a:ln>
            <a:noFill/>
          </a:ln>
        </p:spPr>
        <p:txBody>
          <a:bodyPr spcFirstLastPara="1" wrap="square" lIns="91425" tIns="91425" rIns="91425" bIns="91425" anchor="t" anchorCtr="0">
            <a:noAutofit/>
          </a:bodyPr>
          <a:lstStyle/>
          <a:p>
            <a:pPr marL="285750" marR="0" lvl="1" indent="-285750" defTabSz="914400" eaLnBrk="1" fontAlgn="auto" latinLnBrk="0" hangingPunct="1">
              <a:lnSpc>
                <a:spcPct val="90000"/>
              </a:lnSpc>
              <a:spcBef>
                <a:spcPts val="840"/>
              </a:spcBef>
              <a:spcAft>
                <a:spcPts val="0"/>
              </a:spcAft>
              <a:buSzPts val="1900"/>
              <a:buFont typeface="Arial" panose="020B0604020202020204" pitchFamily="34" charset="0"/>
              <a:buChar char="•"/>
              <a:tabLst/>
              <a:defRPr/>
            </a:pPr>
            <a:r>
              <a:rPr kumimoji="0" lang="en-GB" b="0" i="0" u="none" strike="noStrike" kern="0" cap="none" spc="0" normalizeH="0" baseline="0" noProof="0" dirty="0">
                <a:ln>
                  <a:noFill/>
                </a:ln>
                <a:solidFill>
                  <a:schemeClr val="bg1"/>
                </a:solidFill>
                <a:effectLst/>
                <a:uLnTx/>
                <a:uFillTx/>
                <a:ea typeface="Calibri"/>
                <a:cs typeface="Calibri"/>
                <a:sym typeface="Calibri"/>
              </a:rPr>
              <a:t>Degraded land</a:t>
            </a:r>
            <a:endParaRPr kumimoji="0" b="0" i="0" u="none" strike="noStrike" kern="0" cap="none" spc="0" normalizeH="0" baseline="0" noProof="0" dirty="0">
              <a:ln>
                <a:noFill/>
              </a:ln>
              <a:solidFill>
                <a:schemeClr val="bg1"/>
              </a:solidFill>
              <a:effectLst/>
              <a:uLnTx/>
              <a:uFillTx/>
              <a:cs typeface="Arial"/>
              <a:sym typeface="Arial"/>
            </a:endParaRPr>
          </a:p>
          <a:p>
            <a:pPr marL="285750" marR="0" lvl="1" indent="-285750" defTabSz="914400" eaLnBrk="1" fontAlgn="auto" latinLnBrk="0" hangingPunct="1">
              <a:lnSpc>
                <a:spcPct val="90000"/>
              </a:lnSpc>
              <a:spcBef>
                <a:spcPts val="285"/>
              </a:spcBef>
              <a:spcAft>
                <a:spcPts val="0"/>
              </a:spcAft>
              <a:buSzPts val="1900"/>
              <a:buFont typeface="Arial" panose="020B0604020202020204" pitchFamily="34" charset="0"/>
              <a:buChar char="•"/>
              <a:tabLst/>
              <a:defRPr/>
            </a:pPr>
            <a:r>
              <a:rPr kumimoji="0" lang="en-GB" b="0" i="0" u="none" strike="noStrike" kern="0" cap="none" spc="0" normalizeH="0" baseline="0" noProof="0" dirty="0">
                <a:ln>
                  <a:noFill/>
                </a:ln>
                <a:solidFill>
                  <a:schemeClr val="bg1"/>
                </a:solidFill>
                <a:effectLst/>
                <a:uLnTx/>
                <a:uFillTx/>
                <a:ea typeface="Calibri"/>
                <a:cs typeface="Calibri"/>
                <a:sym typeface="Calibri"/>
              </a:rPr>
              <a:t>Reduced biodiversity</a:t>
            </a:r>
            <a:endParaRPr kumimoji="0" b="0" i="0" u="none" strike="noStrike" kern="0" cap="none" spc="0" normalizeH="0" baseline="0" noProof="0" dirty="0">
              <a:ln>
                <a:noFill/>
              </a:ln>
              <a:solidFill>
                <a:schemeClr val="bg1"/>
              </a:solidFill>
              <a:effectLst/>
              <a:uLnTx/>
              <a:uFillTx/>
              <a:cs typeface="Arial"/>
              <a:sym typeface="Arial"/>
            </a:endParaRPr>
          </a:p>
          <a:p>
            <a:pPr marL="285750" marR="0" lvl="1" indent="-285750" defTabSz="914400" eaLnBrk="1" fontAlgn="auto" latinLnBrk="0" hangingPunct="1">
              <a:lnSpc>
                <a:spcPct val="90000"/>
              </a:lnSpc>
              <a:spcBef>
                <a:spcPts val="285"/>
              </a:spcBef>
              <a:spcAft>
                <a:spcPts val="0"/>
              </a:spcAft>
              <a:buSzPts val="1900"/>
              <a:buFont typeface="Arial" panose="020B0604020202020204" pitchFamily="34" charset="0"/>
              <a:buChar char="•"/>
              <a:tabLst/>
              <a:defRPr/>
            </a:pPr>
            <a:r>
              <a:rPr kumimoji="0" lang="en-GB" b="0" i="0" u="none" strike="noStrike" kern="0" cap="none" spc="0" normalizeH="0" baseline="0" noProof="0" dirty="0">
                <a:ln>
                  <a:noFill/>
                </a:ln>
                <a:solidFill>
                  <a:schemeClr val="bg1"/>
                </a:solidFill>
                <a:effectLst/>
                <a:uLnTx/>
                <a:uFillTx/>
                <a:ea typeface="Calibri"/>
                <a:cs typeface="Calibri"/>
                <a:sym typeface="Calibri"/>
              </a:rPr>
              <a:t>Migration</a:t>
            </a:r>
            <a:endParaRPr kumimoji="0" b="0" i="0" u="none" strike="noStrike" kern="0" cap="none" spc="0" normalizeH="0" baseline="0" noProof="0" dirty="0">
              <a:ln>
                <a:noFill/>
              </a:ln>
              <a:solidFill>
                <a:schemeClr val="bg1"/>
              </a:solidFill>
              <a:effectLst/>
              <a:uLnTx/>
              <a:uFillTx/>
              <a:cs typeface="Arial"/>
              <a:sym typeface="Arial"/>
            </a:endParaRPr>
          </a:p>
          <a:p>
            <a:pPr marL="285750" marR="0" lvl="1" indent="-285750" defTabSz="914400" eaLnBrk="1" fontAlgn="auto" latinLnBrk="0" hangingPunct="1">
              <a:lnSpc>
                <a:spcPct val="90000"/>
              </a:lnSpc>
              <a:spcBef>
                <a:spcPts val="285"/>
              </a:spcBef>
              <a:spcAft>
                <a:spcPts val="0"/>
              </a:spcAft>
              <a:buSzPts val="1900"/>
              <a:buFont typeface="Arial" panose="020B0604020202020204" pitchFamily="34" charset="0"/>
              <a:buChar char="•"/>
              <a:tabLst/>
              <a:defRPr/>
            </a:pPr>
            <a:r>
              <a:rPr kumimoji="0" lang="en-GB" b="0" i="0" u="none" strike="noStrike" kern="0" cap="none" spc="0" normalizeH="0" baseline="0" noProof="0" dirty="0">
                <a:ln>
                  <a:noFill/>
                </a:ln>
                <a:solidFill>
                  <a:schemeClr val="bg1"/>
                </a:solidFill>
                <a:effectLst/>
                <a:uLnTx/>
                <a:uFillTx/>
                <a:ea typeface="Calibri"/>
                <a:cs typeface="Calibri"/>
                <a:sym typeface="Calibri"/>
              </a:rPr>
              <a:t>Insecure land tenure</a:t>
            </a:r>
            <a:endParaRPr kumimoji="0" b="0" i="0" u="none" strike="noStrike" kern="0" cap="none" spc="0" normalizeH="0" baseline="0" noProof="0" dirty="0">
              <a:ln>
                <a:noFill/>
              </a:ln>
              <a:solidFill>
                <a:schemeClr val="bg1"/>
              </a:solidFill>
              <a:effectLst/>
              <a:uLnTx/>
              <a:uFillTx/>
              <a:cs typeface="Arial"/>
              <a:sym typeface="Arial"/>
            </a:endParaRPr>
          </a:p>
          <a:p>
            <a:pPr marL="285750" marR="0" lvl="1" indent="-285750" defTabSz="914400" eaLnBrk="1" fontAlgn="auto" latinLnBrk="0" hangingPunct="1">
              <a:lnSpc>
                <a:spcPct val="90000"/>
              </a:lnSpc>
              <a:spcBef>
                <a:spcPts val="285"/>
              </a:spcBef>
              <a:spcAft>
                <a:spcPts val="0"/>
              </a:spcAft>
              <a:buSzPts val="1900"/>
              <a:buFont typeface="Arial" panose="020B0604020202020204" pitchFamily="34" charset="0"/>
              <a:buChar char="•"/>
              <a:tabLst/>
              <a:defRPr/>
            </a:pPr>
            <a:r>
              <a:rPr kumimoji="0" lang="en-GB" b="0" i="0" u="none" strike="noStrike" kern="0" cap="none" spc="0" normalizeH="0" baseline="0" noProof="0" dirty="0">
                <a:ln>
                  <a:noFill/>
                </a:ln>
                <a:solidFill>
                  <a:schemeClr val="bg1"/>
                </a:solidFill>
                <a:effectLst/>
                <a:uLnTx/>
                <a:uFillTx/>
                <a:ea typeface="Calibri"/>
                <a:cs typeface="Calibri"/>
                <a:sym typeface="Calibri"/>
              </a:rPr>
              <a:t>Reduced resilience</a:t>
            </a:r>
            <a:endParaRPr kumimoji="0" b="0" i="0" u="none" strike="noStrike" kern="0" cap="none" spc="0" normalizeH="0" baseline="0" noProof="0" dirty="0">
              <a:ln>
                <a:noFill/>
              </a:ln>
              <a:solidFill>
                <a:schemeClr val="bg1"/>
              </a:solidFill>
              <a:effectLst/>
              <a:uLnTx/>
              <a:uFillTx/>
              <a:cs typeface="Arial"/>
              <a:sym typeface="Arial"/>
            </a:endParaRPr>
          </a:p>
          <a:p>
            <a:pPr marL="285750" marR="0" lvl="1" indent="-285750" defTabSz="914400" eaLnBrk="1" fontAlgn="auto" latinLnBrk="0" hangingPunct="1">
              <a:lnSpc>
                <a:spcPct val="90000"/>
              </a:lnSpc>
              <a:spcBef>
                <a:spcPts val="285"/>
              </a:spcBef>
              <a:spcAft>
                <a:spcPts val="0"/>
              </a:spcAft>
              <a:buSzPts val="1900"/>
              <a:buFont typeface="Arial" panose="020B0604020202020204" pitchFamily="34" charset="0"/>
              <a:buChar char="•"/>
              <a:tabLst/>
              <a:defRPr/>
            </a:pPr>
            <a:r>
              <a:rPr kumimoji="0" lang="en-GB" b="0" i="0" u="none" strike="noStrike" kern="0" cap="none" spc="0" normalizeH="0" baseline="0" noProof="0" dirty="0">
                <a:ln>
                  <a:noFill/>
                </a:ln>
                <a:solidFill>
                  <a:schemeClr val="bg1"/>
                </a:solidFill>
                <a:effectLst/>
                <a:uLnTx/>
                <a:uFillTx/>
                <a:ea typeface="Calibri"/>
                <a:cs typeface="Calibri"/>
                <a:sym typeface="Calibri"/>
              </a:rPr>
              <a:t>Low carbon stocks</a:t>
            </a:r>
            <a:endParaRPr kumimoji="0" b="0" i="0" u="none" strike="noStrike" kern="0" cap="none" spc="0" normalizeH="0" baseline="0" noProof="0" dirty="0">
              <a:ln>
                <a:noFill/>
              </a:ln>
              <a:solidFill>
                <a:schemeClr val="bg1"/>
              </a:solidFill>
              <a:effectLst/>
              <a:uLnTx/>
              <a:uFillTx/>
              <a:cs typeface="Arial"/>
              <a:sym typeface="Arial"/>
            </a:endParaRPr>
          </a:p>
        </p:txBody>
      </p:sp>
      <p:sp>
        <p:nvSpPr>
          <p:cNvPr id="52" name="TextBox 51">
            <a:extLst>
              <a:ext uri="{FF2B5EF4-FFF2-40B4-BE49-F238E27FC236}">
                <a16:creationId xmlns:a16="http://schemas.microsoft.com/office/drawing/2014/main" id="{91B79FA2-EA25-3246-907C-19FEBB67615D}"/>
              </a:ext>
            </a:extLst>
          </p:cNvPr>
          <p:cNvSpPr txBox="1"/>
          <p:nvPr/>
        </p:nvSpPr>
        <p:spPr>
          <a:xfrm>
            <a:off x="4267050" y="4020605"/>
            <a:ext cx="2843396" cy="529245"/>
          </a:xfrm>
          <a:prstGeom prst="rect">
            <a:avLst/>
          </a:prstGeom>
          <a:noFill/>
        </p:spPr>
        <p:txBody>
          <a:bodyPr wrap="square" rtlCol="0">
            <a:spAutoFit/>
          </a:bodyPr>
          <a:lstStyle/>
          <a:p>
            <a:r>
              <a:rPr lang="en-GB" sz="2800" kern="0" dirty="0">
                <a:solidFill>
                  <a:schemeClr val="bg1"/>
                </a:solidFill>
                <a:effectLst>
                  <a:outerShdw blurRad="100756" dist="50800" dir="5400000" sx="96385" sy="96385" algn="ctr" rotWithShape="0">
                    <a:schemeClr val="tx1"/>
                  </a:outerShdw>
                </a:effectLst>
                <a:ea typeface="Calibri"/>
                <a:cs typeface="Calibri"/>
                <a:sym typeface="Calibri"/>
              </a:rPr>
              <a:t> State</a:t>
            </a:r>
            <a:endParaRPr lang="en-GB" sz="2800" kern="0" dirty="0">
              <a:solidFill>
                <a:schemeClr val="bg1"/>
              </a:solidFill>
              <a:effectLst>
                <a:outerShdw blurRad="100756" dist="50800" dir="5400000" sx="96385" sy="96385" algn="ctr" rotWithShape="0">
                  <a:schemeClr val="tx1"/>
                </a:outerShdw>
              </a:effectLst>
              <a:cs typeface="Arial"/>
              <a:sym typeface="Arial"/>
            </a:endParaRPr>
          </a:p>
        </p:txBody>
      </p:sp>
      <p:sp>
        <p:nvSpPr>
          <p:cNvPr id="53" name="TextBox 52">
            <a:extLst>
              <a:ext uri="{FF2B5EF4-FFF2-40B4-BE49-F238E27FC236}">
                <a16:creationId xmlns:a16="http://schemas.microsoft.com/office/drawing/2014/main" id="{6EC0B0F2-4F66-F64E-92E7-B849F041D597}"/>
              </a:ext>
            </a:extLst>
          </p:cNvPr>
          <p:cNvSpPr txBox="1"/>
          <p:nvPr/>
        </p:nvSpPr>
        <p:spPr>
          <a:xfrm>
            <a:off x="8014102" y="4020605"/>
            <a:ext cx="2843396" cy="529245"/>
          </a:xfrm>
          <a:prstGeom prst="rect">
            <a:avLst/>
          </a:prstGeom>
          <a:noFill/>
        </p:spPr>
        <p:txBody>
          <a:bodyPr wrap="square" rtlCol="0">
            <a:spAutoFit/>
          </a:bodyPr>
          <a:lstStyle/>
          <a:p>
            <a:r>
              <a:rPr lang="en-GB" sz="2800" kern="0" dirty="0">
                <a:solidFill>
                  <a:schemeClr val="bg1"/>
                </a:solidFill>
                <a:effectLst>
                  <a:outerShdw blurRad="100756" dist="50800" dir="5400000" sx="96385" sy="96385" algn="ctr" rotWithShape="0">
                    <a:schemeClr val="tx1"/>
                  </a:outerShdw>
                </a:effectLst>
                <a:ea typeface="Calibri"/>
                <a:cs typeface="Calibri"/>
                <a:sym typeface="Calibri"/>
              </a:rPr>
              <a:t> Response</a:t>
            </a:r>
            <a:endParaRPr lang="en-GB" sz="2800" kern="0" dirty="0">
              <a:solidFill>
                <a:schemeClr val="bg1"/>
              </a:solidFill>
              <a:effectLst>
                <a:outerShdw blurRad="100756" dist="50800" dir="5400000" sx="96385" sy="96385" algn="ctr" rotWithShape="0">
                  <a:schemeClr val="tx1"/>
                </a:outerShdw>
              </a:effectLst>
              <a:cs typeface="Arial"/>
              <a:sym typeface="Arial"/>
            </a:endParaRPr>
          </a:p>
        </p:txBody>
      </p:sp>
      <p:sp>
        <p:nvSpPr>
          <p:cNvPr id="54" name="TextBox 53">
            <a:extLst>
              <a:ext uri="{FF2B5EF4-FFF2-40B4-BE49-F238E27FC236}">
                <a16:creationId xmlns:a16="http://schemas.microsoft.com/office/drawing/2014/main" id="{19374F15-B8F0-B049-A0D2-61E28BDC2EA1}"/>
              </a:ext>
            </a:extLst>
          </p:cNvPr>
          <p:cNvSpPr txBox="1"/>
          <p:nvPr/>
        </p:nvSpPr>
        <p:spPr>
          <a:xfrm>
            <a:off x="3940935" y="259710"/>
            <a:ext cx="7829064" cy="1446550"/>
          </a:xfrm>
          <a:prstGeom prst="rect">
            <a:avLst/>
          </a:prstGeom>
          <a:noFill/>
        </p:spPr>
        <p:txBody>
          <a:bodyPr wrap="square" rtlCol="0">
            <a:spAutoFit/>
          </a:bodyPr>
          <a:lstStyle/>
          <a:p>
            <a:pPr lvl="0"/>
            <a:r>
              <a:rPr lang="en-GB" sz="4400" dirty="0">
                <a:solidFill>
                  <a:srgbClr val="2F5496"/>
                </a:solidFill>
                <a:ea typeface="Calibri"/>
                <a:cs typeface="Calibri"/>
                <a:sym typeface="Calibri"/>
              </a:rPr>
              <a:t>1.3 Addressing drivers of degradation</a:t>
            </a:r>
            <a:endParaRPr lang="en-GB" sz="4400" dirty="0"/>
          </a:p>
        </p:txBody>
      </p:sp>
      <p:sp>
        <p:nvSpPr>
          <p:cNvPr id="3" name="Slide Number Placeholder 2"/>
          <p:cNvSpPr>
            <a:spLocks noGrp="1"/>
          </p:cNvSpPr>
          <p:nvPr>
            <p:ph type="sldNum" sz="quarter" idx="4"/>
          </p:nvPr>
        </p:nvSpPr>
        <p:spPr/>
        <p:txBody>
          <a:bodyPr/>
          <a:lstStyle/>
          <a:p>
            <a:fld id="{95741571-E85D-4266-ADAB-4C9BA1847898}" type="slidenum">
              <a:rPr lang="en-AU" smtClean="0"/>
              <a:pPr/>
              <a:t>8</a:t>
            </a:fld>
            <a:r>
              <a:rPr lang="en-AU" dirty="0"/>
              <a:t> of 66</a:t>
            </a:r>
          </a:p>
        </p:txBody>
      </p:sp>
    </p:spTree>
    <p:extLst>
      <p:ext uri="{BB962C8B-B14F-4D97-AF65-F5344CB8AC3E}">
        <p14:creationId xmlns:p14="http://schemas.microsoft.com/office/powerpoint/2010/main" val="2234566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88960" y="1877140"/>
            <a:ext cx="9812629" cy="4351338"/>
          </a:xfrm>
        </p:spPr>
        <p:txBody>
          <a:bodyPr>
            <a:normAutofit lnSpcReduction="10000"/>
          </a:bodyPr>
          <a:lstStyle/>
          <a:p>
            <a:r>
              <a:rPr lang="en-AU" sz="2200" dirty="0"/>
              <a:t>DeFries, R.S., Rudel, T., Uriarte, M., Hansen, M., 2010. </a:t>
            </a:r>
            <a:r>
              <a:rPr lang="en-AU" sz="2200" i="1" dirty="0"/>
              <a:t>Deforestation driven by urban population growth and agricultural trade in the twenty-first century. </a:t>
            </a:r>
            <a:r>
              <a:rPr lang="en-AU" sz="2200" dirty="0"/>
              <a:t>Nature Geoscience 3, 178–181.</a:t>
            </a:r>
          </a:p>
          <a:p>
            <a:r>
              <a:rPr lang="en-AU" sz="2200" dirty="0"/>
              <a:t>Foley, J.A., et al. (2005) </a:t>
            </a:r>
            <a:r>
              <a:rPr lang="en-AU" sz="2200" i="1" dirty="0"/>
              <a:t>Global Consequences of Land Use. </a:t>
            </a:r>
            <a:r>
              <a:rPr lang="en-AU" sz="2200" dirty="0"/>
              <a:t>Science, 309, 570-574</a:t>
            </a:r>
          </a:p>
          <a:p>
            <a:r>
              <a:rPr lang="en-AU" sz="2200" dirty="0"/>
              <a:t>IPBES, 2018. </a:t>
            </a:r>
            <a:r>
              <a:rPr lang="en-AU" sz="2200" i="1" dirty="0"/>
              <a:t>Summary for policymakers of the thematic assessment report on land degradation and restoration of the Intergovernmental Science-Policy Platform on Biodiversity and Ecosystem Services</a:t>
            </a:r>
            <a:r>
              <a:rPr lang="en-AU" sz="2200" dirty="0"/>
              <a:t>. In: Scholes, R., Montanarella, L., Brainich, A., Barger, N., Brink, B.t., Cantele, M., Erasmus, B., Fisher, J., Gardner, T., Holland, T.G., Kohler, F., Kotiaho, J.S., Maltitz, G.V., Nangendo, G., Pandit, R., Parrotta, J., Potts, M.D., Prince, S., Sankaran, M., Willemen, L. (Eds.). IPBES Secretariat, Bonn, Germany</a:t>
            </a:r>
          </a:p>
          <a:p>
            <a:r>
              <a:rPr lang="en-AU" sz="2200" dirty="0"/>
              <a:t>Robinson, B.E., Holland, M.B., Naughton-Treves, L., 2014. </a:t>
            </a:r>
            <a:r>
              <a:rPr lang="en-AU" sz="2200" i="1" dirty="0"/>
              <a:t>Does secure land tenure save forests? A meta-analysis of the relationship between land tenure and tropical deforestation. </a:t>
            </a:r>
            <a:r>
              <a:rPr lang="en-AU" sz="2200" dirty="0"/>
              <a:t>Global Environmental Change 29, 281–293.</a:t>
            </a:r>
          </a:p>
          <a:p>
            <a:pPr marL="0" indent="0">
              <a:buNone/>
            </a:pPr>
            <a:endParaRPr lang="en-AU" sz="2200" dirty="0">
              <a:solidFill>
                <a:schemeClr val="accent5">
                  <a:lumMod val="75000"/>
                </a:schemeClr>
              </a:solidFill>
            </a:endParaRPr>
          </a:p>
        </p:txBody>
      </p:sp>
      <p:sp>
        <p:nvSpPr>
          <p:cNvPr id="10" name="Footer Placeholder 9"/>
          <p:cNvSpPr>
            <a:spLocks noGrp="1"/>
          </p:cNvSpPr>
          <p:nvPr>
            <p:ph type="ftr" sz="quarter" idx="11"/>
          </p:nvPr>
        </p:nvSpPr>
        <p:spPr/>
        <p:txBody>
          <a:bodyPr/>
          <a:lstStyle/>
          <a:p>
            <a:pPr algn="l"/>
            <a:endParaRPr lang="en-AU" dirty="0">
              <a:cs typeface="Calibri" panose="020F0502020204030204" pitchFamily="34" charset="0"/>
            </a:endParaRPr>
          </a:p>
          <a:p>
            <a:pPr algn="l"/>
            <a:r>
              <a:rPr lang="en-AU" dirty="0">
                <a:cs typeface="Calibri" panose="020F0502020204030204" pitchFamily="34" charset="0"/>
              </a:rPr>
              <a:t>Forest Landscape Restoration (FLR) Project Design and Implementation.</a:t>
            </a:r>
          </a:p>
          <a:p>
            <a:endParaRPr lang="en-AU" dirty="0"/>
          </a:p>
        </p:txBody>
      </p:sp>
      <p:sp>
        <p:nvSpPr>
          <p:cNvPr id="11" name="Title 10"/>
          <p:cNvSpPr>
            <a:spLocks noGrp="1"/>
          </p:cNvSpPr>
          <p:nvPr>
            <p:ph type="title"/>
          </p:nvPr>
        </p:nvSpPr>
        <p:spPr/>
        <p:txBody>
          <a:bodyPr/>
          <a:lstStyle/>
          <a:p>
            <a:r>
              <a:rPr lang="en-AU" dirty="0"/>
              <a:t>Topic 1:</a:t>
            </a:r>
          </a:p>
        </p:txBody>
      </p:sp>
      <p:sp>
        <p:nvSpPr>
          <p:cNvPr id="9" name="TextBox 8"/>
          <p:cNvSpPr txBox="1"/>
          <p:nvPr/>
        </p:nvSpPr>
        <p:spPr>
          <a:xfrm>
            <a:off x="3940935" y="259710"/>
            <a:ext cx="7536832" cy="830997"/>
          </a:xfrm>
          <a:prstGeom prst="rect">
            <a:avLst/>
          </a:prstGeom>
          <a:noFill/>
        </p:spPr>
        <p:txBody>
          <a:bodyPr wrap="square" rtlCol="0">
            <a:spAutoFit/>
          </a:bodyPr>
          <a:lstStyle/>
          <a:p>
            <a:r>
              <a:rPr lang="en-AU" sz="4800" dirty="0">
                <a:solidFill>
                  <a:schemeClr val="accent5">
                    <a:lumMod val="75000"/>
                  </a:schemeClr>
                </a:solidFill>
                <a:latin typeface="Calibri" panose="020F0502020204030204" pitchFamily="34" charset="0"/>
                <a:cs typeface="Calibri" panose="020F0502020204030204" pitchFamily="34" charset="0"/>
              </a:rPr>
              <a:t>References and resources </a:t>
            </a:r>
          </a:p>
        </p:txBody>
      </p:sp>
      <p:sp>
        <p:nvSpPr>
          <p:cNvPr id="3" name="Slide Number Placeholder 2"/>
          <p:cNvSpPr>
            <a:spLocks noGrp="1"/>
          </p:cNvSpPr>
          <p:nvPr>
            <p:ph type="sldNum" sz="quarter" idx="4"/>
          </p:nvPr>
        </p:nvSpPr>
        <p:spPr/>
        <p:txBody>
          <a:bodyPr/>
          <a:lstStyle/>
          <a:p>
            <a:fld id="{95741571-E85D-4266-ADAB-4C9BA1847898}" type="slidenum">
              <a:rPr lang="en-AU" smtClean="0"/>
              <a:pPr/>
              <a:t>9</a:t>
            </a:fld>
            <a:r>
              <a:rPr lang="en-AU" dirty="0"/>
              <a:t> of 66</a:t>
            </a:r>
          </a:p>
        </p:txBody>
      </p:sp>
    </p:spTree>
    <p:extLst>
      <p:ext uri="{BB962C8B-B14F-4D97-AF65-F5344CB8AC3E}">
        <p14:creationId xmlns:p14="http://schemas.microsoft.com/office/powerpoint/2010/main" val="634991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11026</Words>
  <Application>Microsoft Office PowerPoint</Application>
  <PresentationFormat>Breitbild</PresentationFormat>
  <Paragraphs>1445</Paragraphs>
  <Slides>66</Slides>
  <Notes>66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66</vt:i4>
      </vt:variant>
    </vt:vector>
  </HeadingPairs>
  <TitlesOfParts>
    <vt:vector size="70" baseType="lpstr">
      <vt:lpstr>Arial</vt:lpstr>
      <vt:lpstr>Calibri</vt:lpstr>
      <vt:lpstr>Noto Sans Symbols</vt:lpstr>
      <vt:lpstr>Office Theme</vt:lpstr>
      <vt:lpstr>Module 2 |</vt:lpstr>
      <vt:lpstr>Module 2:</vt:lpstr>
      <vt:lpstr>Module 2:</vt:lpstr>
      <vt:lpstr>Topic 1:</vt:lpstr>
      <vt:lpstr>PowerPoint-Präsentation</vt:lpstr>
      <vt:lpstr>Topic 1:</vt:lpstr>
      <vt:lpstr>Topic 1:</vt:lpstr>
      <vt:lpstr>Topic 1:</vt:lpstr>
      <vt:lpstr>Topic 1:</vt:lpstr>
      <vt:lpstr>Topic 1:</vt:lpstr>
      <vt:lpstr>Topic 1:</vt:lpstr>
      <vt:lpstr>Topic 2:</vt:lpstr>
      <vt:lpstr>Topic 2:</vt:lpstr>
      <vt:lpstr>Topic 2:</vt:lpstr>
      <vt:lpstr>Topic 2:</vt:lpstr>
      <vt:lpstr>Topic 2:</vt:lpstr>
      <vt:lpstr>Topic 2:</vt:lpstr>
      <vt:lpstr>Topic 2:</vt:lpstr>
      <vt:lpstr>Topic 2:</vt:lpstr>
      <vt:lpstr>Topic 2:</vt:lpstr>
      <vt:lpstr>Topic 2:</vt:lpstr>
      <vt:lpstr>Topic 2:</vt:lpstr>
      <vt:lpstr>Topic 2:</vt:lpstr>
      <vt:lpstr>Topic 2:</vt:lpstr>
      <vt:lpstr>Topic 3:</vt:lpstr>
      <vt:lpstr>Topic 3:</vt:lpstr>
      <vt:lpstr>Topic 3:</vt:lpstr>
      <vt:lpstr>Topic 3:</vt:lpstr>
      <vt:lpstr>Topic 3:</vt:lpstr>
      <vt:lpstr>PowerPoint-Präsentation</vt:lpstr>
      <vt:lpstr>Topic 3:</vt:lpstr>
      <vt:lpstr>Topic 3:</vt:lpstr>
      <vt:lpstr>Topic 3:</vt:lpstr>
      <vt:lpstr>Topic 3:</vt:lpstr>
      <vt:lpstr>Topic 3:</vt:lpstr>
      <vt:lpstr>Topic 3:</vt:lpstr>
      <vt:lpstr>Topic 3:</vt:lpstr>
      <vt:lpstr>Topic 3:</vt:lpstr>
      <vt:lpstr>Topic 3:</vt:lpstr>
      <vt:lpstr>Topic 3:</vt:lpstr>
      <vt:lpstr>Topic 3:</vt:lpstr>
      <vt:lpstr>Topic 3:</vt:lpstr>
      <vt:lpstr>Topic 4:</vt:lpstr>
      <vt:lpstr>Topic 4:</vt:lpstr>
      <vt:lpstr>Topic 4:</vt:lpstr>
      <vt:lpstr>Topic 4:</vt:lpstr>
      <vt:lpstr>Topic 4:</vt:lpstr>
      <vt:lpstr>Topic 4:</vt:lpstr>
      <vt:lpstr>Topic 4:</vt:lpstr>
      <vt:lpstr>Topic 4:</vt:lpstr>
      <vt:lpstr>Topic 4:</vt:lpstr>
      <vt:lpstr>Topic 5:</vt:lpstr>
      <vt:lpstr>Topic 5:</vt:lpstr>
      <vt:lpstr>Topic 5:</vt:lpstr>
      <vt:lpstr>Topic 5:</vt:lpstr>
      <vt:lpstr>Topic 5:</vt:lpstr>
      <vt:lpstr>Topic 5:</vt:lpstr>
      <vt:lpstr>Topic 5:</vt:lpstr>
      <vt:lpstr>Topic 5:</vt:lpstr>
      <vt:lpstr>Topic 5:</vt:lpstr>
      <vt:lpstr>Topic 5:</vt:lpstr>
      <vt:lpstr>Topic 5:</vt:lpstr>
      <vt:lpstr>Topic 5:</vt:lpstr>
      <vt:lpstr>Topic 5:</vt:lpstr>
      <vt:lpstr>Topic 5:</vt:lpstr>
      <vt:lpstr>Module 2:</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Rollinson</dc:creator>
  <cp:lastModifiedBy>Eva-Maria Schimpf</cp:lastModifiedBy>
  <cp:revision>273</cp:revision>
  <cp:lastPrinted>2021-09-15T09:02:37Z</cp:lastPrinted>
  <dcterms:created xsi:type="dcterms:W3CDTF">2021-06-23T00:58:49Z</dcterms:created>
  <dcterms:modified xsi:type="dcterms:W3CDTF">2024-12-12T09:47:10Z</dcterms:modified>
</cp:coreProperties>
</file>