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341" r:id="rId6"/>
    <p:sldId id="273" r:id="rId7"/>
    <p:sldId id="309" r:id="rId8"/>
    <p:sldId id="310" r:id="rId9"/>
    <p:sldId id="315" r:id="rId10"/>
    <p:sldId id="311" r:id="rId11"/>
    <p:sldId id="343" r:id="rId12"/>
    <p:sldId id="313" r:id="rId13"/>
    <p:sldId id="314" r:id="rId14"/>
    <p:sldId id="274" r:id="rId15"/>
    <p:sldId id="276" r:id="rId16"/>
    <p:sldId id="275" r:id="rId17"/>
    <p:sldId id="317" r:id="rId18"/>
    <p:sldId id="297" r:id="rId19"/>
    <p:sldId id="342" r:id="rId20"/>
    <p:sldId id="299" r:id="rId21"/>
    <p:sldId id="300" r:id="rId22"/>
    <p:sldId id="263" r:id="rId23"/>
    <p:sldId id="266" r:id="rId24"/>
    <p:sldId id="318" r:id="rId25"/>
    <p:sldId id="319" r:id="rId26"/>
    <p:sldId id="293" r:id="rId27"/>
    <p:sldId id="294" r:id="rId28"/>
    <p:sldId id="295" r:id="rId29"/>
    <p:sldId id="296" r:id="rId30"/>
    <p:sldId id="277" r:id="rId31"/>
    <p:sldId id="320" r:id="rId32"/>
    <p:sldId id="321" r:id="rId33"/>
    <p:sldId id="322" r:id="rId34"/>
    <p:sldId id="323" r:id="rId35"/>
    <p:sldId id="324" r:id="rId36"/>
    <p:sldId id="326" r:id="rId37"/>
    <p:sldId id="301" r:id="rId38"/>
    <p:sldId id="302" r:id="rId39"/>
    <p:sldId id="303" r:id="rId40"/>
    <p:sldId id="304" r:id="rId41"/>
    <p:sldId id="280" r:id="rId42"/>
    <p:sldId id="327" r:id="rId43"/>
    <p:sldId id="328" r:id="rId44"/>
    <p:sldId id="329" r:id="rId45"/>
    <p:sldId id="330" r:id="rId46"/>
    <p:sldId id="331" r:id="rId47"/>
    <p:sldId id="332" r:id="rId48"/>
    <p:sldId id="305" r:id="rId49"/>
    <p:sldId id="306" r:id="rId50"/>
    <p:sldId id="307" r:id="rId51"/>
    <p:sldId id="308" r:id="rId52"/>
    <p:sldId id="283" r:id="rId53"/>
    <p:sldId id="333" r:id="rId54"/>
    <p:sldId id="334" r:id="rId55"/>
    <p:sldId id="335" r:id="rId56"/>
    <p:sldId id="336" r:id="rId57"/>
    <p:sldId id="337" r:id="rId58"/>
    <p:sldId id="338" r:id="rId59"/>
    <p:sldId id="289" r:id="rId60"/>
    <p:sldId id="290" r:id="rId61"/>
    <p:sldId id="291" r:id="rId62"/>
    <p:sldId id="292" r:id="rId63"/>
    <p:sldId id="339" r:id="rId64"/>
    <p:sldId id="270" r:id="rId65"/>
    <p:sldId id="340" r:id="rId66"/>
    <p:sldId id="271"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D19"/>
    <a:srgbClr val="36AFCE"/>
    <a:srgbClr val="4154A4"/>
    <a:srgbClr val="95C154"/>
    <a:srgbClr val="EECF41"/>
    <a:srgbClr val="0000BC"/>
    <a:srgbClr val="0000C4"/>
    <a:srgbClr val="000099"/>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0" autoAdjust="0"/>
    <p:restoredTop sz="55240" autoAdjust="0"/>
  </p:normalViewPr>
  <p:slideViewPr>
    <p:cSldViewPr snapToGrid="0">
      <p:cViewPr varScale="1">
        <p:scale>
          <a:sx n="77" d="100"/>
          <a:sy n="77" d="100"/>
        </p:scale>
        <p:origin x="434" y="40"/>
      </p:cViewPr>
      <p:guideLst>
        <p:guide orient="horz" pos="2160"/>
        <p:guide pos="3840"/>
      </p:guideLst>
    </p:cSldViewPr>
  </p:slideViewPr>
  <p:outlineViewPr>
    <p:cViewPr>
      <p:scale>
        <a:sx n="33" d="100"/>
        <a:sy n="33" d="100"/>
      </p:scale>
      <p:origin x="0" y="-2454"/>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48" d="100"/>
          <a:sy n="48" d="100"/>
        </p:scale>
        <p:origin x="28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2"/>
            <a:ext cx="3169920" cy="481727"/>
          </a:xfrm>
          <a:prstGeom prst="rect">
            <a:avLst/>
          </a:prstGeom>
        </p:spPr>
        <p:txBody>
          <a:bodyPr vert="horz" lIns="99057" tIns="49528" rIns="99057" bIns="49528" rtlCol="0"/>
          <a:lstStyle>
            <a:lvl1pPr algn="r">
              <a:defRPr sz="1300"/>
            </a:lvl1pPr>
          </a:lstStyle>
          <a:p>
            <a:fld id="{959B8C01-A71F-4B5B-888B-55C522122BB6}" type="datetime1">
              <a:rPr lang="en-AU" smtClean="0"/>
              <a:t>12/12/2024</a:t>
            </a:fld>
            <a:endParaRPr lang="en-AU" dirty="0"/>
          </a:p>
        </p:txBody>
      </p:sp>
      <p:sp>
        <p:nvSpPr>
          <p:cNvPr id="5" name="Slide Number Placeholder 4"/>
          <p:cNvSpPr>
            <a:spLocks noGrp="1"/>
          </p:cNvSpPr>
          <p:nvPr>
            <p:ph type="sldNum" sz="quarter" idx="3"/>
          </p:nvPr>
        </p:nvSpPr>
        <p:spPr>
          <a:xfrm>
            <a:off x="6574650" y="9119474"/>
            <a:ext cx="738859" cy="481726"/>
          </a:xfrm>
          <a:prstGeom prst="rect">
            <a:avLst/>
          </a:prstGeom>
        </p:spPr>
        <p:txBody>
          <a:bodyPr vert="horz" lIns="99057" tIns="49528" rIns="99057" bIns="49528" rtlCol="0" anchor="b"/>
          <a:lstStyle>
            <a:lvl1pPr algn="r">
              <a:defRPr sz="1300"/>
            </a:lvl1pPr>
          </a:lstStyle>
          <a:p>
            <a:fld id="{526FE254-E647-46B2-9B09-073DC17940B1}" type="slidenum">
              <a:rPr lang="en-AU" smtClean="0"/>
              <a:t>‹Nr.›</a:t>
            </a:fld>
            <a:endParaRPr lang="en-AU" dirty="0"/>
          </a:p>
        </p:txBody>
      </p:sp>
      <p:sp>
        <p:nvSpPr>
          <p:cNvPr id="8" name="Footer Placeholder 7"/>
          <p:cNvSpPr>
            <a:spLocks noGrp="1"/>
          </p:cNvSpPr>
          <p:nvPr>
            <p:ph type="ftr" sz="quarter" idx="2"/>
          </p:nvPr>
        </p:nvSpPr>
        <p:spPr>
          <a:xfrm>
            <a:off x="0" y="9119474"/>
            <a:ext cx="6375965" cy="481726"/>
          </a:xfrm>
          <a:prstGeom prst="rect">
            <a:avLst/>
          </a:prstGeom>
        </p:spPr>
        <p:txBody>
          <a:bodyPr vert="horz" lIns="99057" tIns="49528" rIns="99057" bIns="49528" rtlCol="0" anchor="b"/>
          <a:lstStyle>
            <a:lvl1pPr algn="l">
              <a:defRPr sz="1300"/>
            </a:lvl1pPr>
          </a:lstStyle>
          <a:p>
            <a:r>
              <a:rPr lang="en-AU" dirty="0">
                <a:cs typeface="Calibri" panose="020F0502020204030204" pitchFamily="34" charset="0"/>
              </a:rPr>
              <a:t>Forest Landscape Restoration (FLR) Facilitation and Capacity Development.</a:t>
            </a:r>
          </a:p>
        </p:txBody>
      </p:sp>
      <p:sp>
        <p:nvSpPr>
          <p:cNvPr id="10" name="Header Placeholder 9"/>
          <p:cNvSpPr>
            <a:spLocks noGrp="1"/>
          </p:cNvSpPr>
          <p:nvPr>
            <p:ph type="hdr" sz="quarter"/>
          </p:nvPr>
        </p:nvSpPr>
        <p:spPr>
          <a:xfrm>
            <a:off x="0" y="0"/>
            <a:ext cx="3169920" cy="481727"/>
          </a:xfrm>
          <a:prstGeom prst="rect">
            <a:avLst/>
          </a:prstGeom>
        </p:spPr>
        <p:txBody>
          <a:bodyPr vert="horz" lIns="99057" tIns="49528" rIns="99057" bIns="49528" rtlCol="0"/>
          <a:lstStyle>
            <a:lvl1pPr algn="l">
              <a:defRPr sz="1300"/>
            </a:lvl1pPr>
          </a:lstStyle>
          <a:p>
            <a:r>
              <a:rPr lang="en-AU" dirty="0"/>
              <a:t>Module 3 - Handout</a:t>
            </a:r>
          </a:p>
        </p:txBody>
      </p:sp>
    </p:spTree>
    <p:extLst>
      <p:ext uri="{BB962C8B-B14F-4D97-AF65-F5344CB8AC3E}">
        <p14:creationId xmlns:p14="http://schemas.microsoft.com/office/powerpoint/2010/main" val="178106889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9057" tIns="49528" rIns="99057" bIns="49528" rtlCol="0"/>
          <a:lstStyle>
            <a:lvl1pPr algn="l">
              <a:defRPr sz="1300"/>
            </a:lvl1pPr>
          </a:lstStyle>
          <a:p>
            <a:r>
              <a:rPr lang="en-AU" dirty="0"/>
              <a:t>Module 3 – Handout with Notes</a:t>
            </a:r>
          </a:p>
        </p:txBody>
      </p:sp>
      <p:sp>
        <p:nvSpPr>
          <p:cNvPr id="3" name="Date Placeholder 2"/>
          <p:cNvSpPr>
            <a:spLocks noGrp="1"/>
          </p:cNvSpPr>
          <p:nvPr>
            <p:ph type="dt" idx="1"/>
          </p:nvPr>
        </p:nvSpPr>
        <p:spPr>
          <a:xfrm>
            <a:off x="4143587" y="2"/>
            <a:ext cx="3169920" cy="481727"/>
          </a:xfrm>
          <a:prstGeom prst="rect">
            <a:avLst/>
          </a:prstGeom>
        </p:spPr>
        <p:txBody>
          <a:bodyPr vert="horz" lIns="99057" tIns="49528" rIns="99057" bIns="49528" rtlCol="0"/>
          <a:lstStyle>
            <a:lvl1pPr algn="r">
              <a:defRPr sz="1300"/>
            </a:lvl1pPr>
          </a:lstStyle>
          <a:p>
            <a:fld id="{3B4ED9AE-8166-47FF-AD83-E98FC8D946F1}" type="datetime1">
              <a:rPr lang="en-AU" smtClean="0"/>
              <a:t>12/12/2024</a:t>
            </a:fld>
            <a:endParaRPr lang="en-AU"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57" tIns="49528" rIns="99057" bIns="49528" rtlCol="0" anchor="ctr"/>
          <a:lstStyle/>
          <a:p>
            <a:endParaRPr lang="en-AU" dirty="0"/>
          </a:p>
        </p:txBody>
      </p:sp>
      <p:sp>
        <p:nvSpPr>
          <p:cNvPr id="5" name="Notes Placeholder 4"/>
          <p:cNvSpPr>
            <a:spLocks noGrp="1"/>
          </p:cNvSpPr>
          <p:nvPr>
            <p:ph type="body" sz="quarter" idx="3"/>
          </p:nvPr>
        </p:nvSpPr>
        <p:spPr>
          <a:xfrm>
            <a:off x="731521" y="4620578"/>
            <a:ext cx="5852160" cy="378047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6583681" cy="481726"/>
          </a:xfrm>
          <a:prstGeom prst="rect">
            <a:avLst/>
          </a:prstGeom>
        </p:spPr>
        <p:txBody>
          <a:bodyPr vert="horz" lIns="99057" tIns="49528" rIns="99057" bIns="49528" rtlCol="0" anchor="b"/>
          <a:lstStyle>
            <a:lvl1pPr algn="l">
              <a:defRPr sz="1300"/>
            </a:lvl1pPr>
          </a:lstStyle>
          <a:p>
            <a:r>
              <a:rPr lang="en-AU" dirty="0">
                <a:cs typeface="Calibri" panose="020F0502020204030204" pitchFamily="34" charset="0"/>
              </a:rPr>
              <a:t>Forest Landscape Restoration (FLR) Facilitation and Capacity Development.</a:t>
            </a:r>
          </a:p>
        </p:txBody>
      </p:sp>
      <p:sp>
        <p:nvSpPr>
          <p:cNvPr id="7" name="Slide Number Placeholder 6"/>
          <p:cNvSpPr>
            <a:spLocks noGrp="1"/>
          </p:cNvSpPr>
          <p:nvPr>
            <p:ph type="sldNum" sz="quarter" idx="5"/>
          </p:nvPr>
        </p:nvSpPr>
        <p:spPr>
          <a:xfrm>
            <a:off x="6793595" y="9119474"/>
            <a:ext cx="519912" cy="481726"/>
          </a:xfrm>
          <a:prstGeom prst="rect">
            <a:avLst/>
          </a:prstGeom>
        </p:spPr>
        <p:txBody>
          <a:bodyPr vert="horz" lIns="99057" tIns="49528" rIns="99057" bIns="49528" rtlCol="0" anchor="b"/>
          <a:lstStyle>
            <a:lvl1pPr algn="r">
              <a:defRPr sz="1300"/>
            </a:lvl1pPr>
          </a:lstStyle>
          <a:p>
            <a:fld id="{B307E6DD-9BA3-4202-9345-EA1A09844C44}" type="slidenum">
              <a:rPr lang="en-AU" smtClean="0"/>
              <a:t>‹Nr.›</a:t>
            </a:fld>
            <a:endParaRPr lang="en-AU" dirty="0"/>
          </a:p>
        </p:txBody>
      </p:sp>
    </p:spTree>
    <p:extLst>
      <p:ext uri="{BB962C8B-B14F-4D97-AF65-F5344CB8AC3E}">
        <p14:creationId xmlns:p14="http://schemas.microsoft.com/office/powerpoint/2010/main" val="365682279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youtu.be/Zbrpqb2HIY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a:t>
            </a:fld>
            <a:endParaRPr lang="en-AU" dirty="0"/>
          </a:p>
        </p:txBody>
      </p:sp>
      <p:sp>
        <p:nvSpPr>
          <p:cNvPr id="5" name="Date Placeholder 4"/>
          <p:cNvSpPr>
            <a:spLocks noGrp="1"/>
          </p:cNvSpPr>
          <p:nvPr>
            <p:ph type="dt" idx="11"/>
          </p:nvPr>
        </p:nvSpPr>
        <p:spPr/>
        <p:txBody>
          <a:bodyPr/>
          <a:lstStyle/>
          <a:p>
            <a:fld id="{CE35BBC1-A074-4652-A052-235B8712CFE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4006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10</a:t>
            </a:fld>
            <a:endParaRPr lang="en-AU" dirty="0"/>
          </a:p>
        </p:txBody>
      </p:sp>
      <p:sp>
        <p:nvSpPr>
          <p:cNvPr id="5" name="Date Placeholder 4"/>
          <p:cNvSpPr>
            <a:spLocks noGrp="1"/>
          </p:cNvSpPr>
          <p:nvPr>
            <p:ph type="dt" idx="11"/>
          </p:nvPr>
        </p:nvSpPr>
        <p:spPr/>
        <p:txBody>
          <a:bodyPr/>
          <a:lstStyle/>
          <a:p>
            <a:fld id="{8D59564D-4B2E-40F0-B2D8-B753E4661036}"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02990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11</a:t>
            </a:fld>
            <a:endParaRPr lang="en-AU" dirty="0"/>
          </a:p>
        </p:txBody>
      </p:sp>
      <p:sp>
        <p:nvSpPr>
          <p:cNvPr id="5" name="Date Placeholder 4"/>
          <p:cNvSpPr>
            <a:spLocks noGrp="1"/>
          </p:cNvSpPr>
          <p:nvPr>
            <p:ph type="dt" idx="11"/>
          </p:nvPr>
        </p:nvSpPr>
        <p:spPr/>
        <p:txBody>
          <a:bodyPr/>
          <a:lstStyle/>
          <a:p>
            <a:fld id="{23413457-F6C8-43D6-8311-BA7FE7EFF1C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6124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12</a:t>
            </a:fld>
            <a:endParaRPr lang="en-AU" dirty="0"/>
          </a:p>
        </p:txBody>
      </p:sp>
      <p:sp>
        <p:nvSpPr>
          <p:cNvPr id="5" name="Date Placeholder 4"/>
          <p:cNvSpPr>
            <a:spLocks noGrp="1"/>
          </p:cNvSpPr>
          <p:nvPr>
            <p:ph type="dt" idx="11"/>
          </p:nvPr>
        </p:nvSpPr>
        <p:spPr/>
        <p:txBody>
          <a:bodyPr/>
          <a:lstStyle/>
          <a:p>
            <a:fld id="{D8F828A9-8495-4E9C-908F-15CB6A53F74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46455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13</a:t>
            </a:fld>
            <a:endParaRPr lang="en-AU" dirty="0"/>
          </a:p>
        </p:txBody>
      </p:sp>
      <p:sp>
        <p:nvSpPr>
          <p:cNvPr id="5" name="Date Placeholder 4"/>
          <p:cNvSpPr>
            <a:spLocks noGrp="1"/>
          </p:cNvSpPr>
          <p:nvPr>
            <p:ph type="dt" idx="11"/>
          </p:nvPr>
        </p:nvSpPr>
        <p:spPr/>
        <p:txBody>
          <a:bodyPr/>
          <a:lstStyle/>
          <a:p>
            <a:fld id="{17E772CE-29F3-46F1-93E8-95682BCE8805}"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26990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14</a:t>
            </a:fld>
            <a:endParaRPr lang="en-AU" dirty="0"/>
          </a:p>
        </p:txBody>
      </p:sp>
      <p:sp>
        <p:nvSpPr>
          <p:cNvPr id="5" name="Date Placeholder 4"/>
          <p:cNvSpPr>
            <a:spLocks noGrp="1"/>
          </p:cNvSpPr>
          <p:nvPr>
            <p:ph type="dt" idx="11"/>
          </p:nvPr>
        </p:nvSpPr>
        <p:spPr/>
        <p:txBody>
          <a:bodyPr/>
          <a:lstStyle/>
          <a:p>
            <a:fld id="{6BD0FE69-1622-4CF5-BC6F-6610E55EEB0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83978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AU" sz="1200" dirty="0">
                <a:solidFill>
                  <a:schemeClr val="dk1"/>
                </a:solidFill>
                <a:ea typeface="Calibri"/>
                <a:cs typeface="Calibri"/>
                <a:sym typeface="Calibri"/>
              </a:rPr>
              <a:t>Identify capacity-development needs at the individual and organizational level and propose relevant strategies to meet these needs.</a:t>
            </a:r>
            <a:endParaRPr lang="en-AU" sz="1200" dirty="0"/>
          </a:p>
          <a:p>
            <a:pPr marL="171450" indent="-171450">
              <a:buClr>
                <a:schemeClr val="dk1"/>
              </a:buClr>
              <a:buSzPts val="1200"/>
              <a:buFont typeface="Arial" pitchFamily="34" charset="0"/>
              <a:buChar char="•"/>
            </a:pPr>
            <a:r>
              <a:rPr lang="en-AU" sz="1200" dirty="0">
                <a:solidFill>
                  <a:schemeClr val="dk1"/>
                </a:solidFill>
                <a:ea typeface="Calibri"/>
                <a:cs typeface="Calibri"/>
                <a:sym typeface="Calibri"/>
              </a:rPr>
              <a:t>Build capacity-development programmes for relevant stakeholders to undertake planning, implementation and evaluation of FLR</a:t>
            </a:r>
            <a:r>
              <a:rPr lang="en-AU" sz="1200" baseline="0" dirty="0">
                <a:solidFill>
                  <a:schemeClr val="tx1"/>
                </a:solidFill>
                <a:ea typeface="+mn-ea"/>
                <a:cs typeface="+mn-cs"/>
                <a:sym typeface="Calibri"/>
              </a:rPr>
              <a:t> </a:t>
            </a:r>
            <a:r>
              <a:rPr lang="en-AU" sz="1200" dirty="0">
                <a:solidFill>
                  <a:schemeClr val="dk1"/>
                </a:solidFill>
                <a:ea typeface="Calibri"/>
                <a:cs typeface="Calibri"/>
                <a:sym typeface="Calibri"/>
              </a:rPr>
              <a:t>efforts.</a:t>
            </a:r>
            <a:endParaRPr lang="en-AU" sz="1200" dirty="0"/>
          </a:p>
          <a:p>
            <a:pPr marL="171450" indent="-171450">
              <a:buClr>
                <a:schemeClr val="dk1"/>
              </a:buClr>
              <a:buSzPts val="1200"/>
              <a:buFont typeface="Arial" pitchFamily="34" charset="0"/>
              <a:buChar char="•"/>
            </a:pPr>
            <a:r>
              <a:rPr lang="en-AU" sz="1200" dirty="0">
                <a:solidFill>
                  <a:schemeClr val="dk1"/>
                </a:solidFill>
                <a:ea typeface="Calibri"/>
                <a:cs typeface="Calibri"/>
                <a:sym typeface="Calibri"/>
              </a:rPr>
              <a:t>Develop networks/knowledge platforms (national/regional) between practitioners and extension services in order to disseminate good</a:t>
            </a:r>
            <a:r>
              <a:rPr lang="en-AU" sz="1200" baseline="0" dirty="0">
                <a:solidFill>
                  <a:schemeClr val="tx1"/>
                </a:solidFill>
                <a:ea typeface="+mn-ea"/>
                <a:cs typeface="+mn-cs"/>
                <a:sym typeface="Calibri"/>
              </a:rPr>
              <a:t> </a:t>
            </a:r>
            <a:r>
              <a:rPr lang="en-AU" sz="1200" dirty="0">
                <a:solidFill>
                  <a:schemeClr val="dk1"/>
                </a:solidFill>
                <a:ea typeface="Calibri"/>
                <a:cs typeface="Calibri"/>
                <a:sym typeface="Calibri"/>
              </a:rPr>
              <a:t>practices.</a:t>
            </a:r>
            <a:endParaRPr lang="en-AU" sz="1200" dirty="0"/>
          </a:p>
          <a:p>
            <a:pPr marL="171450" indent="-171450">
              <a:buClr>
                <a:schemeClr val="dk1"/>
              </a:buClr>
              <a:buSzPts val="1200"/>
              <a:buFont typeface="Arial" pitchFamily="34" charset="0"/>
              <a:buChar char="•"/>
            </a:pPr>
            <a:r>
              <a:rPr lang="en-AU" sz="1200" dirty="0">
                <a:solidFill>
                  <a:schemeClr val="dk1"/>
                </a:solidFill>
                <a:ea typeface="Calibri"/>
                <a:cs typeface="Calibri"/>
                <a:sym typeface="Calibri"/>
              </a:rPr>
              <a:t>Support the establishment and continued capacity strengthening of networks of practitioners and extension services</a:t>
            </a:r>
            <a:endParaRPr lang="en-AU" sz="1200" dirty="0"/>
          </a:p>
        </p:txBody>
      </p:sp>
      <p:sp>
        <p:nvSpPr>
          <p:cNvPr id="4" name="Slide Number Placeholder 3"/>
          <p:cNvSpPr>
            <a:spLocks noGrp="1"/>
          </p:cNvSpPr>
          <p:nvPr>
            <p:ph type="sldNum" sz="quarter" idx="10"/>
          </p:nvPr>
        </p:nvSpPr>
        <p:spPr/>
        <p:txBody>
          <a:bodyPr/>
          <a:lstStyle/>
          <a:p>
            <a:fld id="{B307E6DD-9BA3-4202-9345-EA1A09844C44}" type="slidenum">
              <a:rPr lang="en-AU" smtClean="0"/>
              <a:t>15</a:t>
            </a:fld>
            <a:endParaRPr lang="en-AU" dirty="0"/>
          </a:p>
        </p:txBody>
      </p:sp>
      <p:sp>
        <p:nvSpPr>
          <p:cNvPr id="5" name="Date Placeholder 4"/>
          <p:cNvSpPr>
            <a:spLocks noGrp="1"/>
          </p:cNvSpPr>
          <p:nvPr>
            <p:ph type="dt" idx="11"/>
          </p:nvPr>
        </p:nvSpPr>
        <p:spPr/>
        <p:txBody>
          <a:bodyPr/>
          <a:lstStyle/>
          <a:p>
            <a:fld id="{9F5FB214-20D6-40E8-927F-1539DCA0310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23753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16</a:t>
            </a:fld>
            <a:endParaRPr lang="en-AU" dirty="0"/>
          </a:p>
        </p:txBody>
      </p:sp>
      <p:sp>
        <p:nvSpPr>
          <p:cNvPr id="5" name="Date Placeholder 4"/>
          <p:cNvSpPr>
            <a:spLocks noGrp="1"/>
          </p:cNvSpPr>
          <p:nvPr>
            <p:ph type="dt" idx="11"/>
          </p:nvPr>
        </p:nvSpPr>
        <p:spPr/>
        <p:txBody>
          <a:bodyPr/>
          <a:lstStyle/>
          <a:p>
            <a:fld id="{51EA3778-DC98-4A92-95E7-9D53600ADE57}"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79244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17</a:t>
            </a:fld>
            <a:endParaRPr lang="en-AU" dirty="0"/>
          </a:p>
        </p:txBody>
      </p:sp>
      <p:sp>
        <p:nvSpPr>
          <p:cNvPr id="5" name="Date Placeholder 4"/>
          <p:cNvSpPr>
            <a:spLocks noGrp="1"/>
          </p:cNvSpPr>
          <p:nvPr>
            <p:ph type="dt" idx="11"/>
          </p:nvPr>
        </p:nvSpPr>
        <p:spPr/>
        <p:txBody>
          <a:bodyPr/>
          <a:lstStyle/>
          <a:p>
            <a:fld id="{215703CB-AD32-478B-96AA-B85141D929B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12887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AU" dirty="0"/>
              <a:t>Identify capacity-development needs at the individual and organizational level and propose relevant strategies to meet these needs.</a:t>
            </a:r>
          </a:p>
          <a:p>
            <a:pPr marL="171450" indent="-171450">
              <a:buClr>
                <a:schemeClr val="dk1"/>
              </a:buClr>
              <a:buSzPts val="1200"/>
              <a:buFont typeface="Arial" pitchFamily="34" charset="0"/>
              <a:buChar char="•"/>
            </a:pPr>
            <a:r>
              <a:rPr lang="en-AU" dirty="0"/>
              <a:t>Build capacity-development programmes for relevant stakeholders to undertake planning, implementation and evaluation of FLR</a:t>
            </a:r>
            <a:r>
              <a:rPr lang="en-AU" baseline="0" dirty="0"/>
              <a:t> </a:t>
            </a:r>
            <a:r>
              <a:rPr lang="en-AU" dirty="0"/>
              <a:t>efforts.</a:t>
            </a:r>
          </a:p>
          <a:p>
            <a:pPr marL="171450" indent="-171450">
              <a:buClr>
                <a:schemeClr val="dk1"/>
              </a:buClr>
              <a:buSzPts val="1200"/>
              <a:buFont typeface="Arial" pitchFamily="34" charset="0"/>
              <a:buChar char="•"/>
            </a:pPr>
            <a:r>
              <a:rPr lang="en-AU" dirty="0"/>
              <a:t>Develop networks/knowledge platforms (national/regional) between practitioners and extension services in order to disseminate good</a:t>
            </a:r>
            <a:r>
              <a:rPr lang="en-AU" baseline="0" dirty="0"/>
              <a:t> </a:t>
            </a:r>
            <a:r>
              <a:rPr lang="en-AU" dirty="0"/>
              <a:t>practices.</a:t>
            </a:r>
          </a:p>
          <a:p>
            <a:pPr marL="171450" indent="-171450">
              <a:buClr>
                <a:schemeClr val="dk1"/>
              </a:buClr>
              <a:buSzPts val="1200"/>
              <a:buFont typeface="Arial" pitchFamily="34" charset="0"/>
              <a:buChar char="•"/>
            </a:pPr>
            <a:r>
              <a:rPr lang="en-AU" dirty="0"/>
              <a:t>Support the establishment and continued capacity strengthening of networks of practitioners and extension services</a:t>
            </a:r>
          </a:p>
        </p:txBody>
      </p:sp>
      <p:sp>
        <p:nvSpPr>
          <p:cNvPr id="4" name="Slide Number Placeholder 3"/>
          <p:cNvSpPr>
            <a:spLocks noGrp="1"/>
          </p:cNvSpPr>
          <p:nvPr>
            <p:ph type="sldNum" sz="quarter" idx="10"/>
          </p:nvPr>
        </p:nvSpPr>
        <p:spPr/>
        <p:txBody>
          <a:bodyPr/>
          <a:lstStyle/>
          <a:p>
            <a:fld id="{B307E6DD-9BA3-4202-9345-EA1A09844C44}" type="slidenum">
              <a:rPr lang="en-AU" smtClean="0"/>
              <a:t>18</a:t>
            </a:fld>
            <a:endParaRPr lang="en-AU" dirty="0"/>
          </a:p>
        </p:txBody>
      </p:sp>
      <p:sp>
        <p:nvSpPr>
          <p:cNvPr id="5" name="Date Placeholder 4"/>
          <p:cNvSpPr>
            <a:spLocks noGrp="1"/>
          </p:cNvSpPr>
          <p:nvPr>
            <p:ph type="dt" idx="11"/>
          </p:nvPr>
        </p:nvSpPr>
        <p:spPr/>
        <p:txBody>
          <a:bodyPr/>
          <a:lstStyle/>
          <a:p>
            <a:fld id="{1804D71E-3445-483B-8CB4-2EEF5D5372A2}"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77898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19</a:t>
            </a:fld>
            <a:endParaRPr lang="en-AU" dirty="0"/>
          </a:p>
        </p:txBody>
      </p:sp>
      <p:sp>
        <p:nvSpPr>
          <p:cNvPr id="5" name="Date Placeholder 4"/>
          <p:cNvSpPr>
            <a:spLocks noGrp="1"/>
          </p:cNvSpPr>
          <p:nvPr>
            <p:ph type="dt" idx="11"/>
          </p:nvPr>
        </p:nvSpPr>
        <p:spPr/>
        <p:txBody>
          <a:bodyPr/>
          <a:lstStyle/>
          <a:p>
            <a:fld id="{9C2365D6-A068-4472-B8BA-11A0AC47C30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02494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a:t>
            </a:fld>
            <a:endParaRPr lang="en-AU" dirty="0"/>
          </a:p>
        </p:txBody>
      </p:sp>
      <p:sp>
        <p:nvSpPr>
          <p:cNvPr id="5" name="Date Placeholder 4"/>
          <p:cNvSpPr>
            <a:spLocks noGrp="1"/>
          </p:cNvSpPr>
          <p:nvPr>
            <p:ph type="dt" idx="11"/>
          </p:nvPr>
        </p:nvSpPr>
        <p:spPr/>
        <p:txBody>
          <a:bodyPr/>
          <a:lstStyle/>
          <a:p>
            <a:fld id="{DE6E05C6-F4C3-47FB-ACDE-894CD342A27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69606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20</a:t>
            </a:fld>
            <a:endParaRPr lang="en-AU" dirty="0"/>
          </a:p>
        </p:txBody>
      </p:sp>
      <p:sp>
        <p:nvSpPr>
          <p:cNvPr id="5" name="Date Placeholder 4"/>
          <p:cNvSpPr>
            <a:spLocks noGrp="1"/>
          </p:cNvSpPr>
          <p:nvPr>
            <p:ph type="dt" idx="11"/>
          </p:nvPr>
        </p:nvSpPr>
        <p:spPr/>
        <p:txBody>
          <a:bodyPr/>
          <a:lstStyle/>
          <a:p>
            <a:fld id="{EBB0FB4D-EC8A-4763-BC19-AAEAB73CFCD8}"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70027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21</a:t>
            </a:fld>
            <a:endParaRPr lang="en-AU" dirty="0"/>
          </a:p>
        </p:txBody>
      </p:sp>
      <p:sp>
        <p:nvSpPr>
          <p:cNvPr id="5" name="Date Placeholder 4"/>
          <p:cNvSpPr>
            <a:spLocks noGrp="1"/>
          </p:cNvSpPr>
          <p:nvPr>
            <p:ph type="dt" idx="11"/>
          </p:nvPr>
        </p:nvSpPr>
        <p:spPr/>
        <p:txBody>
          <a:bodyPr/>
          <a:lstStyle/>
          <a:p>
            <a:fld id="{834FF3B9-7D93-45A8-9A21-1E87CF13E5B2}"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9714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22</a:t>
            </a:fld>
            <a:endParaRPr lang="en-AU" dirty="0"/>
          </a:p>
        </p:txBody>
      </p:sp>
      <p:sp>
        <p:nvSpPr>
          <p:cNvPr id="5" name="Date Placeholder 4"/>
          <p:cNvSpPr>
            <a:spLocks noGrp="1"/>
          </p:cNvSpPr>
          <p:nvPr>
            <p:ph type="dt" idx="11"/>
          </p:nvPr>
        </p:nvSpPr>
        <p:spPr/>
        <p:txBody>
          <a:bodyPr/>
          <a:lstStyle/>
          <a:p>
            <a:fld id="{98D13E77-A429-40F8-9C38-457ED2DD615A}"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028683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AU" dirty="0"/>
              <a:t>Developing capacities in the</a:t>
            </a:r>
            <a:r>
              <a:rPr lang="en-AU" b="1" dirty="0"/>
              <a:t> governance space</a:t>
            </a:r>
            <a:r>
              <a:rPr lang="en-AU" dirty="0"/>
              <a:t> is key to sensitizing policymakers for the right mix of regulations and policies that need to be in place for local actors to successfully restore land. This helps to create enabling conditions for moving towards sustainable land management practices. The governance space for FLR is fundamental to creating the long-term conditions for FLR. It extends from local through international levels and is comprised of actors and institutions involved in decision-making.</a:t>
            </a:r>
          </a:p>
          <a:p>
            <a:endParaRPr lang="en-AU" dirty="0"/>
          </a:p>
          <a:p>
            <a:r>
              <a:rPr lang="en-AU" dirty="0"/>
              <a:t>Decision-makers and institutions shape the environment for FLR initiation and implementation. This operating space (indicated in blue) extends from local, regional and national institutions and actors (both governmental and non-governmental; formal and informal) to the international level of the Bonn Challenge and potential funding sources such as the Global Environment Facility (GEF), the Green Climate Fund (GCF), or donor governments. </a:t>
            </a:r>
          </a:p>
        </p:txBody>
      </p:sp>
      <p:sp>
        <p:nvSpPr>
          <p:cNvPr id="4" name="Slide Number Placeholder 3"/>
          <p:cNvSpPr>
            <a:spLocks noGrp="1"/>
          </p:cNvSpPr>
          <p:nvPr>
            <p:ph type="sldNum" sz="quarter" idx="10"/>
          </p:nvPr>
        </p:nvSpPr>
        <p:spPr/>
        <p:txBody>
          <a:bodyPr/>
          <a:lstStyle/>
          <a:p>
            <a:fld id="{B307E6DD-9BA3-4202-9345-EA1A09844C44}" type="slidenum">
              <a:rPr lang="en-AU" smtClean="0"/>
              <a:t>23</a:t>
            </a:fld>
            <a:endParaRPr lang="en-AU" dirty="0"/>
          </a:p>
        </p:txBody>
      </p:sp>
      <p:sp>
        <p:nvSpPr>
          <p:cNvPr id="5" name="Date Placeholder 4"/>
          <p:cNvSpPr>
            <a:spLocks noGrp="1"/>
          </p:cNvSpPr>
          <p:nvPr>
            <p:ph type="dt" idx="11"/>
          </p:nvPr>
        </p:nvSpPr>
        <p:spPr/>
        <p:txBody>
          <a:bodyPr/>
          <a:lstStyle/>
          <a:p>
            <a:fld id="{731D3303-2142-48E3-AE2D-D00BCD8D3DF3}"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157923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AU" dirty="0"/>
              <a:t>Developing capacities in the </a:t>
            </a:r>
            <a:r>
              <a:rPr lang="en-AU" b="1" dirty="0"/>
              <a:t>FLR facilitation space</a:t>
            </a:r>
            <a:r>
              <a:rPr lang="en-AU" dirty="0"/>
              <a:t> helps to prepare FLR facilitators to assist stakeholders in organizing platforms for interaction, reconciliation of conflicting views and planning FLR activities, as well as gathering information, linking actors and monitoring progress. </a:t>
            </a:r>
          </a:p>
          <a:p>
            <a:pPr>
              <a:buSzPts val="1400"/>
            </a:pPr>
            <a:r>
              <a:rPr lang="en-AU" dirty="0"/>
              <a:t>FLR facilitators are working as change agents in this operating space (indicated in yellow) and may include staff of existing local governmental and non-governmental organisations, such as agricultural extension services, forest and wildlife departments, water departments, forest and agriculture plantation companies, farmers’ associations/cooperatives as well as environmental non-governmental organisations (NGOs) and advocacy groups. They initiate FLR projects and assist actors in the field implementation space and governance space by applying best practices in FLR implementation such as those described in the FLR process guidelines developed by IUFRO (Stanturf et al., 2017).</a:t>
            </a:r>
          </a:p>
          <a:p>
            <a:pPr>
              <a:buSzPts val="1400"/>
            </a:pPr>
            <a:endParaRPr lang="en-AU" dirty="0"/>
          </a:p>
          <a:p>
            <a:pPr>
              <a:buSzPts val="1400"/>
            </a:pPr>
            <a:r>
              <a:rPr lang="en-AU" dirty="0"/>
              <a:t>The facilitation space is a critical intermediary where change agents – FLR facilitators – can leverage and multiply actions. Mentorship programs for FLR facilitators provide hands-on learning opportunities that grow confidence, competence, and connections needed to accelerate action on the ground and the shift to long term sustainable land use.</a:t>
            </a:r>
            <a:endParaRPr lang="en-AU" sz="1500" dirty="0"/>
          </a:p>
        </p:txBody>
      </p:sp>
      <p:sp>
        <p:nvSpPr>
          <p:cNvPr id="4" name="Slide Number Placeholder 3"/>
          <p:cNvSpPr>
            <a:spLocks noGrp="1"/>
          </p:cNvSpPr>
          <p:nvPr>
            <p:ph type="sldNum" sz="quarter" idx="10"/>
          </p:nvPr>
        </p:nvSpPr>
        <p:spPr/>
        <p:txBody>
          <a:bodyPr/>
          <a:lstStyle/>
          <a:p>
            <a:fld id="{B307E6DD-9BA3-4202-9345-EA1A09844C44}" type="slidenum">
              <a:rPr lang="en-AU" smtClean="0"/>
              <a:t>24</a:t>
            </a:fld>
            <a:endParaRPr lang="en-AU" dirty="0"/>
          </a:p>
        </p:txBody>
      </p:sp>
      <p:sp>
        <p:nvSpPr>
          <p:cNvPr id="5" name="Date Placeholder 4"/>
          <p:cNvSpPr>
            <a:spLocks noGrp="1"/>
          </p:cNvSpPr>
          <p:nvPr>
            <p:ph type="dt" idx="11"/>
          </p:nvPr>
        </p:nvSpPr>
        <p:spPr/>
        <p:txBody>
          <a:bodyPr/>
          <a:lstStyle/>
          <a:p>
            <a:fld id="{1CB45DE3-229C-4177-A5C8-9F38571AD80F}"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79415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AU" dirty="0"/>
              <a:t>The </a:t>
            </a:r>
            <a:r>
              <a:rPr lang="en-AU" b="1" dirty="0"/>
              <a:t>field implementation space</a:t>
            </a:r>
            <a:r>
              <a:rPr lang="en-AU" dirty="0"/>
              <a:t> is where local communities act to restore landscapes. The role, interest and preferences of local stakeholders are fundamental to the long-term success of restoration. In this space (indicated in green) local actors are those working in, using, and benefitting from the landscape. In many landscapes, these are members of different communities that may represent different ethnicities or cultures. Governance, tenure, and power relationships may differ, even in neighbouring communities, so that lessons may be perceived differently by stakeholders. Stakeholders, even within a community, commonly differ in their interests and preferences; reaching consensus on actions to take or changes to make requires participatory, systematic procedures to reconcile conflicting interests and objectives. </a:t>
            </a:r>
          </a:p>
          <a:p>
            <a:pPr>
              <a:buClr>
                <a:schemeClr val="dk1"/>
              </a:buClr>
              <a:buSzPts val="1200"/>
            </a:pPr>
            <a:r>
              <a:rPr lang="en-AU" dirty="0"/>
              <a:t>The ability to share information, articulate interests, reconcile conflicting views and recognise that landscape-level decisions require compromise are fundamental capacities to be developed among participating local actors. Besides developing social skills, the FLR process also aims at learning and information sharing on ecosystem functioning, new agriculture/forest cultivation technologies and management methods, products, markets and job opportunities. Local actors participating in the FLR process obtain better insights into many aspects of their local ecosystem and social environment, learn from each other and gradually agree on restoration actions to be implemented.</a:t>
            </a:r>
          </a:p>
          <a:p>
            <a:pPr>
              <a:buClr>
                <a:schemeClr val="dk1"/>
              </a:buClr>
              <a:buSzPts val="1200"/>
            </a:pPr>
            <a:endParaRPr lang="en-AU" dirty="0"/>
          </a:p>
          <a:p>
            <a:pPr>
              <a:buClr>
                <a:schemeClr val="dk1"/>
              </a:buClr>
              <a:buSzPts val="1200"/>
            </a:pPr>
            <a:r>
              <a:rPr lang="en-AU" dirty="0"/>
              <a:t>Field implementation space of FLR</a:t>
            </a:r>
          </a:p>
          <a:p>
            <a:pPr marL="495285" indent="-343948">
              <a:buSzPct val="100000"/>
              <a:buFont typeface="Arial" pitchFamily="34" charset="0"/>
              <a:buChar char="•"/>
            </a:pPr>
            <a:r>
              <a:rPr lang="en-AU" dirty="0"/>
              <a:t>Communities, landowners and other stakeholders act to restore landscapes</a:t>
            </a:r>
          </a:p>
          <a:p>
            <a:pPr marL="495285" indent="-343948">
              <a:buSzPct val="100000"/>
              <a:buFont typeface="Arial" pitchFamily="34" charset="0"/>
              <a:buChar char="•"/>
            </a:pPr>
            <a:r>
              <a:rPr lang="en-AU" dirty="0"/>
              <a:t>Role, interest and preferences of local stakeholders are fundamental to the long-term success of restoration</a:t>
            </a:r>
          </a:p>
          <a:p>
            <a:pPr marL="495285" indent="-343948">
              <a:buSzPct val="100000"/>
              <a:buFont typeface="Arial" pitchFamily="34" charset="0"/>
              <a:buChar char="•"/>
            </a:pPr>
            <a:r>
              <a:rPr lang="en-AU" dirty="0"/>
              <a:t>Incentives must outweigh disincentives to ensure local buy-in</a:t>
            </a:r>
            <a:endParaRPr lang="en-AU" sz="1500" dirty="0"/>
          </a:p>
        </p:txBody>
      </p:sp>
      <p:sp>
        <p:nvSpPr>
          <p:cNvPr id="4" name="Slide Number Placeholder 3"/>
          <p:cNvSpPr>
            <a:spLocks noGrp="1"/>
          </p:cNvSpPr>
          <p:nvPr>
            <p:ph type="sldNum" sz="quarter" idx="10"/>
          </p:nvPr>
        </p:nvSpPr>
        <p:spPr/>
        <p:txBody>
          <a:bodyPr/>
          <a:lstStyle/>
          <a:p>
            <a:fld id="{B307E6DD-9BA3-4202-9345-EA1A09844C44}" type="slidenum">
              <a:rPr lang="en-AU" smtClean="0"/>
              <a:t>25</a:t>
            </a:fld>
            <a:endParaRPr lang="en-AU" dirty="0"/>
          </a:p>
        </p:txBody>
      </p:sp>
      <p:sp>
        <p:nvSpPr>
          <p:cNvPr id="5" name="Date Placeholder 4"/>
          <p:cNvSpPr>
            <a:spLocks noGrp="1"/>
          </p:cNvSpPr>
          <p:nvPr>
            <p:ph type="dt" idx="11"/>
          </p:nvPr>
        </p:nvSpPr>
        <p:spPr/>
        <p:txBody>
          <a:bodyPr/>
          <a:lstStyle/>
          <a:p>
            <a:fld id="{04F69BB0-4C9A-4838-969C-CD9EFBBEAA31}"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686584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26</a:t>
            </a:fld>
            <a:endParaRPr lang="en-AU" dirty="0"/>
          </a:p>
        </p:txBody>
      </p:sp>
      <p:sp>
        <p:nvSpPr>
          <p:cNvPr id="5" name="Date Placeholder 4"/>
          <p:cNvSpPr>
            <a:spLocks noGrp="1"/>
          </p:cNvSpPr>
          <p:nvPr>
            <p:ph type="dt" idx="11"/>
          </p:nvPr>
        </p:nvSpPr>
        <p:spPr/>
        <p:txBody>
          <a:bodyPr/>
          <a:lstStyle/>
          <a:p>
            <a:fld id="{37E445FA-B251-4C41-81E3-2AC704F8C16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90050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100"/>
            </a:pPr>
            <a:r>
              <a:rPr lang="en-AU" dirty="0"/>
              <a:t>Watch video (Duration 3 Minutes) </a:t>
            </a:r>
          </a:p>
          <a:p>
            <a:pPr>
              <a:buSzPts val="1100"/>
            </a:pPr>
            <a:r>
              <a:rPr lang="en-AU" dirty="0"/>
              <a:t>Dr. Steve Makungwa presents: CAPACITY BUILDING IN FOREST LANDSCAPE RESTORATION IMPLEMENTATION: A KEY TO SUCCESSFUL RESTORATION IN LILONGWE, MALAWI.</a:t>
            </a:r>
            <a:br>
              <a:rPr lang="en-AU" dirty="0"/>
            </a:br>
            <a:r>
              <a:rPr lang="en-AU" u="sng" dirty="0">
                <a:solidFill>
                  <a:schemeClr val="hlink"/>
                </a:solidFill>
                <a:hlinkClick r:id="rId3"/>
              </a:rPr>
              <a:t>https://youtu.be/Zbrpqb2HIYU</a:t>
            </a:r>
            <a:r>
              <a:rPr lang="en-AU" dirty="0"/>
              <a:t> </a:t>
            </a:r>
          </a:p>
          <a:p>
            <a:pPr>
              <a:buSzPts val="1400"/>
            </a:pPr>
            <a:endParaRPr lang="en-AU" dirty="0"/>
          </a:p>
          <a:p>
            <a:pPr>
              <a:buSzPts val="1400"/>
            </a:pPr>
            <a:r>
              <a:rPr lang="en-AU" dirty="0"/>
              <a:t>Forest landscape restoration is basically driven by actors in three different operating spaces: governance; FLR facilitation; and field implementation. Viewing capacity needs and interventions in FLR in the framework of three operating spaces can help to better frame the overall challenge of FLR implementation. Given the diversity of actors involved in FLR, it is important to consider the interactions between these operating spaces. More specifically, exchange of information between actors in the three operating spaces and mutual learning are fundamental elements in the FLR process, eventually leading to desired changes in land management.</a:t>
            </a:r>
          </a:p>
        </p:txBody>
      </p:sp>
      <p:sp>
        <p:nvSpPr>
          <p:cNvPr id="4" name="Slide Number Placeholder 3"/>
          <p:cNvSpPr>
            <a:spLocks noGrp="1"/>
          </p:cNvSpPr>
          <p:nvPr>
            <p:ph type="sldNum" sz="quarter" idx="10"/>
          </p:nvPr>
        </p:nvSpPr>
        <p:spPr/>
        <p:txBody>
          <a:bodyPr/>
          <a:lstStyle/>
          <a:p>
            <a:fld id="{B307E6DD-9BA3-4202-9345-EA1A09844C44}" type="slidenum">
              <a:rPr lang="en-AU" smtClean="0"/>
              <a:t>27</a:t>
            </a:fld>
            <a:endParaRPr lang="en-AU" dirty="0"/>
          </a:p>
        </p:txBody>
      </p:sp>
      <p:sp>
        <p:nvSpPr>
          <p:cNvPr id="5" name="Date Placeholder 4"/>
          <p:cNvSpPr>
            <a:spLocks noGrp="1"/>
          </p:cNvSpPr>
          <p:nvPr>
            <p:ph type="dt" idx="11"/>
          </p:nvPr>
        </p:nvSpPr>
        <p:spPr/>
        <p:txBody>
          <a:bodyPr/>
          <a:lstStyle/>
          <a:p>
            <a:fld id="{2F736093-0D52-4182-9D1D-0957C0741A36}"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29238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28</a:t>
            </a:fld>
            <a:endParaRPr lang="en-AU" dirty="0"/>
          </a:p>
        </p:txBody>
      </p:sp>
      <p:sp>
        <p:nvSpPr>
          <p:cNvPr id="5" name="Date Placeholder 4"/>
          <p:cNvSpPr>
            <a:spLocks noGrp="1"/>
          </p:cNvSpPr>
          <p:nvPr>
            <p:ph type="dt" idx="11"/>
          </p:nvPr>
        </p:nvSpPr>
        <p:spPr/>
        <p:txBody>
          <a:bodyPr/>
          <a:lstStyle/>
          <a:p>
            <a:fld id="{860DCF69-ACB1-4A4D-8200-4DE9BCD1E96F}"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426050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29</a:t>
            </a:fld>
            <a:endParaRPr lang="en-AU" dirty="0"/>
          </a:p>
        </p:txBody>
      </p:sp>
      <p:sp>
        <p:nvSpPr>
          <p:cNvPr id="5" name="Date Placeholder 4"/>
          <p:cNvSpPr>
            <a:spLocks noGrp="1"/>
          </p:cNvSpPr>
          <p:nvPr>
            <p:ph type="dt" idx="11"/>
          </p:nvPr>
        </p:nvSpPr>
        <p:spPr/>
        <p:txBody>
          <a:bodyPr/>
          <a:lstStyle/>
          <a:p>
            <a:fld id="{E550FBA0-A4B2-42CC-A963-B4C387736B5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61156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a:t>
            </a:fld>
            <a:endParaRPr lang="en-AU" dirty="0"/>
          </a:p>
        </p:txBody>
      </p:sp>
      <p:sp>
        <p:nvSpPr>
          <p:cNvPr id="5" name="Date Placeholder 4"/>
          <p:cNvSpPr>
            <a:spLocks noGrp="1"/>
          </p:cNvSpPr>
          <p:nvPr>
            <p:ph type="dt" idx="11"/>
          </p:nvPr>
        </p:nvSpPr>
        <p:spPr/>
        <p:txBody>
          <a:bodyPr/>
          <a:lstStyle/>
          <a:p>
            <a:fld id="{92814603-9CEE-4171-8DC8-5C1B4F46433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03913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30</a:t>
            </a:fld>
            <a:endParaRPr lang="en-AU" dirty="0"/>
          </a:p>
        </p:txBody>
      </p:sp>
      <p:sp>
        <p:nvSpPr>
          <p:cNvPr id="5" name="Date Placeholder 4"/>
          <p:cNvSpPr>
            <a:spLocks noGrp="1"/>
          </p:cNvSpPr>
          <p:nvPr>
            <p:ph type="dt" idx="11"/>
          </p:nvPr>
        </p:nvSpPr>
        <p:spPr/>
        <p:txBody>
          <a:bodyPr/>
          <a:lstStyle/>
          <a:p>
            <a:fld id="{225677D9-C82C-4AEB-AD46-AAC23ADC97F8}"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37795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Collaboration and participation are the cornerstones of FLR as multiple stakeholders share an interest in the landscape to be restored. Engaging stakeholders to collaborate and negotiate tradeoffs and compromises, especially when restoration requires changes in land use, requires effort and skill (Jones and Dudley, 2005; Emborg et al. ,2012). For FLR to be successful, many actors at different levels must be motivated to collaborate towards joint objectives.</a:t>
            </a:r>
          </a:p>
          <a:p>
            <a:pPr>
              <a:buClr>
                <a:srgbClr val="2F5496"/>
              </a:buClr>
              <a:buSzPts val="2400"/>
            </a:pPr>
            <a:endParaRPr lang="en-AU" dirty="0"/>
          </a:p>
          <a:p>
            <a:pPr>
              <a:buClr>
                <a:srgbClr val="2F5496"/>
              </a:buClr>
              <a:buSzPts val="2400"/>
            </a:pPr>
            <a:r>
              <a:rPr lang="en-AU"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Global key lesson 1: Strengthen participation and collaboration</a:t>
            </a:r>
            <a:endParaRPr lang="en-AU" dirty="0"/>
          </a:p>
          <a:p>
            <a:pPr marL="495285" indent="-343948">
              <a:buSzPts val="1400"/>
              <a:buChar char="•"/>
            </a:pPr>
            <a:r>
              <a:rPr lang="en-AU" dirty="0"/>
              <a:t>Acknowledge and engage local leaders</a:t>
            </a:r>
          </a:p>
          <a:p>
            <a:pPr marL="495285" indent="-343948">
              <a:buSzPts val="1400"/>
              <a:buChar char="•"/>
            </a:pPr>
            <a:r>
              <a:rPr lang="en-AU" dirty="0"/>
              <a:t>Establish and promote collaborative platforms of stakeholders with interest in the landscape</a:t>
            </a:r>
          </a:p>
          <a:p>
            <a:pPr marL="495285" indent="-343948">
              <a:buSzPts val="1400"/>
              <a:buChar char="•"/>
            </a:pPr>
            <a:r>
              <a:rPr lang="en-AU" dirty="0"/>
              <a:t>Engage with stakeholders across multiple sectors, particularly  through  institutionalised  stakeholder   platforms</a:t>
            </a:r>
          </a:p>
          <a:p>
            <a:pPr marL="495285" indent="-343948">
              <a:buSzPts val="1400"/>
              <a:buChar char="•"/>
            </a:pPr>
            <a:r>
              <a:rPr lang="en-AU" dirty="0"/>
              <a:t>Form  strategic  partnerships,  to build trust among stakeholders and to define roles and areas of collaboration</a:t>
            </a:r>
          </a:p>
          <a:p>
            <a:pPr marL="495285" indent="-343948">
              <a:buSzPts val="1400"/>
              <a:buChar char="•"/>
            </a:pPr>
            <a:r>
              <a:rPr lang="en-AU" dirty="0"/>
              <a:t>Negotiate trade-offs and compromises, especially when restoration requires changes in land use</a:t>
            </a:r>
          </a:p>
        </p:txBody>
      </p:sp>
      <p:sp>
        <p:nvSpPr>
          <p:cNvPr id="4" name="Slide Number Placeholder 3"/>
          <p:cNvSpPr>
            <a:spLocks noGrp="1"/>
          </p:cNvSpPr>
          <p:nvPr>
            <p:ph type="sldNum" sz="quarter" idx="10"/>
          </p:nvPr>
        </p:nvSpPr>
        <p:spPr/>
        <p:txBody>
          <a:bodyPr/>
          <a:lstStyle/>
          <a:p>
            <a:fld id="{B307E6DD-9BA3-4202-9345-EA1A09844C44}" type="slidenum">
              <a:rPr lang="en-AU" smtClean="0"/>
              <a:t>31</a:t>
            </a:fld>
            <a:endParaRPr lang="en-AU" dirty="0"/>
          </a:p>
        </p:txBody>
      </p:sp>
      <p:sp>
        <p:nvSpPr>
          <p:cNvPr id="5" name="Date Placeholder 4"/>
          <p:cNvSpPr>
            <a:spLocks noGrp="1"/>
          </p:cNvSpPr>
          <p:nvPr>
            <p:ph type="dt" idx="11"/>
          </p:nvPr>
        </p:nvSpPr>
        <p:spPr/>
        <p:txBody>
          <a:bodyPr/>
          <a:lstStyle/>
          <a:p>
            <a:fld id="{F3FD7E5E-536A-4C6A-86F9-B08D227577A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503793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1: Strengthen participation and collaboration</a:t>
            </a:r>
          </a:p>
          <a:p>
            <a:pPr>
              <a:buClr>
                <a:schemeClr val="dk1"/>
              </a:buClr>
              <a:buSzPts val="1100"/>
            </a:pPr>
            <a:r>
              <a:rPr lang="en-AU" dirty="0"/>
              <a:t>Example: Telangana (India) State </a:t>
            </a:r>
            <a:r>
              <a:rPr lang="en-AU"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Reforestation </a:t>
            </a:r>
            <a:r>
              <a:rPr lang="en-AU" dirty="0"/>
              <a:t>Programme</a:t>
            </a:r>
          </a:p>
          <a:p>
            <a:pPr marL="495285" indent="-343948">
              <a:buSzPts val="1400"/>
              <a:buChar char="•"/>
            </a:pPr>
            <a:r>
              <a:rPr lang="en-AU" dirty="0"/>
              <a:t>Robust   institutional   arrangements  were  made  for  implementation  of  the  FLR  programme</a:t>
            </a:r>
          </a:p>
          <a:p>
            <a:pPr marL="495285" indent="-343948">
              <a:buSzPts val="1400"/>
              <a:buChar char="•"/>
            </a:pPr>
            <a:r>
              <a:rPr lang="en-AU" dirty="0"/>
              <a:t>State-level  coordination  committee  provided coordination and oversight of  Haritha  Rakshana  Committees (green protection committees) at the village  level  to  implement restoration and monitor  the  maintenance  and  survival  of the plantations</a:t>
            </a:r>
          </a:p>
        </p:txBody>
      </p:sp>
      <p:sp>
        <p:nvSpPr>
          <p:cNvPr id="4" name="Slide Number Placeholder 3"/>
          <p:cNvSpPr>
            <a:spLocks noGrp="1"/>
          </p:cNvSpPr>
          <p:nvPr>
            <p:ph type="sldNum" sz="quarter" idx="10"/>
          </p:nvPr>
        </p:nvSpPr>
        <p:spPr/>
        <p:txBody>
          <a:bodyPr/>
          <a:lstStyle/>
          <a:p>
            <a:fld id="{B307E6DD-9BA3-4202-9345-EA1A09844C44}" type="slidenum">
              <a:rPr lang="en-AU" smtClean="0"/>
              <a:t>32</a:t>
            </a:fld>
            <a:endParaRPr lang="en-AU" dirty="0"/>
          </a:p>
        </p:txBody>
      </p:sp>
      <p:sp>
        <p:nvSpPr>
          <p:cNvPr id="5" name="Date Placeholder 4"/>
          <p:cNvSpPr>
            <a:spLocks noGrp="1"/>
          </p:cNvSpPr>
          <p:nvPr>
            <p:ph type="dt" idx="11"/>
          </p:nvPr>
        </p:nvSpPr>
        <p:spPr/>
        <p:txBody>
          <a:bodyPr/>
          <a:lstStyle/>
          <a:p>
            <a:fld id="{22162982-3430-4A4A-82ED-835483589D9A}"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984511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Incentives and disincentives for FLR take many forms. Direct benefits are used to motivate participation and mitigate losses. Many direct benefits are financial, however ecological and social benefits are also important. Benefits may be symbolic, such as awards to recognise FLR champions or the contributions of individuals. Improved ecological conditions resulting from FLR can be a strong incentive in addition to direct economic activities.</a:t>
            </a:r>
          </a:p>
          <a:p>
            <a:pPr>
              <a:buClr>
                <a:srgbClr val="2F5496"/>
              </a:buClr>
              <a:buSzPts val="2400"/>
            </a:pPr>
            <a:endParaRPr lang="en-AU" dirty="0"/>
          </a:p>
          <a:p>
            <a:pPr>
              <a:buClr>
                <a:srgbClr val="2F5496"/>
              </a:buClr>
              <a:buSzPts val="2400"/>
            </a:pPr>
            <a:r>
              <a:rPr lang="en-AU" dirty="0"/>
              <a:t>Global Key Lesson 2: Incorporate incentives and reduce disincentives</a:t>
            </a:r>
          </a:p>
          <a:p>
            <a:pPr marL="495285" indent="-343948">
              <a:buSzPct val="100000"/>
              <a:buChar char="•"/>
            </a:pPr>
            <a:r>
              <a:rPr lang="en-AU" dirty="0"/>
              <a:t>Identify conflicting state-level incentives (typically lack of cross-sectoral integration) and work with relevant government bodies to address them</a:t>
            </a:r>
          </a:p>
          <a:p>
            <a:pPr marL="495285" indent="-343948">
              <a:buSzPct val="100000"/>
              <a:buChar char="•"/>
            </a:pPr>
            <a:r>
              <a:rPr lang="en-AU" dirty="0"/>
              <a:t>Recognise that local level by-laws can be an effective way of securing buy-in from communities</a:t>
            </a:r>
          </a:p>
          <a:p>
            <a:pPr marL="495285" indent="-343948">
              <a:buSzPct val="100000"/>
              <a:buChar char="•"/>
            </a:pPr>
            <a:r>
              <a:rPr lang="en-AU" dirty="0"/>
              <a:t>Direct, short-term monetary benefits receive the greatest attention; however, long-term and non-monetary benefits such as improved ecological conditions represent important incentives </a:t>
            </a:r>
          </a:p>
        </p:txBody>
      </p:sp>
      <p:sp>
        <p:nvSpPr>
          <p:cNvPr id="4" name="Slide Number Placeholder 3"/>
          <p:cNvSpPr>
            <a:spLocks noGrp="1"/>
          </p:cNvSpPr>
          <p:nvPr>
            <p:ph type="sldNum" sz="quarter" idx="10"/>
          </p:nvPr>
        </p:nvSpPr>
        <p:spPr/>
        <p:txBody>
          <a:bodyPr/>
          <a:lstStyle/>
          <a:p>
            <a:fld id="{B307E6DD-9BA3-4202-9345-EA1A09844C44}" type="slidenum">
              <a:rPr lang="en-AU" smtClean="0"/>
              <a:t>33</a:t>
            </a:fld>
            <a:endParaRPr lang="en-AU" dirty="0"/>
          </a:p>
        </p:txBody>
      </p:sp>
      <p:sp>
        <p:nvSpPr>
          <p:cNvPr id="5" name="Date Placeholder 4"/>
          <p:cNvSpPr>
            <a:spLocks noGrp="1"/>
          </p:cNvSpPr>
          <p:nvPr>
            <p:ph type="dt" idx="11"/>
          </p:nvPr>
        </p:nvSpPr>
        <p:spPr/>
        <p:txBody>
          <a:bodyPr/>
          <a:lstStyle/>
          <a:p>
            <a:fld id="{EF3AD518-D1C6-4C8E-9A84-FD0E8A8B478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23892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In Guatemala the creation of an FLR Board and the incorporation of diverse stakeholders have been successful but smallholder forest owners are required to engage registered foresters to prepare the documentation and validation of restoration projects, posing a significant financial barrier. Bureaucracy and costs are a disincentive for participation. Offering technical support or subsidies to smallholders to prepare restoration plans could help to maintain participation and incorporate additional stakeholders. Active participation will be critical to achieving the strategic goals and fulfilling the Bonn Challenge and 20x20 Initiative commitments. </a:t>
            </a:r>
          </a:p>
          <a:p>
            <a:pPr>
              <a:buClr>
                <a:srgbClr val="2F5496"/>
              </a:buClr>
              <a:buSzPts val="2400"/>
            </a:pPr>
            <a:endParaRPr lang="en-AU" dirty="0"/>
          </a:p>
          <a:p>
            <a:pPr>
              <a:buClr>
                <a:srgbClr val="2F5496"/>
              </a:buClr>
              <a:buSzPts val="2400"/>
            </a:pPr>
            <a:r>
              <a:rPr lang="en-AU" dirty="0"/>
              <a:t>Global Key Lesson 2: Incorporate incentives and reduce disincentives</a:t>
            </a:r>
          </a:p>
          <a:p>
            <a:pPr>
              <a:buClr>
                <a:schemeClr val="dk1"/>
              </a:buClr>
              <a:buSzPts val="1100"/>
            </a:pPr>
            <a:r>
              <a:rPr lang="en-AU" dirty="0"/>
              <a:t>Example: </a:t>
            </a:r>
            <a:r>
              <a:rPr lang="en-AU"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Guatemala</a:t>
            </a:r>
            <a:endParaRPr lang="en-AU" dirty="0"/>
          </a:p>
          <a:p>
            <a:pPr marL="495285" indent="-343948">
              <a:buSzPts val="1400"/>
              <a:buChar char="•"/>
            </a:pPr>
            <a:r>
              <a:rPr lang="en-AU" dirty="0"/>
              <a:t>Restoration plans must be approved by a registered professional at some cost to the community</a:t>
            </a:r>
          </a:p>
          <a:p>
            <a:pPr marL="495285" indent="-343948">
              <a:buSzPts val="1400"/>
              <a:buChar char="•"/>
            </a:pPr>
            <a:r>
              <a:rPr lang="en-AU" dirty="0"/>
              <a:t>Communities and small holders struggle with bureaucracy and costs</a:t>
            </a:r>
          </a:p>
          <a:p>
            <a:pPr marL="495285" indent="-343948">
              <a:buSzPts val="1400"/>
              <a:buChar char="•"/>
            </a:pPr>
            <a:r>
              <a:rPr lang="en-AU" dirty="0"/>
              <a:t>No government schemes to support funding for preparation of formally required restoration plans</a:t>
            </a:r>
          </a:p>
        </p:txBody>
      </p:sp>
      <p:sp>
        <p:nvSpPr>
          <p:cNvPr id="4" name="Slide Number Placeholder 3"/>
          <p:cNvSpPr>
            <a:spLocks noGrp="1"/>
          </p:cNvSpPr>
          <p:nvPr>
            <p:ph type="sldNum" sz="quarter" idx="10"/>
          </p:nvPr>
        </p:nvSpPr>
        <p:spPr/>
        <p:txBody>
          <a:bodyPr/>
          <a:lstStyle/>
          <a:p>
            <a:fld id="{B307E6DD-9BA3-4202-9345-EA1A09844C44}" type="slidenum">
              <a:rPr lang="en-AU" smtClean="0"/>
              <a:t>34</a:t>
            </a:fld>
            <a:endParaRPr lang="en-AU" dirty="0"/>
          </a:p>
        </p:txBody>
      </p:sp>
      <p:sp>
        <p:nvSpPr>
          <p:cNvPr id="5" name="Date Placeholder 4"/>
          <p:cNvSpPr>
            <a:spLocks noGrp="1"/>
          </p:cNvSpPr>
          <p:nvPr>
            <p:ph type="dt" idx="11"/>
          </p:nvPr>
        </p:nvSpPr>
        <p:spPr/>
        <p:txBody>
          <a:bodyPr/>
          <a:lstStyle/>
          <a:p>
            <a:fld id="{7D88DAE4-C7C7-4D4F-995D-63B2C87007D6}"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309163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FLR operates at large-scale; as such, strong political support at all levels is necessary for FLR to be initiated and especially for long-term sustainability of FLR initiatives. Political supports signifies, among others, providing an enabling policy framework, ensuring alignment of policies across sectors and ministries, providing timely financial support and more generally, ensuring that the governance framework facilitates rather than hinders FLR implementation. Because landscapes rarely match jurisdictional scales, political support needs to come from the national level, but also from the local level, and requires coordination across these different administrative scales.</a:t>
            </a:r>
          </a:p>
          <a:p>
            <a:pPr>
              <a:buClr>
                <a:srgbClr val="2F5496"/>
              </a:buClr>
              <a:buSzPts val="2400"/>
            </a:pPr>
            <a:endParaRPr lang="en-AU" dirty="0"/>
          </a:p>
          <a:p>
            <a:pPr>
              <a:buClr>
                <a:srgbClr val="2F5496"/>
              </a:buClr>
              <a:buSzPts val="2400"/>
            </a:pPr>
            <a:r>
              <a:rPr lang="en-AU" dirty="0"/>
              <a:t>Global Key Lesson 3 Strengthen political support</a:t>
            </a:r>
          </a:p>
          <a:p>
            <a:pPr marL="495285" indent="-343948">
              <a:buSzPts val="1400"/>
              <a:buChar char="•"/>
            </a:pPr>
            <a:r>
              <a:rPr lang="en-AU" dirty="0"/>
              <a:t>FLR operates at large-scale; as such, strong political support at all levels is necessary</a:t>
            </a:r>
          </a:p>
          <a:p>
            <a:pPr marL="495285" indent="-343948">
              <a:buSzPts val="1400"/>
              <a:buChar char="•"/>
            </a:pPr>
            <a:r>
              <a:rPr lang="en-AU" dirty="0"/>
              <a:t>Secure political support for FLR as a cross-sectoral approach</a:t>
            </a:r>
          </a:p>
          <a:p>
            <a:pPr marL="495285" indent="-343948">
              <a:buSzPts val="1400"/>
              <a:buChar char="•"/>
            </a:pPr>
            <a:r>
              <a:rPr lang="en-AU" dirty="0"/>
              <a:t>Match appropriate budget allocations with political support</a:t>
            </a:r>
          </a:p>
          <a:p>
            <a:pPr marL="495285" indent="-343948">
              <a:buSzPts val="1400"/>
              <a:buChar char="•"/>
            </a:pPr>
            <a:r>
              <a:rPr lang="en-AU" dirty="0"/>
              <a:t>Express political commitment in favour of FLR</a:t>
            </a:r>
          </a:p>
          <a:p>
            <a:pPr marL="495285" indent="-343948">
              <a:buSzPts val="1400"/>
              <a:buChar char="•"/>
            </a:pPr>
            <a:r>
              <a:rPr lang="en-AU" dirty="0"/>
              <a:t>Create enabling policy environment for FLR</a:t>
            </a: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35</a:t>
            </a:fld>
            <a:endParaRPr lang="en-AU" dirty="0"/>
          </a:p>
        </p:txBody>
      </p:sp>
      <p:sp>
        <p:nvSpPr>
          <p:cNvPr id="5" name="Date Placeholder 4"/>
          <p:cNvSpPr>
            <a:spLocks noGrp="1"/>
          </p:cNvSpPr>
          <p:nvPr>
            <p:ph type="dt" idx="11"/>
          </p:nvPr>
        </p:nvSpPr>
        <p:spPr/>
        <p:txBody>
          <a:bodyPr/>
          <a:lstStyle/>
          <a:p>
            <a:fld id="{74C0B1F4-684D-43D9-AB79-6F772338AED5}"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391292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3: Strengthen political support</a:t>
            </a:r>
          </a:p>
          <a:p>
            <a:pPr>
              <a:buClr>
                <a:schemeClr val="dk1"/>
              </a:buClr>
              <a:buSzPts val="1100"/>
            </a:pPr>
            <a:r>
              <a:rPr lang="en-AU" dirty="0"/>
              <a:t>Example Telangana</a:t>
            </a:r>
          </a:p>
          <a:p>
            <a:pPr marL="495285" indent="-343948">
              <a:buSzPts val="1400"/>
              <a:buChar char="•"/>
            </a:pPr>
            <a:r>
              <a:rPr lang="en-AU" dirty="0"/>
              <a:t>Political  “champion”  at highest level motivates  government  agencies  and  civil  society through financing to initiate FLR activities</a:t>
            </a:r>
          </a:p>
          <a:p>
            <a:pPr marL="495285" indent="-343948">
              <a:buSzPts val="1400"/>
              <a:buChar char="•"/>
            </a:pPr>
            <a:r>
              <a:rPr lang="en-AU" dirty="0"/>
              <a:t>Personal leadership and commitment of Chief Minister  to  greening  of  the  state  and  setting  up  robust  institutional  arrangements   ensured  full  cooperation  by  all  government  levels</a:t>
            </a:r>
          </a:p>
          <a:p>
            <a:pPr marL="495285" indent="-343948">
              <a:buSzPts val="1400"/>
              <a:buChar char="•"/>
            </a:pPr>
            <a:r>
              <a:rPr lang="en-AU" dirty="0"/>
              <a:t>Regular  and  frequent  monitoring  of  the  restoration  programme  by the Chief Minister helped to quickly remove inter-sectoral  roadblocks</a:t>
            </a:r>
          </a:p>
          <a:p>
            <a:pPr marL="495285" indent="-343948">
              <a:buSzPts val="1400"/>
              <a:buChar char="•"/>
            </a:pPr>
            <a:r>
              <a:rPr lang="en-AU" dirty="0"/>
              <a:t>Political  support  was  mobilised  and  expressed  in  statements  by  politicians,  a  tree  planting campaign, and with planting ceremonies.</a:t>
            </a:r>
          </a:p>
        </p:txBody>
      </p:sp>
      <p:sp>
        <p:nvSpPr>
          <p:cNvPr id="4" name="Slide Number Placeholder 3"/>
          <p:cNvSpPr>
            <a:spLocks noGrp="1"/>
          </p:cNvSpPr>
          <p:nvPr>
            <p:ph type="sldNum" sz="quarter" idx="10"/>
          </p:nvPr>
        </p:nvSpPr>
        <p:spPr/>
        <p:txBody>
          <a:bodyPr/>
          <a:lstStyle/>
          <a:p>
            <a:fld id="{B307E6DD-9BA3-4202-9345-EA1A09844C44}" type="slidenum">
              <a:rPr lang="en-AU" smtClean="0"/>
              <a:t>36</a:t>
            </a:fld>
            <a:endParaRPr lang="en-AU" dirty="0"/>
          </a:p>
        </p:txBody>
      </p:sp>
      <p:sp>
        <p:nvSpPr>
          <p:cNvPr id="5" name="Date Placeholder 4"/>
          <p:cNvSpPr>
            <a:spLocks noGrp="1"/>
          </p:cNvSpPr>
          <p:nvPr>
            <p:ph type="dt" idx="11"/>
          </p:nvPr>
        </p:nvSpPr>
        <p:spPr/>
        <p:txBody>
          <a:bodyPr/>
          <a:lstStyle/>
          <a:p>
            <a:fld id="{75A70BB4-91B1-4BC1-9BF0-A21F56DFD7E4}"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68514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37</a:t>
            </a:fld>
            <a:endParaRPr lang="en-AU" dirty="0"/>
          </a:p>
        </p:txBody>
      </p:sp>
      <p:sp>
        <p:nvSpPr>
          <p:cNvPr id="5" name="Date Placeholder 4"/>
          <p:cNvSpPr>
            <a:spLocks noGrp="1"/>
          </p:cNvSpPr>
          <p:nvPr>
            <p:ph type="dt" idx="11"/>
          </p:nvPr>
        </p:nvSpPr>
        <p:spPr/>
        <p:txBody>
          <a:bodyPr/>
          <a:lstStyle/>
          <a:p>
            <a:fld id="{C72F5C2B-1BE6-499E-AB4E-659BCDF1B25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951489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38</a:t>
            </a:fld>
            <a:endParaRPr lang="en-AU" dirty="0"/>
          </a:p>
        </p:txBody>
      </p:sp>
      <p:sp>
        <p:nvSpPr>
          <p:cNvPr id="5" name="Date Placeholder 4"/>
          <p:cNvSpPr>
            <a:spLocks noGrp="1"/>
          </p:cNvSpPr>
          <p:nvPr>
            <p:ph type="dt" idx="11"/>
          </p:nvPr>
        </p:nvSpPr>
        <p:spPr/>
        <p:txBody>
          <a:bodyPr/>
          <a:lstStyle/>
          <a:p>
            <a:fld id="{965077EE-4D51-4B9C-AB71-ED522EB9D8F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46974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39</a:t>
            </a:fld>
            <a:endParaRPr lang="en-AU" dirty="0"/>
          </a:p>
        </p:txBody>
      </p:sp>
      <p:sp>
        <p:nvSpPr>
          <p:cNvPr id="5" name="Date Placeholder 4"/>
          <p:cNvSpPr>
            <a:spLocks noGrp="1"/>
          </p:cNvSpPr>
          <p:nvPr>
            <p:ph type="dt" idx="11"/>
          </p:nvPr>
        </p:nvSpPr>
        <p:spPr/>
        <p:txBody>
          <a:bodyPr/>
          <a:lstStyle/>
          <a:p>
            <a:fld id="{11BC9B34-9CF5-4C52-AA07-5DD323066B05}"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8205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200"/>
            </a:pPr>
            <a:r>
              <a:rPr lang="en-AU" dirty="0"/>
              <a:t>This module is structured around IUFRO’s global snapshot study of FLR implementation on the ground, published in Stanturf et al. 2020.  The study synthesizes 10 lessons learned in FLR implementation from 9 countries across the globe and their implications for practice in three operating spaces of FLR: governance, FLR facilitation and field implementation</a:t>
            </a:r>
          </a:p>
          <a:p>
            <a:pPr marL="495285" indent="-343948">
              <a:buSzPts val="1400"/>
              <a:buChar char="•"/>
            </a:pPr>
            <a:r>
              <a:rPr lang="en-AU" dirty="0"/>
              <a:t>Viewing capacity needs and interventions in FLR in the framework of three operating spaces can help to better frame the overall challenge of FLR implementation</a:t>
            </a:r>
          </a:p>
        </p:txBody>
      </p:sp>
      <p:sp>
        <p:nvSpPr>
          <p:cNvPr id="4" name="Slide Number Placeholder 3"/>
          <p:cNvSpPr>
            <a:spLocks noGrp="1"/>
          </p:cNvSpPr>
          <p:nvPr>
            <p:ph type="sldNum" sz="quarter" idx="10"/>
          </p:nvPr>
        </p:nvSpPr>
        <p:spPr/>
        <p:txBody>
          <a:bodyPr/>
          <a:lstStyle/>
          <a:p>
            <a:fld id="{B307E6DD-9BA3-4202-9345-EA1A09844C44}" type="slidenum">
              <a:rPr lang="en-AU" smtClean="0"/>
              <a:t>4</a:t>
            </a:fld>
            <a:endParaRPr lang="en-AU" dirty="0"/>
          </a:p>
        </p:txBody>
      </p:sp>
      <p:sp>
        <p:nvSpPr>
          <p:cNvPr id="5" name="Date Placeholder 4"/>
          <p:cNvSpPr>
            <a:spLocks noGrp="1"/>
          </p:cNvSpPr>
          <p:nvPr>
            <p:ph type="dt" idx="11"/>
          </p:nvPr>
        </p:nvSpPr>
        <p:spPr/>
        <p:txBody>
          <a:bodyPr/>
          <a:lstStyle/>
          <a:p>
            <a:fld id="{6480E50E-EB0F-42C6-93CE-321F1791C684}"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691425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40</a:t>
            </a:fld>
            <a:endParaRPr lang="en-AU" dirty="0"/>
          </a:p>
        </p:txBody>
      </p:sp>
      <p:sp>
        <p:nvSpPr>
          <p:cNvPr id="5" name="Date Placeholder 4"/>
          <p:cNvSpPr>
            <a:spLocks noGrp="1"/>
          </p:cNvSpPr>
          <p:nvPr>
            <p:ph type="dt" idx="11"/>
          </p:nvPr>
        </p:nvSpPr>
        <p:spPr/>
        <p:txBody>
          <a:bodyPr/>
          <a:lstStyle/>
          <a:p>
            <a:fld id="{20A98898-410A-4057-A315-AA6F6D950642}"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98994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41</a:t>
            </a:fld>
            <a:endParaRPr lang="en-AU" dirty="0"/>
          </a:p>
        </p:txBody>
      </p:sp>
      <p:sp>
        <p:nvSpPr>
          <p:cNvPr id="5" name="Date Placeholder 4"/>
          <p:cNvSpPr>
            <a:spLocks noGrp="1"/>
          </p:cNvSpPr>
          <p:nvPr>
            <p:ph type="dt" idx="11"/>
          </p:nvPr>
        </p:nvSpPr>
        <p:spPr/>
        <p:txBody>
          <a:bodyPr/>
          <a:lstStyle/>
          <a:p>
            <a:fld id="{1B54080F-5914-45B6-95CD-C0FAA4B48492}"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07942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Different stakeholders within landscapes will have different expectations concerning their use of the land and forests, benefits that they can derive and crucially, concerning the purpose of restoration. Aligning and managing expectations in the design and implementation of an FLR project must balance competing interests and differing priorities for livelihoods versus biodiversity (Maron et al. 2021). Projects must be designed from a comprehensive perspective, addressing the challenges facing local communities embedded in a landscape approach, while at the same time aligning with national goals and commitments.</a:t>
            </a:r>
          </a:p>
          <a:p>
            <a:pPr>
              <a:buClr>
                <a:srgbClr val="2F5496"/>
              </a:buClr>
              <a:buSzPts val="2400"/>
            </a:pPr>
            <a:endParaRPr lang="en-AU" dirty="0"/>
          </a:p>
          <a:p>
            <a:pPr>
              <a:buClr>
                <a:srgbClr val="2F5496"/>
              </a:buClr>
              <a:buSzPts val="2400"/>
            </a:pPr>
            <a:r>
              <a:rPr lang="en-AU" dirty="0"/>
              <a:t>Global Key Lesson 4: Align expectations in project design </a:t>
            </a:r>
          </a:p>
          <a:p>
            <a:pPr marL="495285" indent="-343948">
              <a:buSzPct val="100000"/>
              <a:buChar char="•"/>
            </a:pPr>
            <a:r>
              <a:rPr lang="en-AU" dirty="0"/>
              <a:t>Wide range of stakeholders need to express priorities and constraints to develop realistic future land management scenarios</a:t>
            </a:r>
          </a:p>
          <a:p>
            <a:pPr marL="495285" indent="-343948">
              <a:buSzPct val="100000"/>
              <a:buChar char="•"/>
            </a:pPr>
            <a:r>
              <a:rPr lang="en-AU" dirty="0"/>
              <a:t>Define and negotiate FLR objectives that incorporates equity (including gender), inclusiveness (including of vulnerable and disadvantaged groups), accountability and transparency</a:t>
            </a:r>
          </a:p>
          <a:p>
            <a:pPr marL="495285" indent="-343948">
              <a:buSzPct val="100000"/>
              <a:buChar char="•"/>
            </a:pPr>
            <a:r>
              <a:rPr lang="en-AU" dirty="0"/>
              <a:t>Legitimate claims to resources need to be considered, accommodated or compensated</a:t>
            </a:r>
          </a:p>
          <a:p>
            <a:pPr marL="495285" indent="-343948">
              <a:buSzPct val="100000"/>
              <a:buChar char="•"/>
            </a:pPr>
            <a:r>
              <a:rPr lang="en-AU" dirty="0"/>
              <a:t>Divergent interests to be reconciled and managed through participatory land use planning and conflict management tools</a:t>
            </a:r>
          </a:p>
        </p:txBody>
      </p:sp>
      <p:sp>
        <p:nvSpPr>
          <p:cNvPr id="4" name="Slide Number Placeholder 3"/>
          <p:cNvSpPr>
            <a:spLocks noGrp="1"/>
          </p:cNvSpPr>
          <p:nvPr>
            <p:ph type="sldNum" sz="quarter" idx="10"/>
          </p:nvPr>
        </p:nvSpPr>
        <p:spPr/>
        <p:txBody>
          <a:bodyPr/>
          <a:lstStyle/>
          <a:p>
            <a:fld id="{B307E6DD-9BA3-4202-9345-EA1A09844C44}" type="slidenum">
              <a:rPr lang="en-AU" smtClean="0"/>
              <a:t>42</a:t>
            </a:fld>
            <a:endParaRPr lang="en-AU" dirty="0"/>
          </a:p>
        </p:txBody>
      </p:sp>
      <p:sp>
        <p:nvSpPr>
          <p:cNvPr id="5" name="Date Placeholder 4"/>
          <p:cNvSpPr>
            <a:spLocks noGrp="1"/>
          </p:cNvSpPr>
          <p:nvPr>
            <p:ph type="dt" idx="11"/>
          </p:nvPr>
        </p:nvSpPr>
        <p:spPr/>
        <p:txBody>
          <a:bodyPr/>
          <a:lstStyle/>
          <a:p>
            <a:fld id="{FC466060-37FC-4E6D-9401-00019507BC33}"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937524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Sometimes, meeting local expectations for livelihoods requires diverging from an “optimal” technical design. For example, in Goa (India), cashew trees were planted even though cashew was technically not the best species for stabilising slopes of mining overburden. Neighbouring communities wanted as many cashew trees as possible included in the project design because of the income they derived from</a:t>
            </a:r>
            <a:r>
              <a:rPr lang="en-AU" i="1" dirty="0"/>
              <a:t> feni</a:t>
            </a:r>
            <a:r>
              <a:rPr lang="en-AU" dirty="0"/>
              <a:t>, a locally brewed liquor using cashew fruit. The project planners acceded to this demand and included cashew along with other species more suitable for mine reclamation such as </a:t>
            </a:r>
            <a:r>
              <a:rPr lang="en-AU" i="1" dirty="0"/>
              <a:t>Acacia spp</a:t>
            </a:r>
            <a:r>
              <a:rPr lang="en-AU" dirty="0"/>
              <a:t>.</a:t>
            </a:r>
          </a:p>
          <a:p>
            <a:pPr>
              <a:buClr>
                <a:srgbClr val="2F5496"/>
              </a:buClr>
              <a:buSzPts val="2400"/>
            </a:pPr>
            <a:endParaRPr lang="en-AU" dirty="0"/>
          </a:p>
          <a:p>
            <a:pPr>
              <a:buClr>
                <a:srgbClr val="2F5496"/>
              </a:buClr>
              <a:buSzPts val="2400"/>
            </a:pPr>
            <a:r>
              <a:rPr lang="en-AU" dirty="0"/>
              <a:t>Global Key Lesson 4: Align expectations in project design </a:t>
            </a:r>
          </a:p>
          <a:p>
            <a:pPr>
              <a:buClr>
                <a:schemeClr val="dk1"/>
              </a:buClr>
              <a:buSzPts val="1100"/>
            </a:pPr>
            <a:r>
              <a:rPr lang="en-AU" dirty="0"/>
              <a:t>Example Goa (India)</a:t>
            </a:r>
          </a:p>
          <a:p>
            <a:pPr marL="495285" indent="-343948">
              <a:buSzPct val="100000"/>
              <a:buChar char="•"/>
            </a:pPr>
            <a:r>
              <a:rPr lang="en-AU" dirty="0"/>
              <a:t>Cashew trees were favoured by communities because of the income they derived from feni, a locally brewed liquor using cashew fruit</a:t>
            </a:r>
          </a:p>
          <a:p>
            <a:pPr marL="495285" indent="-343948">
              <a:buSzPct val="100000"/>
              <a:buChar char="•"/>
            </a:pPr>
            <a:r>
              <a:rPr lang="en-AU" dirty="0"/>
              <a:t>Cashew was technically not the best species for stabilizing slopes of mining overburden</a:t>
            </a:r>
          </a:p>
          <a:p>
            <a:pPr marL="495285" indent="-343948">
              <a:buSzPct val="100000"/>
              <a:buChar char="•"/>
            </a:pPr>
            <a:r>
              <a:rPr lang="en-AU" dirty="0"/>
              <a:t>Cashew nevertheless included in combination with other species to accommodate local expectations</a:t>
            </a:r>
          </a:p>
        </p:txBody>
      </p:sp>
      <p:sp>
        <p:nvSpPr>
          <p:cNvPr id="4" name="Slide Number Placeholder 3"/>
          <p:cNvSpPr>
            <a:spLocks noGrp="1"/>
          </p:cNvSpPr>
          <p:nvPr>
            <p:ph type="sldNum" sz="quarter" idx="10"/>
          </p:nvPr>
        </p:nvSpPr>
        <p:spPr/>
        <p:txBody>
          <a:bodyPr/>
          <a:lstStyle/>
          <a:p>
            <a:fld id="{B307E6DD-9BA3-4202-9345-EA1A09844C44}" type="slidenum">
              <a:rPr lang="en-AU" smtClean="0"/>
              <a:t>43</a:t>
            </a:fld>
            <a:endParaRPr lang="en-AU" dirty="0"/>
          </a:p>
        </p:txBody>
      </p:sp>
      <p:sp>
        <p:nvSpPr>
          <p:cNvPr id="5" name="Date Placeholder 4"/>
          <p:cNvSpPr>
            <a:spLocks noGrp="1"/>
          </p:cNvSpPr>
          <p:nvPr>
            <p:ph type="dt" idx="11"/>
          </p:nvPr>
        </p:nvSpPr>
        <p:spPr/>
        <p:txBody>
          <a:bodyPr/>
          <a:lstStyle/>
          <a:p>
            <a:fld id="{D6FA4480-CD92-4888-A081-63572712A3CF}"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069768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Successful FLR requires addressing the underlying causes of deforestation and degradation. Commercial agriculture is the most important proximate driver of deforestation and forest degradation on all continents, but particularly in Latin America. Timber extraction is another important driver, particularly in Latin America and Southeast Asia, while charcoal production has a similar impact in Africa. Ongoing degradation is difficult to overcome but direct threats may actually be easier to reverse in the short-term if underlying threats are absent.</a:t>
            </a:r>
          </a:p>
          <a:p>
            <a:pPr>
              <a:buClr>
                <a:srgbClr val="2F5496"/>
              </a:buClr>
              <a:buSzPts val="2400"/>
            </a:pPr>
            <a:endParaRPr lang="en-AU" dirty="0"/>
          </a:p>
          <a:p>
            <a:pPr>
              <a:buClr>
                <a:srgbClr val="2F5496"/>
              </a:buClr>
              <a:buSzPts val="2400"/>
            </a:pPr>
            <a:r>
              <a:rPr lang="en-AU" dirty="0"/>
              <a:t>Global Key Lesson 5: Address Threats</a:t>
            </a:r>
          </a:p>
          <a:p>
            <a:pPr marL="990570" lvl="1" indent="-343948">
              <a:buSzPct val="100000"/>
              <a:buChar char="•"/>
            </a:pPr>
            <a:r>
              <a:rPr lang="en-AU" dirty="0"/>
              <a:t>Ensure addressing the underlying causes of deforestation and degradation</a:t>
            </a:r>
          </a:p>
          <a:p>
            <a:pPr marL="990570" lvl="1" indent="-343948">
              <a:buSzPct val="100000"/>
              <a:buChar char="•"/>
            </a:pPr>
            <a:r>
              <a:rPr lang="en-AU" dirty="0"/>
              <a:t>Establish pilot projects to demonstrate the benefits of alternatives to degrading practices</a:t>
            </a:r>
          </a:p>
          <a:p>
            <a:pPr marL="990570" lvl="1" indent="-343948">
              <a:buSzPct val="100000"/>
              <a:buChar char="•"/>
            </a:pPr>
            <a:r>
              <a:rPr lang="en-AU" dirty="0"/>
              <a:t>Help set up temporary or permanent barriers to degrading activities such as grazing, illegal harvesting, unsustainable use of non-timber forest products (NTFPs), etc.</a:t>
            </a:r>
          </a:p>
          <a:p>
            <a:pPr marL="990570" lvl="1" indent="-343948">
              <a:buSzPct val="100000"/>
              <a:buChar char="•"/>
            </a:pPr>
            <a:r>
              <a:rPr lang="en-AU" dirty="0"/>
              <a:t>Work with authorities to combat illegal logging, arson fires, and other exploitative uses of resources</a:t>
            </a:r>
          </a:p>
        </p:txBody>
      </p:sp>
      <p:sp>
        <p:nvSpPr>
          <p:cNvPr id="4" name="Slide Number Placeholder 3"/>
          <p:cNvSpPr>
            <a:spLocks noGrp="1"/>
          </p:cNvSpPr>
          <p:nvPr>
            <p:ph type="sldNum" sz="quarter" idx="10"/>
          </p:nvPr>
        </p:nvSpPr>
        <p:spPr/>
        <p:txBody>
          <a:bodyPr/>
          <a:lstStyle/>
          <a:p>
            <a:fld id="{B307E6DD-9BA3-4202-9345-EA1A09844C44}" type="slidenum">
              <a:rPr lang="en-AU" smtClean="0"/>
              <a:t>44</a:t>
            </a:fld>
            <a:endParaRPr lang="en-AU" dirty="0"/>
          </a:p>
        </p:txBody>
      </p:sp>
      <p:sp>
        <p:nvSpPr>
          <p:cNvPr id="5" name="Date Placeholder 4"/>
          <p:cNvSpPr>
            <a:spLocks noGrp="1"/>
          </p:cNvSpPr>
          <p:nvPr>
            <p:ph type="dt" idx="11"/>
          </p:nvPr>
        </p:nvSpPr>
        <p:spPr/>
        <p:txBody>
          <a:bodyPr/>
          <a:lstStyle/>
          <a:p>
            <a:fld id="{B56A313C-4860-4DA6-ABFD-835B6AE40FE4}"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93046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5: Address Threats</a:t>
            </a:r>
          </a:p>
          <a:p>
            <a:pPr>
              <a:buClr>
                <a:schemeClr val="dk1"/>
              </a:buClr>
              <a:buSzPts val="1100"/>
            </a:pPr>
            <a:r>
              <a:rPr lang="en-AU" dirty="0"/>
              <a:t>Example: Lower Mequi Landscape, Ethiopia</a:t>
            </a:r>
          </a:p>
          <a:p>
            <a:pPr marL="495285" indent="-343948">
              <a:buSzPct val="100000"/>
              <a:buChar char="•"/>
            </a:pPr>
            <a:r>
              <a:rPr lang="en-AU" dirty="0"/>
              <a:t>Grazing  exclusion  agreements  with  local  communities  proved  essential  for  the  success  of  the  restoration  activities</a:t>
            </a:r>
          </a:p>
          <a:p>
            <a:pPr marL="495285" indent="-343948">
              <a:buSzPct val="100000"/>
              <a:buChar char="•"/>
            </a:pPr>
            <a:r>
              <a:rPr lang="en-AU" dirty="0"/>
              <a:t>Communities  reached  internal  agreements  to  keep  restored  areas  off  limits  for  grazing  and  additionally  hired  local  guards  who  ensured  that  no  cattle  trespassed  into  restored areas</a:t>
            </a:r>
          </a:p>
          <a:p>
            <a:pPr marL="495285" indent="-343948">
              <a:buSzPct val="100000"/>
              <a:buChar char="•"/>
            </a:pPr>
            <a:r>
              <a:rPr lang="en-AU" dirty="0"/>
              <a:t>Grass was used as fodder by the local community members in a cut-and-carry system</a:t>
            </a:r>
          </a:p>
        </p:txBody>
      </p:sp>
      <p:sp>
        <p:nvSpPr>
          <p:cNvPr id="4" name="Slide Number Placeholder 3"/>
          <p:cNvSpPr>
            <a:spLocks noGrp="1"/>
          </p:cNvSpPr>
          <p:nvPr>
            <p:ph type="sldNum" sz="quarter" idx="10"/>
          </p:nvPr>
        </p:nvSpPr>
        <p:spPr/>
        <p:txBody>
          <a:bodyPr/>
          <a:lstStyle/>
          <a:p>
            <a:fld id="{B307E6DD-9BA3-4202-9345-EA1A09844C44}" type="slidenum">
              <a:rPr lang="en-AU" smtClean="0"/>
              <a:t>45</a:t>
            </a:fld>
            <a:endParaRPr lang="en-AU" dirty="0"/>
          </a:p>
        </p:txBody>
      </p:sp>
      <p:sp>
        <p:nvSpPr>
          <p:cNvPr id="5" name="Date Placeholder 4"/>
          <p:cNvSpPr>
            <a:spLocks noGrp="1"/>
          </p:cNvSpPr>
          <p:nvPr>
            <p:ph type="dt" idx="11"/>
          </p:nvPr>
        </p:nvSpPr>
        <p:spPr/>
        <p:txBody>
          <a:bodyPr/>
          <a:lstStyle/>
          <a:p>
            <a:fld id="{1EDBDEDD-62F0-428B-93F2-C85AC5B47046}"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33521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There is an ever-growing resource of western knowledge available for forest landscape restoration. At the same time, traditional knowledge related to forests and restoration, handed down from generation to generation, continues to be relevant, particularly in tropical regions (Lake et al., 2018). Combining both in many cases can provide a more comprehensive approach, that is grounded in local practice and therefore more likely to be accepted and applied in the long term.</a:t>
            </a:r>
          </a:p>
          <a:p>
            <a:pPr>
              <a:buClr>
                <a:srgbClr val="2F5496"/>
              </a:buClr>
              <a:buSzPts val="2400"/>
            </a:pPr>
            <a:endParaRPr lang="en-AU" dirty="0"/>
          </a:p>
          <a:p>
            <a:pPr>
              <a:buClr>
                <a:srgbClr val="2F5496"/>
              </a:buClr>
              <a:buSzPts val="2400"/>
            </a:pPr>
            <a:r>
              <a:rPr lang="en-AU" dirty="0"/>
              <a:t>Global Key Lesson 6: Utilise appropriate knowledge and methods</a:t>
            </a:r>
          </a:p>
          <a:p>
            <a:pPr marL="990570" lvl="1" indent="-343948">
              <a:buSzPct val="100000"/>
              <a:buChar char="•"/>
            </a:pPr>
            <a:r>
              <a:rPr lang="en-AU" dirty="0"/>
              <a:t>Ensure that their indigenous and traditional knowledge related to FLR is shared and appropriately utilised in the design and implementation of FLR interventions</a:t>
            </a:r>
          </a:p>
          <a:p>
            <a:pPr marL="990570" lvl="1" indent="-343948">
              <a:buSzPct val="100000"/>
              <a:buChar char="•"/>
            </a:pPr>
            <a:r>
              <a:rPr lang="en-AU" dirty="0"/>
              <a:t>In many cases, combining both western and traditional knowledge can provide a more comprehensive approach, that is grounded in local practice and therefore more likely to be accepted and applied in the long term</a:t>
            </a:r>
          </a:p>
        </p:txBody>
      </p:sp>
      <p:sp>
        <p:nvSpPr>
          <p:cNvPr id="4" name="Slide Number Placeholder 3"/>
          <p:cNvSpPr>
            <a:spLocks noGrp="1"/>
          </p:cNvSpPr>
          <p:nvPr>
            <p:ph type="sldNum" sz="quarter" idx="10"/>
          </p:nvPr>
        </p:nvSpPr>
        <p:spPr/>
        <p:txBody>
          <a:bodyPr/>
          <a:lstStyle/>
          <a:p>
            <a:fld id="{B307E6DD-9BA3-4202-9345-EA1A09844C44}" type="slidenum">
              <a:rPr lang="en-AU" smtClean="0"/>
              <a:t>46</a:t>
            </a:fld>
            <a:endParaRPr lang="en-AU" dirty="0"/>
          </a:p>
        </p:txBody>
      </p:sp>
      <p:sp>
        <p:nvSpPr>
          <p:cNvPr id="5" name="Date Placeholder 4"/>
          <p:cNvSpPr>
            <a:spLocks noGrp="1"/>
          </p:cNvSpPr>
          <p:nvPr>
            <p:ph type="dt" idx="11"/>
          </p:nvPr>
        </p:nvSpPr>
        <p:spPr/>
        <p:txBody>
          <a:bodyPr/>
          <a:lstStyle/>
          <a:p>
            <a:fld id="{70340F94-8A28-48C9-97D5-ED1E97E4A7F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249063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Subtopic 4.3 Utilise appropriate knowledge and methods</a:t>
            </a:r>
          </a:p>
          <a:p>
            <a:pPr>
              <a:buClr>
                <a:schemeClr val="dk1"/>
              </a:buClr>
              <a:buSzPts val="1100"/>
            </a:pPr>
            <a:r>
              <a:rPr lang="en-AU" dirty="0"/>
              <a:t>Example: Goa (India)</a:t>
            </a:r>
          </a:p>
          <a:p>
            <a:pPr marL="990570" lvl="1" indent="-343948">
              <a:buSzPct val="100000"/>
              <a:buChar char="•"/>
            </a:pPr>
            <a:r>
              <a:rPr lang="en-AU" dirty="0"/>
              <a:t>Benches and terraces of mine dump areas required the expertise of professional geologists</a:t>
            </a:r>
          </a:p>
          <a:p>
            <a:pPr marL="990570" lvl="1" indent="-343948">
              <a:buSzPct val="100000"/>
              <a:buChar char="•"/>
            </a:pPr>
            <a:r>
              <a:rPr lang="en-AU" dirty="0"/>
              <a:t>Dump slopes were covered with geotextiles or jute mats for quick stabilisation and to prevent soil erosion and gully formation</a:t>
            </a:r>
          </a:p>
          <a:p>
            <a:pPr marL="990570" lvl="1" indent="-343948">
              <a:buSzPct val="100000"/>
              <a:buChar char="•"/>
            </a:pPr>
            <a:r>
              <a:rPr lang="en-AU" dirty="0"/>
              <a:t>Proper drainage of rainwater into settling ponds further prevented runoff and soil erosion</a:t>
            </a:r>
          </a:p>
          <a:p>
            <a:pPr marL="990570" lvl="1" indent="-343948">
              <a:buSzPct val="100000"/>
              <a:buChar char="•"/>
            </a:pPr>
            <a:r>
              <a:rPr lang="en-AU" dirty="0"/>
              <a:t>Planting drought-resistant, fast-growing leguminous crop varieties accelerated the reclamation process</a:t>
            </a:r>
          </a:p>
          <a:p>
            <a:pPr marL="990570" lvl="1" indent="-343948">
              <a:buSzPct val="100000"/>
              <a:buChar char="•"/>
            </a:pPr>
            <a:r>
              <a:rPr lang="en-AU" dirty="0"/>
              <a:t>Once soil fertility improved, native grass species</a:t>
            </a:r>
          </a:p>
        </p:txBody>
      </p:sp>
      <p:sp>
        <p:nvSpPr>
          <p:cNvPr id="4" name="Slide Number Placeholder 3"/>
          <p:cNvSpPr>
            <a:spLocks noGrp="1"/>
          </p:cNvSpPr>
          <p:nvPr>
            <p:ph type="sldNum" sz="quarter" idx="10"/>
          </p:nvPr>
        </p:nvSpPr>
        <p:spPr/>
        <p:txBody>
          <a:bodyPr/>
          <a:lstStyle/>
          <a:p>
            <a:fld id="{B307E6DD-9BA3-4202-9345-EA1A09844C44}" type="slidenum">
              <a:rPr lang="en-AU" smtClean="0"/>
              <a:t>47</a:t>
            </a:fld>
            <a:endParaRPr lang="en-AU" dirty="0"/>
          </a:p>
        </p:txBody>
      </p:sp>
      <p:sp>
        <p:nvSpPr>
          <p:cNvPr id="5" name="Date Placeholder 4"/>
          <p:cNvSpPr>
            <a:spLocks noGrp="1"/>
          </p:cNvSpPr>
          <p:nvPr>
            <p:ph type="dt" idx="11"/>
          </p:nvPr>
        </p:nvSpPr>
        <p:spPr/>
        <p:txBody>
          <a:bodyPr/>
          <a:lstStyle/>
          <a:p>
            <a:fld id="{F2D0C4AE-1CC5-465A-8415-7C0A7D829CD0}"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292965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48</a:t>
            </a:fld>
            <a:endParaRPr lang="en-AU" dirty="0"/>
          </a:p>
        </p:txBody>
      </p:sp>
      <p:sp>
        <p:nvSpPr>
          <p:cNvPr id="5" name="Date Placeholder 4"/>
          <p:cNvSpPr>
            <a:spLocks noGrp="1"/>
          </p:cNvSpPr>
          <p:nvPr>
            <p:ph type="dt" idx="11"/>
          </p:nvPr>
        </p:nvSpPr>
        <p:spPr/>
        <p:txBody>
          <a:bodyPr/>
          <a:lstStyle/>
          <a:p>
            <a:fld id="{C8549E9F-82F4-48CC-9B2C-0DED60D97FD1}"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30157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49</a:t>
            </a:fld>
            <a:endParaRPr lang="en-AU" dirty="0"/>
          </a:p>
        </p:txBody>
      </p:sp>
      <p:sp>
        <p:nvSpPr>
          <p:cNvPr id="5" name="Date Placeholder 4"/>
          <p:cNvSpPr>
            <a:spLocks noGrp="1"/>
          </p:cNvSpPr>
          <p:nvPr>
            <p:ph type="dt" idx="11"/>
          </p:nvPr>
        </p:nvSpPr>
        <p:spPr/>
        <p:txBody>
          <a:bodyPr/>
          <a:lstStyle/>
          <a:p>
            <a:fld id="{C6F91E44-9DA9-4858-ABB8-A2B0E7017045}"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46842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a:t>
            </a:fld>
            <a:endParaRPr lang="en-AU" dirty="0"/>
          </a:p>
        </p:txBody>
      </p:sp>
      <p:sp>
        <p:nvSpPr>
          <p:cNvPr id="5" name="Date Placeholder 4"/>
          <p:cNvSpPr>
            <a:spLocks noGrp="1"/>
          </p:cNvSpPr>
          <p:nvPr>
            <p:ph type="dt" idx="11"/>
          </p:nvPr>
        </p:nvSpPr>
        <p:spPr/>
        <p:txBody>
          <a:bodyPr/>
          <a:lstStyle/>
          <a:p>
            <a:fld id="{E037AFF1-6619-49CC-AAC8-9EB6156D5669}"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80275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50</a:t>
            </a:fld>
            <a:endParaRPr lang="en-AU" dirty="0"/>
          </a:p>
        </p:txBody>
      </p:sp>
      <p:sp>
        <p:nvSpPr>
          <p:cNvPr id="5" name="Date Placeholder 4"/>
          <p:cNvSpPr>
            <a:spLocks noGrp="1"/>
          </p:cNvSpPr>
          <p:nvPr>
            <p:ph type="dt" idx="11"/>
          </p:nvPr>
        </p:nvSpPr>
        <p:spPr/>
        <p:txBody>
          <a:bodyPr/>
          <a:lstStyle/>
          <a:p>
            <a:fld id="{6A9F9EA5-8A8B-4BB4-A9DB-E05E1079B9D3}"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644521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51</a:t>
            </a:fld>
            <a:endParaRPr lang="en-AU" dirty="0"/>
          </a:p>
        </p:txBody>
      </p:sp>
      <p:sp>
        <p:nvSpPr>
          <p:cNvPr id="5" name="Date Placeholder 4"/>
          <p:cNvSpPr>
            <a:spLocks noGrp="1"/>
          </p:cNvSpPr>
          <p:nvPr>
            <p:ph type="dt" idx="11"/>
          </p:nvPr>
        </p:nvSpPr>
        <p:spPr/>
        <p:txBody>
          <a:bodyPr/>
          <a:lstStyle/>
          <a:p>
            <a:fld id="{A0D36471-0EE8-4A16-A44F-71637DC6A47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879217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52</a:t>
            </a:fld>
            <a:endParaRPr lang="en-AU" dirty="0"/>
          </a:p>
        </p:txBody>
      </p:sp>
      <p:sp>
        <p:nvSpPr>
          <p:cNvPr id="5" name="Date Placeholder 4"/>
          <p:cNvSpPr>
            <a:spLocks noGrp="1"/>
          </p:cNvSpPr>
          <p:nvPr>
            <p:ph type="dt" idx="11"/>
          </p:nvPr>
        </p:nvSpPr>
        <p:spPr/>
        <p:txBody>
          <a:bodyPr/>
          <a:lstStyle/>
          <a:p>
            <a:fld id="{26C66579-844B-4423-8E2E-78EB3CBB73FE}"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165182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Effective communication is a key element of successful multi-stakeholder processes. Communication needs to capture both, internal communication between the various stakeholders engaged in the process, as well as external communication to the general public. Communication also entails the pathways and communication products chosen to deliver key messages. Communication cannot be implemented through a one-size-fits-all approach but requires tailor-made pathways, tools, and substantial financial resources. Effectively communicating FLR also needs to ensure that processes are thoroughly documented; lessons learned are distilled and disseminated.</a:t>
            </a:r>
          </a:p>
          <a:p>
            <a:pPr>
              <a:buClr>
                <a:srgbClr val="2F5496"/>
              </a:buClr>
              <a:buSzPts val="2400"/>
            </a:pPr>
            <a:endParaRPr lang="en-AU" dirty="0"/>
          </a:p>
          <a:p>
            <a:pPr>
              <a:buClr>
                <a:srgbClr val="2F5496"/>
              </a:buClr>
              <a:buSzPts val="2400"/>
            </a:pPr>
            <a:r>
              <a:rPr lang="en-AU" dirty="0"/>
              <a:t>Global Key Lesson 7: Improve communication</a:t>
            </a:r>
          </a:p>
          <a:p>
            <a:pPr marL="990570" lvl="1" indent="-343948">
              <a:buSzPts val="1400"/>
              <a:buChar char="o"/>
            </a:pPr>
            <a:r>
              <a:rPr lang="en-AU" dirty="0"/>
              <a:t>Effective communication is a key element of successful multi-stakeholder processes and should be considered in planning and budgeting from the start, and continued throughout the FLR process</a:t>
            </a:r>
          </a:p>
          <a:p>
            <a:pPr marL="1485854" lvl="2" indent="-343948">
              <a:buSzPct val="100000"/>
              <a:buChar char="•"/>
            </a:pPr>
            <a:r>
              <a:rPr lang="en-AU" dirty="0"/>
              <a:t>shape a communication strategy that identifies the range of stakeholders, assesses their interest and power, and devises specific key messages to be communicated to them.</a:t>
            </a:r>
          </a:p>
          <a:p>
            <a:pPr marL="1485854" lvl="2" indent="-343948">
              <a:buSzPct val="100000"/>
              <a:buChar char="•"/>
            </a:pPr>
            <a:r>
              <a:rPr lang="en-AU" dirty="0"/>
              <a:t>identify the communication mix, which is the range of communication products used and the frequency and timing of their utilisation.</a:t>
            </a:r>
          </a:p>
          <a:p>
            <a:pPr marL="990570" lvl="1" indent="-343948">
              <a:buSzPts val="1400"/>
              <a:buChar char="o"/>
            </a:pPr>
            <a:r>
              <a:rPr lang="en-AU" dirty="0"/>
              <a:t>Develop communication products that are appropriate to the target audiences and carry the key messages that should reach them</a:t>
            </a:r>
          </a:p>
          <a:p>
            <a:pPr marL="990570" lvl="1" indent="-343948">
              <a:buSzPts val="1400"/>
              <a:buChar char="o"/>
            </a:pPr>
            <a:r>
              <a:rPr lang="en-AU" dirty="0"/>
              <a:t>Utilise existing traditional communication channels, enriching them with new communication pathways and products</a:t>
            </a:r>
          </a:p>
          <a:p>
            <a:pPr marL="990570" lvl="1" indent="-343948">
              <a:buSzPts val="1400"/>
              <a:buChar char="o"/>
            </a:pPr>
            <a:r>
              <a:rPr lang="en-AU" dirty="0"/>
              <a:t>Use intensive awareness raising programmes to orient local communities towards restoration and defuse potential conflicts</a:t>
            </a:r>
          </a:p>
          <a:p>
            <a:pPr marL="990570" lvl="1" indent="-343948">
              <a:buSzPts val="1400"/>
              <a:buChar char="o"/>
            </a:pPr>
            <a:r>
              <a:rPr lang="en-AU" dirty="0"/>
              <a:t>Use local languages for communication</a:t>
            </a:r>
          </a:p>
        </p:txBody>
      </p:sp>
      <p:sp>
        <p:nvSpPr>
          <p:cNvPr id="4" name="Slide Number Placeholder 3"/>
          <p:cNvSpPr>
            <a:spLocks noGrp="1"/>
          </p:cNvSpPr>
          <p:nvPr>
            <p:ph type="sldNum" sz="quarter" idx="10"/>
          </p:nvPr>
        </p:nvSpPr>
        <p:spPr/>
        <p:txBody>
          <a:bodyPr/>
          <a:lstStyle/>
          <a:p>
            <a:fld id="{B307E6DD-9BA3-4202-9345-EA1A09844C44}" type="slidenum">
              <a:rPr lang="en-AU" smtClean="0"/>
              <a:t>53</a:t>
            </a:fld>
            <a:endParaRPr lang="en-AU" dirty="0"/>
          </a:p>
        </p:txBody>
      </p:sp>
      <p:sp>
        <p:nvSpPr>
          <p:cNvPr id="5" name="Date Placeholder 4"/>
          <p:cNvSpPr>
            <a:spLocks noGrp="1"/>
          </p:cNvSpPr>
          <p:nvPr>
            <p:ph type="dt" idx="11"/>
          </p:nvPr>
        </p:nvSpPr>
        <p:spPr/>
        <p:txBody>
          <a:bodyPr/>
          <a:lstStyle/>
          <a:p>
            <a:fld id="{BC86F579-D0EE-4C3B-8ABF-E914DB51AB51}"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981519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7: Improve communication</a:t>
            </a:r>
          </a:p>
          <a:p>
            <a:pPr>
              <a:buClr>
                <a:schemeClr val="dk1"/>
              </a:buClr>
              <a:buSzPts val="1100"/>
            </a:pPr>
            <a:r>
              <a:rPr lang="en-AU" dirty="0"/>
              <a:t>Example: Ghana</a:t>
            </a:r>
          </a:p>
          <a:p>
            <a:pPr marL="990570" lvl="1" indent="-343948">
              <a:buSzPts val="1400"/>
              <a:buChar char="o"/>
            </a:pPr>
            <a:r>
              <a:rPr lang="en-AU" dirty="0"/>
              <a:t>Relying on established traditional communication channels proved to be an asset for FLR in Ghana</a:t>
            </a:r>
          </a:p>
          <a:p>
            <a:pPr marL="990570" lvl="1" indent="-343948">
              <a:buSzPts val="1400"/>
              <a:buChar char="o"/>
            </a:pPr>
            <a:r>
              <a:rPr lang="en-AU" dirty="0"/>
              <a:t>Stakeholder-driven communication process involved traditional leaders</a:t>
            </a:r>
          </a:p>
          <a:p>
            <a:pPr marL="990570" lvl="1" indent="-343948">
              <a:buSzPts val="1400"/>
              <a:buChar char="o"/>
            </a:pPr>
            <a:r>
              <a:rPr lang="en-AU" dirty="0"/>
              <a:t>Communication with and through traditional leaders ensured high level of participation and ultimately the success of the restoration project. </a:t>
            </a:r>
          </a:p>
        </p:txBody>
      </p:sp>
      <p:sp>
        <p:nvSpPr>
          <p:cNvPr id="4" name="Slide Number Placeholder 3"/>
          <p:cNvSpPr>
            <a:spLocks noGrp="1"/>
          </p:cNvSpPr>
          <p:nvPr>
            <p:ph type="sldNum" sz="quarter" idx="10"/>
          </p:nvPr>
        </p:nvSpPr>
        <p:spPr/>
        <p:txBody>
          <a:bodyPr/>
          <a:lstStyle/>
          <a:p>
            <a:fld id="{B307E6DD-9BA3-4202-9345-EA1A09844C44}" type="slidenum">
              <a:rPr lang="en-AU" smtClean="0"/>
              <a:t>54</a:t>
            </a:fld>
            <a:endParaRPr lang="en-AU" dirty="0"/>
          </a:p>
        </p:txBody>
      </p:sp>
      <p:sp>
        <p:nvSpPr>
          <p:cNvPr id="5" name="Date Placeholder 4"/>
          <p:cNvSpPr>
            <a:spLocks noGrp="1"/>
          </p:cNvSpPr>
          <p:nvPr>
            <p:ph type="dt" idx="11"/>
          </p:nvPr>
        </p:nvSpPr>
        <p:spPr/>
        <p:txBody>
          <a:bodyPr/>
          <a:lstStyle/>
          <a:p>
            <a:fld id="{1EE0F3CB-7EFE-45D3-A876-354E6DD465F7}"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75066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Forest landscape restoration is a long-term process occurring at multiple spatial scales. Although the Bonn Challenge commitments run through 2030, restoration will require even longer in order to develop fully functioning landscapes. Spatial scale can be an issue; projects may be too small to be effective or too large to be manageable. Scaling up to landscape-level may require more planting material than is locally available, requiring development of nursery facilities, seed collection, etc. (Stanturf et al., 2017). Effective collaboration across administrative scales is important and frequently requires improvements. Impacts of decisions taken at one level (e.g., national) can be negative at another level (e.g., local village). FLR facilitators interact with frequently with actors in the governance and field implementation spaces to align expectations, match budgets and capacities, and find solutions across different spatial and time scales.</a:t>
            </a:r>
          </a:p>
          <a:p>
            <a:pPr>
              <a:buClr>
                <a:srgbClr val="2F5496"/>
              </a:buClr>
              <a:buSzPts val="2400"/>
            </a:pPr>
            <a:endParaRPr lang="en-AU" dirty="0"/>
          </a:p>
          <a:p>
            <a:pPr>
              <a:buClr>
                <a:srgbClr val="2F5496"/>
              </a:buClr>
              <a:buSzPts val="2400"/>
            </a:pPr>
            <a:r>
              <a:rPr lang="en-AU" dirty="0"/>
              <a:t>Global Key Lesson 8: Consider spatial and time scales</a:t>
            </a:r>
          </a:p>
          <a:p>
            <a:pPr marL="990570" lvl="1" indent="-343948">
              <a:buSzPts val="1400"/>
              <a:buChar char="o"/>
            </a:pPr>
            <a:r>
              <a:rPr lang="en-AU" dirty="0"/>
              <a:t>Work with institutions at different levels to implement long-term FLR processes in specific landscapes</a:t>
            </a:r>
          </a:p>
          <a:p>
            <a:pPr marL="990570" lvl="1" indent="-343948">
              <a:buSzPts val="1400"/>
              <a:buChar char="o"/>
            </a:pPr>
            <a:r>
              <a:rPr lang="en-AU" dirty="0"/>
              <a:t>Ensure that sufficient financing is available for both the participatory FLR process and restoration interventions in the field</a:t>
            </a:r>
          </a:p>
          <a:p>
            <a:pPr marL="990570" lvl="1" indent="-343948">
              <a:buSzPts val="1400"/>
              <a:buChar char="o"/>
            </a:pPr>
            <a:r>
              <a:rPr lang="en-AU" dirty="0"/>
              <a:t>Encourage donors to consider funding not only the set-up phase of FLR projects but also the management and maintenance phases for the longer term</a:t>
            </a:r>
          </a:p>
          <a:p>
            <a:pPr marL="990570" lvl="1" indent="-343948">
              <a:buSzPts val="1400"/>
              <a:buChar char="o"/>
            </a:pPr>
            <a:r>
              <a:rPr lang="en-AU" dirty="0"/>
              <a:t>Support extension workers to effectively reach their target audiences, especially in difficult local contexts</a:t>
            </a:r>
          </a:p>
        </p:txBody>
      </p:sp>
      <p:sp>
        <p:nvSpPr>
          <p:cNvPr id="4" name="Slide Number Placeholder 3"/>
          <p:cNvSpPr>
            <a:spLocks noGrp="1"/>
          </p:cNvSpPr>
          <p:nvPr>
            <p:ph type="sldNum" sz="quarter" idx="10"/>
          </p:nvPr>
        </p:nvSpPr>
        <p:spPr/>
        <p:txBody>
          <a:bodyPr/>
          <a:lstStyle/>
          <a:p>
            <a:fld id="{B307E6DD-9BA3-4202-9345-EA1A09844C44}" type="slidenum">
              <a:rPr lang="en-AU" smtClean="0"/>
              <a:t>55</a:t>
            </a:fld>
            <a:endParaRPr lang="en-AU" dirty="0"/>
          </a:p>
        </p:txBody>
      </p:sp>
      <p:sp>
        <p:nvSpPr>
          <p:cNvPr id="5" name="Date Placeholder 4"/>
          <p:cNvSpPr>
            <a:spLocks noGrp="1"/>
          </p:cNvSpPr>
          <p:nvPr>
            <p:ph type="dt" idx="11"/>
          </p:nvPr>
        </p:nvSpPr>
        <p:spPr/>
        <p:txBody>
          <a:bodyPr/>
          <a:lstStyle/>
          <a:p>
            <a:fld id="{A369A005-EB9E-4382-8F02-C6A8CD6B0714}"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468382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8: Consider spatial and time scales</a:t>
            </a:r>
          </a:p>
          <a:p>
            <a:pPr>
              <a:buClr>
                <a:schemeClr val="dk1"/>
              </a:buClr>
              <a:buSzPts val="1100"/>
            </a:pPr>
            <a:r>
              <a:rPr lang="en-AU" dirty="0"/>
              <a:t>Example: Brazil Rural Sustentável project</a:t>
            </a:r>
          </a:p>
          <a:p>
            <a:pPr marL="990570" lvl="1" indent="-343948">
              <a:buSzPts val="1400"/>
              <a:buChar char="o"/>
            </a:pPr>
            <a:r>
              <a:rPr lang="en-AU" dirty="0"/>
              <a:t>spatial limitation of FLR projects can be challenging when projects are managed by an institution in the distant capital</a:t>
            </a:r>
          </a:p>
          <a:p>
            <a:pPr marL="990570" lvl="1" indent="-343948">
              <a:buSzPts val="1400"/>
              <a:buChar char="o"/>
            </a:pPr>
            <a:r>
              <a:rPr lang="en-AU" dirty="0"/>
              <a:t>Project management was based in Brasilia with limited staff in the field, attending to local aspirations was challenging</a:t>
            </a:r>
          </a:p>
          <a:p>
            <a:pPr marL="990570" lvl="1" indent="-343948">
              <a:buSzPts val="1400"/>
              <a:buChar char="o"/>
            </a:pPr>
            <a:r>
              <a:rPr lang="en-AU" dirty="0"/>
              <a:t>The project targeted a high number of beneficiaries spread over many distant localities that limited contact time between trainers, livelihood experts and participants</a:t>
            </a:r>
          </a:p>
        </p:txBody>
      </p:sp>
      <p:sp>
        <p:nvSpPr>
          <p:cNvPr id="4" name="Slide Number Placeholder 3"/>
          <p:cNvSpPr>
            <a:spLocks noGrp="1"/>
          </p:cNvSpPr>
          <p:nvPr>
            <p:ph type="sldNum" sz="quarter" idx="10"/>
          </p:nvPr>
        </p:nvSpPr>
        <p:spPr/>
        <p:txBody>
          <a:bodyPr/>
          <a:lstStyle/>
          <a:p>
            <a:fld id="{B307E6DD-9BA3-4202-9345-EA1A09844C44}" type="slidenum">
              <a:rPr lang="en-AU" smtClean="0"/>
              <a:t>56</a:t>
            </a:fld>
            <a:endParaRPr lang="en-AU" dirty="0"/>
          </a:p>
        </p:txBody>
      </p:sp>
      <p:sp>
        <p:nvSpPr>
          <p:cNvPr id="5" name="Date Placeholder 4"/>
          <p:cNvSpPr>
            <a:spLocks noGrp="1"/>
          </p:cNvSpPr>
          <p:nvPr>
            <p:ph type="dt" idx="11"/>
          </p:nvPr>
        </p:nvSpPr>
        <p:spPr/>
        <p:txBody>
          <a:bodyPr/>
          <a:lstStyle/>
          <a:p>
            <a:fld id="{2E532C40-B6F3-4BE3-BDAD-4EAE6CB0B8B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974823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Monitoring short-term and long-term outcomes is essential for successful FLR, but too often, insufficient funds are dedicated to monitoring. Because FLR is a long-term process, success may be apparent only decades following the initial interventions thus long term monitoring is essential. Often process monitoring is implemented to ensure that project actions are carried out as financed, but more attention is needed to include social and cultural effects (Pandit et al., 2020).</a:t>
            </a:r>
          </a:p>
          <a:p>
            <a:pPr>
              <a:buClr>
                <a:srgbClr val="2F5496"/>
              </a:buClr>
              <a:buSzPts val="2400"/>
            </a:pPr>
            <a:endParaRPr lang="en-AU" dirty="0"/>
          </a:p>
          <a:p>
            <a:pPr>
              <a:buClr>
                <a:srgbClr val="2F5496"/>
              </a:buClr>
              <a:buSzPts val="2400"/>
            </a:pPr>
            <a:r>
              <a:rPr lang="en-AU" dirty="0"/>
              <a:t>Global Key Lesson 9: Include Monitoring</a:t>
            </a:r>
          </a:p>
          <a:p>
            <a:pPr marL="990570" lvl="1" indent="-343948">
              <a:buSzPts val="1400"/>
              <a:buChar char="o"/>
            </a:pPr>
            <a:r>
              <a:rPr lang="en-AU" dirty="0"/>
              <a:t>Support training in monitoring approaches and techniques </a:t>
            </a:r>
          </a:p>
          <a:p>
            <a:pPr marL="990570" lvl="1" indent="-343948">
              <a:buSzPts val="1400"/>
              <a:buChar char="o"/>
            </a:pPr>
            <a:r>
              <a:rPr lang="en-AU" dirty="0"/>
              <a:t>Work with local stakeholders to identify appropriate indicators to monitor</a:t>
            </a:r>
          </a:p>
          <a:p>
            <a:pPr marL="990570" lvl="1" indent="-343948">
              <a:buSzPts val="1400"/>
              <a:buChar char="o"/>
            </a:pPr>
            <a:r>
              <a:rPr lang="en-AU" dirty="0"/>
              <a:t>Monitoring short-term and long-term outcomes is essential for successful FLR, but too often, insufficient funds are dedicated to monitoring</a:t>
            </a:r>
          </a:p>
          <a:p>
            <a:pPr marL="990570" lvl="1" indent="-343948">
              <a:buSzPts val="1400"/>
              <a:buChar char="o"/>
            </a:pPr>
            <a:r>
              <a:rPr lang="en-AU" dirty="0"/>
              <a:t>Existing monitoring often focuses on process monitoring to ensure that project actions are carried out as financed, but more attention is needed to include social and cultural effects</a:t>
            </a:r>
          </a:p>
        </p:txBody>
      </p:sp>
      <p:sp>
        <p:nvSpPr>
          <p:cNvPr id="4" name="Slide Number Placeholder 3"/>
          <p:cNvSpPr>
            <a:spLocks noGrp="1"/>
          </p:cNvSpPr>
          <p:nvPr>
            <p:ph type="sldNum" sz="quarter" idx="10"/>
          </p:nvPr>
        </p:nvSpPr>
        <p:spPr/>
        <p:txBody>
          <a:bodyPr/>
          <a:lstStyle/>
          <a:p>
            <a:fld id="{B307E6DD-9BA3-4202-9345-EA1A09844C44}" type="slidenum">
              <a:rPr lang="en-AU" smtClean="0"/>
              <a:t>57</a:t>
            </a:fld>
            <a:endParaRPr lang="en-AU" dirty="0"/>
          </a:p>
        </p:txBody>
      </p:sp>
      <p:sp>
        <p:nvSpPr>
          <p:cNvPr id="5" name="Date Placeholder 4"/>
          <p:cNvSpPr>
            <a:spLocks noGrp="1"/>
          </p:cNvSpPr>
          <p:nvPr>
            <p:ph type="dt" idx="11"/>
          </p:nvPr>
        </p:nvSpPr>
        <p:spPr/>
        <p:txBody>
          <a:bodyPr/>
          <a:lstStyle/>
          <a:p>
            <a:fld id="{328CA4D2-0223-4683-BA26-57C7B77C034A}"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915422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F5496"/>
              </a:buClr>
              <a:buSzPts val="2400"/>
            </a:pPr>
            <a:r>
              <a:rPr lang="en-AU" dirty="0"/>
              <a:t>Global Key Lesson 9: Include Monitoring</a:t>
            </a:r>
          </a:p>
          <a:p>
            <a:pPr>
              <a:buClr>
                <a:schemeClr val="dk1"/>
              </a:buClr>
              <a:buSzPts val="1100"/>
            </a:pPr>
            <a:r>
              <a:rPr lang="en-AU" dirty="0"/>
              <a:t>Example:  Chittagong Hills, Bangladesh</a:t>
            </a:r>
          </a:p>
          <a:p>
            <a:pPr marL="495285" indent="-343948">
              <a:buSzPct val="100000"/>
              <a:buChar char="●"/>
            </a:pPr>
            <a:r>
              <a:rPr lang="en-AU" dirty="0"/>
              <a:t>Externally  funded  plantations projects were monitored by IUCN and a consulting firm that was assigned the task of providing  quarterly  monitoring  reports  and  a  completion  report  at  the  end  of  the  project</a:t>
            </a:r>
          </a:p>
          <a:p>
            <a:pPr marL="495285" indent="-343948">
              <a:buSzPct val="100000"/>
              <a:buChar char="●"/>
            </a:pPr>
            <a:r>
              <a:rPr lang="en-AU" dirty="0"/>
              <a:t>After  the  implementation   phase,   Forest   Management   Divisions took  over  monitoring  responsibilities</a:t>
            </a:r>
          </a:p>
          <a:p>
            <a:pPr marL="495285" indent="-343948">
              <a:buSzPct val="100000"/>
              <a:buChar char="●"/>
            </a:pPr>
            <a:r>
              <a:rPr lang="en-AU" dirty="0"/>
              <a:t>Village-level  monitoring  by  the  panchayat  heads  and  other  public representatives assessed survival percentage and work quality</a:t>
            </a:r>
          </a:p>
          <a:p>
            <a:pPr marL="495285" indent="-343948">
              <a:buSzPct val="100000"/>
              <a:buChar char="●"/>
            </a:pPr>
            <a:r>
              <a:rPr lang="en-AU" dirty="0"/>
              <a:t>Participatory monitoring data were collected  through  monthly  and  annual  meetings  with  the beneficiaries</a:t>
            </a:r>
          </a:p>
          <a:p>
            <a:pPr marL="495285" indent="-343948">
              <a:buSzPct val="100000"/>
              <a:buChar char="●"/>
            </a:pPr>
            <a:r>
              <a:rPr lang="en-AU" dirty="0"/>
              <a:t>Public participation in monitoring was instituted by constituting Green Brigades, which included many students, to monitor plantation survival</a:t>
            </a:r>
          </a:p>
          <a:p>
            <a:pPr marL="495285" indent="-343948">
              <a:buSzPct val="100000"/>
              <a:buChar char="●"/>
            </a:pPr>
            <a:r>
              <a:rPr lang="en-AU" dirty="0"/>
              <a:t>A  tool  was  developed  for  periodic  assessment  of  strengths  and  weaknesses  of  the  participating  community-based  organisations  based  on  measurable indicators related to their legal status, functional dynamism,   financial   management,   organisational   management, gender equity, and assets</a:t>
            </a:r>
          </a:p>
        </p:txBody>
      </p:sp>
      <p:sp>
        <p:nvSpPr>
          <p:cNvPr id="4" name="Slide Number Placeholder 3"/>
          <p:cNvSpPr>
            <a:spLocks noGrp="1"/>
          </p:cNvSpPr>
          <p:nvPr>
            <p:ph type="sldNum" sz="quarter" idx="10"/>
          </p:nvPr>
        </p:nvSpPr>
        <p:spPr/>
        <p:txBody>
          <a:bodyPr/>
          <a:lstStyle/>
          <a:p>
            <a:fld id="{B307E6DD-9BA3-4202-9345-EA1A09844C44}" type="slidenum">
              <a:rPr lang="en-AU" smtClean="0"/>
              <a:t>58</a:t>
            </a:fld>
            <a:endParaRPr lang="en-AU" dirty="0"/>
          </a:p>
        </p:txBody>
      </p:sp>
      <p:sp>
        <p:nvSpPr>
          <p:cNvPr id="5" name="Date Placeholder 4"/>
          <p:cNvSpPr>
            <a:spLocks noGrp="1"/>
          </p:cNvSpPr>
          <p:nvPr>
            <p:ph type="dt" idx="11"/>
          </p:nvPr>
        </p:nvSpPr>
        <p:spPr/>
        <p:txBody>
          <a:bodyPr/>
          <a:lstStyle/>
          <a:p>
            <a:fld id="{F9EF84F0-504B-47D2-8112-483AB6534D8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952599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59</a:t>
            </a:fld>
            <a:endParaRPr lang="en-AU" dirty="0"/>
          </a:p>
        </p:txBody>
      </p:sp>
      <p:sp>
        <p:nvSpPr>
          <p:cNvPr id="5" name="Date Placeholder 4"/>
          <p:cNvSpPr>
            <a:spLocks noGrp="1"/>
          </p:cNvSpPr>
          <p:nvPr>
            <p:ph type="dt" idx="11"/>
          </p:nvPr>
        </p:nvSpPr>
        <p:spPr/>
        <p:txBody>
          <a:bodyPr/>
          <a:lstStyle/>
          <a:p>
            <a:fld id="{073E75A8-61EA-4014-AAC2-3FEADF69A34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44430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a:t>
            </a:fld>
            <a:endParaRPr lang="en-AU" dirty="0"/>
          </a:p>
        </p:txBody>
      </p:sp>
      <p:sp>
        <p:nvSpPr>
          <p:cNvPr id="5" name="Date Placeholder 4"/>
          <p:cNvSpPr>
            <a:spLocks noGrp="1"/>
          </p:cNvSpPr>
          <p:nvPr>
            <p:ph type="dt" idx="11"/>
          </p:nvPr>
        </p:nvSpPr>
        <p:spPr/>
        <p:txBody>
          <a:bodyPr/>
          <a:lstStyle/>
          <a:p>
            <a:fld id="{B0D82C46-26AB-4A84-BB36-3930B62355CE}"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822232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60</a:t>
            </a:fld>
            <a:endParaRPr lang="en-AU" dirty="0"/>
          </a:p>
        </p:txBody>
      </p:sp>
      <p:sp>
        <p:nvSpPr>
          <p:cNvPr id="5" name="Date Placeholder 4"/>
          <p:cNvSpPr>
            <a:spLocks noGrp="1"/>
          </p:cNvSpPr>
          <p:nvPr>
            <p:ph type="dt" idx="11"/>
          </p:nvPr>
        </p:nvSpPr>
        <p:spPr/>
        <p:txBody>
          <a:bodyPr/>
          <a:lstStyle/>
          <a:p>
            <a:fld id="{A6A73DDF-946B-4A17-A890-936E3F88E4A2}"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948599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61</a:t>
            </a:fld>
            <a:endParaRPr lang="en-AU" dirty="0"/>
          </a:p>
        </p:txBody>
      </p:sp>
      <p:sp>
        <p:nvSpPr>
          <p:cNvPr id="5" name="Date Placeholder 4"/>
          <p:cNvSpPr>
            <a:spLocks noGrp="1"/>
          </p:cNvSpPr>
          <p:nvPr>
            <p:ph type="dt" idx="11"/>
          </p:nvPr>
        </p:nvSpPr>
        <p:spPr/>
        <p:txBody>
          <a:bodyPr/>
          <a:lstStyle/>
          <a:p>
            <a:fld id="{5464BA96-2DD2-4BC8-8D9F-8C48ACF9989B}"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604007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62</a:t>
            </a:fld>
            <a:endParaRPr lang="en-AU" dirty="0"/>
          </a:p>
        </p:txBody>
      </p:sp>
      <p:sp>
        <p:nvSpPr>
          <p:cNvPr id="5" name="Date Placeholder 4"/>
          <p:cNvSpPr>
            <a:spLocks noGrp="1"/>
          </p:cNvSpPr>
          <p:nvPr>
            <p:ph type="dt" idx="11"/>
          </p:nvPr>
        </p:nvSpPr>
        <p:spPr/>
        <p:txBody>
          <a:bodyPr/>
          <a:lstStyle/>
          <a:p>
            <a:fld id="{125FD87E-AAAF-4675-9B0A-8F5842770761}"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550901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285" indent="-343948">
              <a:buSzPct val="100000"/>
              <a:buChar char="•"/>
            </a:pPr>
            <a:r>
              <a:rPr lang="en-AU" dirty="0"/>
              <a:t>The </a:t>
            </a:r>
            <a:r>
              <a:rPr lang="en-AU" b="1" dirty="0"/>
              <a:t>governance space</a:t>
            </a:r>
            <a:r>
              <a:rPr lang="en-AU" dirty="0"/>
              <a:t> for FLR is fundamental to creating the long-term conditions for FLR. It extends from local through international levels and is comprised of actors and institutions involved in decision-making</a:t>
            </a:r>
          </a:p>
          <a:p>
            <a:pPr marL="495285" indent="-343948">
              <a:buSzPct val="100000"/>
              <a:buChar char="•"/>
            </a:pPr>
            <a:r>
              <a:rPr lang="en-AU" dirty="0"/>
              <a:t>The </a:t>
            </a:r>
            <a:r>
              <a:rPr lang="en-AU" b="1" dirty="0"/>
              <a:t>facilitation space</a:t>
            </a:r>
            <a:r>
              <a:rPr lang="en-AU" dirty="0"/>
              <a:t> is a critical intermediary where change agents – FLR facilitators – can leverage and multiply actions. Mentorship programs for FLR facilitators provide hands-on learning opportunities that grow confidence, competence, and connections needed to accelerate action on the ground and shift to long-term sustainable land use</a:t>
            </a:r>
          </a:p>
          <a:p>
            <a:pPr marL="495285" indent="-343948">
              <a:buSzPct val="100000"/>
              <a:buChar char="•"/>
            </a:pPr>
            <a:r>
              <a:rPr lang="en-AU" dirty="0"/>
              <a:t>The </a:t>
            </a:r>
            <a:r>
              <a:rPr lang="en-AU" b="1" dirty="0"/>
              <a:t>field implementation space</a:t>
            </a:r>
            <a:r>
              <a:rPr lang="en-AU" dirty="0"/>
              <a:t> is where local communities act to restore landscapes. The role, interest and preferences of local stakeholders are fundamental to the long-term success of restoration</a:t>
            </a:r>
          </a:p>
        </p:txBody>
      </p:sp>
      <p:sp>
        <p:nvSpPr>
          <p:cNvPr id="4" name="Slide Number Placeholder 3"/>
          <p:cNvSpPr>
            <a:spLocks noGrp="1"/>
          </p:cNvSpPr>
          <p:nvPr>
            <p:ph type="sldNum" sz="quarter" idx="10"/>
          </p:nvPr>
        </p:nvSpPr>
        <p:spPr/>
        <p:txBody>
          <a:bodyPr/>
          <a:lstStyle/>
          <a:p>
            <a:fld id="{B307E6DD-9BA3-4202-9345-EA1A09844C44}" type="slidenum">
              <a:rPr lang="en-AU" smtClean="0"/>
              <a:t>63</a:t>
            </a:fld>
            <a:endParaRPr lang="en-AU" dirty="0"/>
          </a:p>
        </p:txBody>
      </p:sp>
      <p:sp>
        <p:nvSpPr>
          <p:cNvPr id="5" name="Date Placeholder 4"/>
          <p:cNvSpPr>
            <a:spLocks noGrp="1"/>
          </p:cNvSpPr>
          <p:nvPr>
            <p:ph type="dt" idx="11"/>
          </p:nvPr>
        </p:nvSpPr>
        <p:spPr/>
        <p:txBody>
          <a:bodyPr/>
          <a:lstStyle/>
          <a:p>
            <a:fld id="{1872C448-4ACA-417A-8FAA-B4169970E701}"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421369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285" indent="-343948">
              <a:buSzPct val="100000"/>
              <a:buChar char="•"/>
            </a:pPr>
            <a:r>
              <a:rPr lang="en-AU" dirty="0"/>
              <a:t>Choice of intervention will be dictated by the local context and requires adaptive management to achieve and maintain more resilient and sustainable landscapes in the long-term</a:t>
            </a:r>
          </a:p>
          <a:p>
            <a:pPr marL="495285" indent="-343948">
              <a:buSzPct val="100000"/>
              <a:buChar char="•"/>
            </a:pPr>
            <a:r>
              <a:rPr lang="en-AU" dirty="0"/>
              <a:t>Tailor-made communication is needed to bring people from different backgrounds together to address a common challenge</a:t>
            </a:r>
          </a:p>
          <a:p>
            <a:pPr marL="495285" indent="-343948">
              <a:buSzPct val="100000"/>
              <a:buChar char="•"/>
            </a:pPr>
            <a:r>
              <a:rPr lang="en-AU" dirty="0"/>
              <a:t>Participation of stakeholders at all operating spaces is critical for FLR</a:t>
            </a:r>
          </a:p>
          <a:p>
            <a:pPr marL="495285" indent="-343948">
              <a:buSzPct val="100000"/>
              <a:buChar char="•"/>
            </a:pPr>
            <a:r>
              <a:rPr lang="en-AU" dirty="0"/>
              <a:t>Capacities of most stakeholders are limited and their distribution is uneven</a:t>
            </a:r>
          </a:p>
          <a:p>
            <a:pPr marL="495285" indent="-343948">
              <a:buSzPct val="100000"/>
              <a:buChar char="•"/>
            </a:pPr>
            <a:r>
              <a:rPr lang="en-AU" dirty="0"/>
              <a:t>Not all stakeholders need to have all required capacities</a:t>
            </a:r>
          </a:p>
          <a:p>
            <a:pPr marL="495285" indent="-343948">
              <a:buSzPct val="100000"/>
              <a:buChar char="•"/>
            </a:pPr>
            <a:r>
              <a:rPr lang="en-AU" dirty="0"/>
              <a:t>FLR facilitators are key for institutional and individual capacity development and the amalgamation of capacities across stakeholders for optimal FLR results</a:t>
            </a:r>
          </a:p>
        </p:txBody>
      </p:sp>
      <p:sp>
        <p:nvSpPr>
          <p:cNvPr id="4" name="Slide Number Placeholder 3"/>
          <p:cNvSpPr>
            <a:spLocks noGrp="1"/>
          </p:cNvSpPr>
          <p:nvPr>
            <p:ph type="sldNum" sz="quarter" idx="10"/>
          </p:nvPr>
        </p:nvSpPr>
        <p:spPr/>
        <p:txBody>
          <a:bodyPr/>
          <a:lstStyle/>
          <a:p>
            <a:fld id="{B307E6DD-9BA3-4202-9345-EA1A09844C44}" type="slidenum">
              <a:rPr lang="en-AU" smtClean="0"/>
              <a:t>64</a:t>
            </a:fld>
            <a:endParaRPr lang="en-AU" dirty="0"/>
          </a:p>
        </p:txBody>
      </p:sp>
      <p:sp>
        <p:nvSpPr>
          <p:cNvPr id="5" name="Date Placeholder 4"/>
          <p:cNvSpPr>
            <a:spLocks noGrp="1"/>
          </p:cNvSpPr>
          <p:nvPr>
            <p:ph type="dt" idx="11"/>
          </p:nvPr>
        </p:nvSpPr>
        <p:spPr/>
        <p:txBody>
          <a:bodyPr/>
          <a:lstStyle/>
          <a:p>
            <a:fld id="{C88CF0D6-4471-4F15-AAFA-355BDC650FC3}"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5551688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65</a:t>
            </a:fld>
            <a:endParaRPr lang="en-AU" dirty="0"/>
          </a:p>
        </p:txBody>
      </p:sp>
      <p:sp>
        <p:nvSpPr>
          <p:cNvPr id="5" name="Date Placeholder 4"/>
          <p:cNvSpPr>
            <a:spLocks noGrp="1"/>
          </p:cNvSpPr>
          <p:nvPr>
            <p:ph type="dt" idx="11"/>
          </p:nvPr>
        </p:nvSpPr>
        <p:spPr/>
        <p:txBody>
          <a:bodyPr/>
          <a:lstStyle/>
          <a:p>
            <a:fld id="{6D6B3A4C-6D2A-4B30-9241-ABC060C6C33C}"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21649343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66</a:t>
            </a:fld>
            <a:endParaRPr lang="en-AU" dirty="0"/>
          </a:p>
        </p:txBody>
      </p:sp>
      <p:sp>
        <p:nvSpPr>
          <p:cNvPr id="5" name="Date Placeholder 4"/>
          <p:cNvSpPr>
            <a:spLocks noGrp="1"/>
          </p:cNvSpPr>
          <p:nvPr>
            <p:ph type="dt" idx="11"/>
          </p:nvPr>
        </p:nvSpPr>
        <p:spPr/>
        <p:txBody>
          <a:bodyPr/>
          <a:lstStyle/>
          <a:p>
            <a:fld id="{B6ABD404-9A68-450F-B2FD-1CB172CC8159}"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42790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7</a:t>
            </a:fld>
            <a:endParaRPr lang="en-AU" dirty="0"/>
          </a:p>
        </p:txBody>
      </p:sp>
      <p:sp>
        <p:nvSpPr>
          <p:cNvPr id="5" name="Date Placeholder 4"/>
          <p:cNvSpPr>
            <a:spLocks noGrp="1"/>
          </p:cNvSpPr>
          <p:nvPr>
            <p:ph type="dt" idx="11"/>
          </p:nvPr>
        </p:nvSpPr>
        <p:spPr/>
        <p:txBody>
          <a:bodyPr/>
          <a:lstStyle/>
          <a:p>
            <a:fld id="{155F8B5E-AFC9-4210-A1E6-DB1C58BD0C6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364581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8</a:t>
            </a:fld>
            <a:endParaRPr lang="en-AU" dirty="0"/>
          </a:p>
        </p:txBody>
      </p:sp>
      <p:sp>
        <p:nvSpPr>
          <p:cNvPr id="5" name="Date Placeholder 4"/>
          <p:cNvSpPr>
            <a:spLocks noGrp="1"/>
          </p:cNvSpPr>
          <p:nvPr>
            <p:ph type="dt" idx="11"/>
          </p:nvPr>
        </p:nvSpPr>
        <p:spPr/>
        <p:txBody>
          <a:bodyPr/>
          <a:lstStyle/>
          <a:p>
            <a:fld id="{C7901B6D-16F6-4AE4-94C7-DB4F1FAFBAA3}"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71153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9</a:t>
            </a:fld>
            <a:endParaRPr lang="en-AU" dirty="0"/>
          </a:p>
        </p:txBody>
      </p:sp>
      <p:sp>
        <p:nvSpPr>
          <p:cNvPr id="5" name="Date Placeholder 4"/>
          <p:cNvSpPr>
            <a:spLocks noGrp="1"/>
          </p:cNvSpPr>
          <p:nvPr>
            <p:ph type="dt" idx="11"/>
          </p:nvPr>
        </p:nvSpPr>
        <p:spPr/>
        <p:txBody>
          <a:bodyPr/>
          <a:lstStyle/>
          <a:p>
            <a:fld id="{F866BFC6-2C07-4046-9D30-F8653B774C1D}" type="datetime1">
              <a:rPr lang="en-AU" smtClean="0"/>
              <a:t>12/12/2024</a:t>
            </a:fld>
            <a:endParaRPr lang="en-AU" dirty="0"/>
          </a:p>
        </p:txBody>
      </p:sp>
      <p:sp>
        <p:nvSpPr>
          <p:cNvPr id="8" name="Footer Placeholder 7"/>
          <p:cNvSpPr>
            <a:spLocks noGrp="1"/>
          </p:cNvSpPr>
          <p:nvPr>
            <p:ph type="ftr" sz="quarter" idx="12"/>
          </p:nvPr>
        </p:nvSpPr>
        <p:spPr/>
        <p:txBody>
          <a:bodyPr/>
          <a:lstStyle/>
          <a:p>
            <a:r>
              <a:rPr lang="en-AU">
                <a:cs typeface="Calibri" panose="020F0502020204030204" pitchFamily="34" charset="0"/>
              </a:rPr>
              <a:t>Forest Landscape Restoration (FLR) Facilitation and Capacity Development.</a:t>
            </a:r>
            <a:endParaRPr lang="en-AU" dirty="0">
              <a:cs typeface="Calibri" panose="020F0502020204030204" pitchFamily="34" charset="0"/>
            </a:endParaRPr>
          </a:p>
        </p:txBody>
      </p:sp>
      <p:sp>
        <p:nvSpPr>
          <p:cNvPr id="9" name="Header Placeholder 8"/>
          <p:cNvSpPr>
            <a:spLocks noGrp="1"/>
          </p:cNvSpPr>
          <p:nvPr>
            <p:ph type="hdr" sz="quarter" idx="13"/>
          </p:nvPr>
        </p:nvSpPr>
        <p:spPr/>
        <p:txBody>
          <a:bodyPr/>
          <a:lstStyle/>
          <a:p>
            <a:r>
              <a:rPr lang="en-AU"/>
              <a:t>Module 3 – Handout with Notes</a:t>
            </a:r>
            <a:endParaRPr lang="en-AU" dirty="0"/>
          </a:p>
        </p:txBody>
      </p:sp>
    </p:spTree>
    <p:extLst>
      <p:ext uri="{BB962C8B-B14F-4D97-AF65-F5344CB8AC3E}">
        <p14:creationId xmlns:p14="http://schemas.microsoft.com/office/powerpoint/2010/main" val="180824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700" y="779463"/>
            <a:ext cx="9144000" cy="2387600"/>
          </a:xfrm>
        </p:spPr>
        <p:txBody>
          <a:bodyPr anchor="b"/>
          <a:lstStyle>
            <a:lvl1pPr algn="l">
              <a:defRPr sz="4400"/>
            </a:lvl1pPr>
          </a:lstStyle>
          <a:p>
            <a:r>
              <a:rPr lang="en-US" dirty="0"/>
              <a:t>Click to edit Master title style</a:t>
            </a:r>
            <a:endParaRPr lang="en-AU" dirty="0"/>
          </a:p>
        </p:txBody>
      </p:sp>
      <p:sp>
        <p:nvSpPr>
          <p:cNvPr id="3" name="Subtitle 2"/>
          <p:cNvSpPr>
            <a:spLocks noGrp="1"/>
          </p:cNvSpPr>
          <p:nvPr>
            <p:ph type="subTitle" idx="1"/>
          </p:nvPr>
        </p:nvSpPr>
        <p:spPr>
          <a:xfrm>
            <a:off x="1536700" y="3259138"/>
            <a:ext cx="9144000" cy="1655762"/>
          </a:xfrm>
        </p:spPr>
        <p:txBody>
          <a:bodyPr/>
          <a:lstStyle>
            <a:lvl1pPr marL="0" indent="0" algn="l">
              <a:buNone/>
              <a:defRPr sz="36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5"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35411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E04AA48-EFB0-6141-8334-6738124472D9}"/>
              </a:ext>
            </a:extLst>
          </p:cNvPr>
          <p:cNvSpPr/>
          <p:nvPr userDrawn="1"/>
        </p:nvSpPr>
        <p:spPr>
          <a:xfrm>
            <a:off x="-2667" y="0"/>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913D67EE-4F27-1443-BB13-6D5A02E459F3}"/>
              </a:ext>
            </a:extLst>
          </p:cNvPr>
          <p:cNvSpPr/>
          <p:nvPr userDrawn="1"/>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50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vl6pPr>
              <a:defRPr>
                <a:solidFill>
                  <a:schemeClr val="accent5">
                    <a:lumMod val="75000"/>
                  </a:schemeClr>
                </a:solidFill>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5" name="Footer Placeholder 4"/>
          <p:cNvSpPr>
            <a:spLocks noGrp="1"/>
          </p:cNvSpPr>
          <p:nvPr>
            <p:ph type="ftr" sz="quarter" idx="11"/>
          </p:nvPr>
        </p:nvSpPr>
        <p:spPr>
          <a:xfrm>
            <a:off x="422001" y="6357288"/>
            <a:ext cx="7315200" cy="365125"/>
          </a:xfrm>
        </p:spPr>
        <p:txBody>
          <a:bodyPr/>
          <a:lstStyle>
            <a:lvl1pPr>
              <a:defRPr>
                <a:solidFill>
                  <a:schemeClr val="accent5">
                    <a:lumMod val="75000"/>
                  </a:schemeClr>
                </a:solidFill>
              </a:defRPr>
            </a:lvl1pPr>
          </a:lstStyle>
          <a:p>
            <a:pPr algn="l"/>
            <a:r>
              <a:rPr lang="en-AU" dirty="0"/>
              <a:t>Forest Landscape Restoration (FLR) Facilitation and Capacity Development.</a:t>
            </a:r>
          </a:p>
        </p:txBody>
      </p:sp>
      <p:sp>
        <p:nvSpPr>
          <p:cNvPr id="18" name="Title 17"/>
          <p:cNvSpPr>
            <a:spLocks noGrp="1"/>
          </p:cNvSpPr>
          <p:nvPr>
            <p:ph type="title"/>
          </p:nvPr>
        </p:nvSpPr>
        <p:spPr>
          <a:xfrm>
            <a:off x="422001" y="0"/>
            <a:ext cx="4241439" cy="1325563"/>
          </a:xfrm>
        </p:spPr>
        <p:txBody>
          <a:bodyPr/>
          <a:lstStyle>
            <a:lvl1pPr>
              <a:defRPr baseline="0">
                <a:solidFill>
                  <a:schemeClr val="bg1"/>
                </a:solidFill>
                <a:latin typeface="+mj-lt"/>
              </a:defRPr>
            </a:lvl1pPr>
          </a:lstStyle>
          <a:p>
            <a:endParaRPr lang="en-AU" dirty="0"/>
          </a:p>
        </p:txBody>
      </p:sp>
      <p:sp>
        <p:nvSpPr>
          <p:cNvPr id="7"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4709880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4"/>
          <p:cNvSpPr>
            <a:spLocks noGrp="1"/>
          </p:cNvSpPr>
          <p:nvPr>
            <p:ph type="ftr" sz="quarter" idx="11"/>
          </p:nvPr>
        </p:nvSpPr>
        <p:spPr>
          <a:xfrm>
            <a:off x="422001" y="6357288"/>
            <a:ext cx="7315200" cy="365125"/>
          </a:xfrm>
        </p:spPr>
        <p:txBody>
          <a:bodyPr/>
          <a:lstStyle>
            <a:lvl1pPr>
              <a:defRPr>
                <a:solidFill>
                  <a:schemeClr val="accent5">
                    <a:lumMod val="75000"/>
                  </a:schemeClr>
                </a:solidFill>
              </a:defRPr>
            </a:lvl1pPr>
          </a:lstStyle>
          <a:p>
            <a:r>
              <a:rPr lang="en-AU" dirty="0"/>
              <a:t>Forest Landscape Restoration (FLR) Facilitation and Capacity Development.</a:t>
            </a:r>
          </a:p>
        </p:txBody>
      </p:sp>
      <p:sp>
        <p:nvSpPr>
          <p:cNvPr id="11" name="Title 17"/>
          <p:cNvSpPr>
            <a:spLocks noGrp="1"/>
          </p:cNvSpPr>
          <p:nvPr>
            <p:ph type="title"/>
          </p:nvPr>
        </p:nvSpPr>
        <p:spPr>
          <a:xfrm>
            <a:off x="422001" y="0"/>
            <a:ext cx="4241439" cy="1325563"/>
          </a:xfrm>
        </p:spPr>
        <p:txBody>
          <a:bodyPr/>
          <a:lstStyle>
            <a:lvl1pPr>
              <a:defRPr baseline="0">
                <a:solidFill>
                  <a:schemeClr val="bg1"/>
                </a:solidFill>
                <a:latin typeface="+mj-lt"/>
              </a:defRPr>
            </a:lvl1pPr>
          </a:lstStyle>
          <a:p>
            <a:endParaRPr lang="en-AU" dirty="0"/>
          </a:p>
        </p:txBody>
      </p:sp>
      <p:sp>
        <p:nvSpPr>
          <p:cNvPr id="6"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236372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accent5">
                    <a:lumMod val="75000"/>
                  </a:schemeClr>
                </a:solidFill>
              </a:defRPr>
            </a:lvl1pPr>
          </a:lstStyle>
          <a:p>
            <a:pPr algn="l"/>
            <a:r>
              <a:rPr lang="en-AU" dirty="0"/>
              <a:t>Forest Landscape Restoration (FLR) Facilitation and Capacity Development.</a:t>
            </a:r>
          </a:p>
        </p:txBody>
      </p:sp>
      <p:sp>
        <p:nvSpPr>
          <p:cNvPr id="7" name="Freeform 6">
            <a:extLst>
              <a:ext uri="{FF2B5EF4-FFF2-40B4-BE49-F238E27FC236}">
                <a16:creationId xmlns:a16="http://schemas.microsoft.com/office/drawing/2014/main" id="{8E04AA48-EFB0-6141-8334-6738124472D9}"/>
              </a:ext>
            </a:extLst>
          </p:cNvPr>
          <p:cNvSpPr/>
          <p:nvPr userDrawn="1"/>
        </p:nvSpPr>
        <p:spPr>
          <a:xfrm>
            <a:off x="-2667" y="0"/>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9" name="Freeform 8">
            <a:extLst>
              <a:ext uri="{FF2B5EF4-FFF2-40B4-BE49-F238E27FC236}">
                <a16:creationId xmlns:a16="http://schemas.microsoft.com/office/drawing/2014/main" id="{913D67EE-4F27-1443-BB13-6D5A02E459F3}"/>
              </a:ext>
            </a:extLst>
          </p:cNvPr>
          <p:cNvSpPr/>
          <p:nvPr userDrawn="1"/>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378251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accent5">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cadeonrestoratio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forestlandscaperestoration.org/" TargetMode="External"/><Relationship Id="rId4" Type="http://schemas.openxmlformats.org/officeDocument/2006/relationships/hyperlink" Target="https://bonnchallenge.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Xig4CM8tY2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hyperlink" Target="https://youtu.be/2VqZLqyYh4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loballandscapesforum.org/presentation/unlocking-pathways-for-system-wide-capacity-development-in-african-dryland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playlist?list=PLvGT0Qj12s0f9RFxlVtxGWTy8ZH7c2DXW" TargetMode="External"/><Relationship Id="rId4" Type="http://schemas.openxmlformats.org/officeDocument/2006/relationships/hyperlink" Target="https://www.uu.nl/en/news/forests-for-the-future-moving-from-paper-commitments-to-real-restoration-impact-at-landscape-scal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Ze63GKE1Ed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u.nl/en/news/forests-for-the-future-moving-from-paper-commitments-to-real-restoration-impact-at-landscape-scal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iufro.org/publications/series/occasional-papers/article/2020/02/14/occasional-paper-no-33-forest-landscape-restoration-implementation-lessons-learned-from-selecte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Zbrpqb2HIY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f.panda.org/?1092966/Local-community-engagement-strong-policy-signals-and-long-term-financing-key-ingredients-for-forest-restor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s://academy.globallandscapesforum.org/" TargetMode="External"/><Relationship Id="rId7"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youtu.be/HBqLLUmVArg" TargetMode="External"/><Relationship Id="rId5" Type="http://schemas.openxmlformats.org/officeDocument/2006/relationships/hyperlink" Target="https://youtu.be/ZvqzoMJbifw" TargetMode="External"/><Relationship Id="rId4" Type="http://schemas.openxmlformats.org/officeDocument/2006/relationships/hyperlink" Target="https://youtu.be/14EDCkZwiv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Z3AYdtJwIk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hyperlink" Target="https://youtu.be/T152nbRYGcM" TargetMode="External"/><Relationship Id="rId4" Type="http://schemas.openxmlformats.org/officeDocument/2006/relationships/hyperlink" Target="https://youtu.be/6e0gzjGBhS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academy.globallandscapesforum.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fao.org/in-action/forest-landscape-restoration-mechanism/knowledge-base/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1kcVIDEN31Q"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hyperlink" Target="https://youtu.be/0dGaHg5Eio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iufro.org/publications/series/occasional-papers/article/2020/02/14/occasional-paper-no-33-forest-landscape-restoration-implementation-lessons-learned-from-selected/" TargetMode="External"/><Relationship Id="rId3" Type="http://schemas.openxmlformats.org/officeDocument/2006/relationships/hyperlink" Target="https://www.springerprofessional.de/en/ultimately-what-is-forest-landscape-restoration-in-practice-embo/18395760" TargetMode="External"/><Relationship Id="rId7" Type="http://schemas.openxmlformats.org/officeDocument/2006/relationships/hyperlink" Target="https://www.iufro.org/science/special/spdc/netw/flr/flr/pract-guid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initiative20x20.org/publications/perceptions-non-governmental-actors-forest-and-landscape-restoration-challenges-and" TargetMode="External"/><Relationship Id="rId5" Type="http://schemas.openxmlformats.org/officeDocument/2006/relationships/hyperlink" Target="https://wwf.panda.org/?1092966/Local-community-engagement-strong-policy-signals-and-long-term-financing-key-ingredients-for-forest-restoration" TargetMode="External"/><Relationship Id="rId4" Type="http://schemas.openxmlformats.org/officeDocument/2006/relationships/hyperlink" Target="https://www.mdpi.com/1999-4907/11/9/938"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0D666B-02AA-5C4A-A785-D58EE3D8CF56}"/>
              </a:ext>
            </a:extLst>
          </p:cNvPr>
          <p:cNvPicPr>
            <a:picLocks noChangeAspect="1"/>
          </p:cNvPicPr>
          <p:nvPr/>
        </p:nvPicPr>
        <p:blipFill rotWithShape="1">
          <a:blip r:embed="rId3">
            <a:extLst>
              <a:ext uri="{28A0092B-C50C-407E-A947-70E740481C1C}">
                <a14:useLocalDpi xmlns:a14="http://schemas.microsoft.com/office/drawing/2010/main" val="0"/>
              </a:ext>
            </a:extLst>
          </a:blip>
          <a:srcRect b="21119"/>
          <a:stretch/>
        </p:blipFill>
        <p:spPr>
          <a:xfrm>
            <a:off x="0" y="-1"/>
            <a:ext cx="12198391" cy="6858001"/>
          </a:xfrm>
          <a:prstGeom prst="rect">
            <a:avLst/>
          </a:prstGeom>
        </p:spPr>
      </p:pic>
      <p:sp>
        <p:nvSpPr>
          <p:cNvPr id="2" name="Title 1"/>
          <p:cNvSpPr>
            <a:spLocks noGrp="1"/>
          </p:cNvSpPr>
          <p:nvPr>
            <p:ph type="ctrTitle"/>
          </p:nvPr>
        </p:nvSpPr>
        <p:spPr/>
        <p:txBody>
          <a:bodyPr/>
          <a:lstStyle/>
          <a:p>
            <a:r>
              <a:rPr lang="en-AU" b="1" dirty="0">
                <a:solidFill>
                  <a:srgbClr val="FFC000"/>
                </a:solidFill>
                <a:effectLst>
                  <a:outerShdw blurRad="38100" dist="38100" dir="2700000" algn="tl">
                    <a:srgbClr val="000000">
                      <a:alpha val="43137"/>
                    </a:srgbClr>
                  </a:outerShdw>
                </a:effectLst>
              </a:rPr>
              <a:t>Module 3</a:t>
            </a:r>
            <a:r>
              <a:rPr lang="en-US" b="1" dirty="0">
                <a:solidFill>
                  <a:srgbClr val="FFC000"/>
                </a:solidFill>
                <a:effectLst>
                  <a:outerShdw blurRad="38100" dist="38100" dir="2700000" algn="tl">
                    <a:srgbClr val="000000">
                      <a:alpha val="43137"/>
                    </a:srgbClr>
                  </a:outerShdw>
                </a:effectLst>
              </a:rPr>
              <a:t> |</a:t>
            </a:r>
            <a:endParaRPr lang="en-AU"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36699" y="3259138"/>
            <a:ext cx="9242917" cy="1655762"/>
          </a:xfrm>
        </p:spPr>
        <p:txBody>
          <a:bodyPr/>
          <a:lstStyle/>
          <a:p>
            <a:r>
              <a:rPr lang="en-AU"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Forest Landscape Restoration (FLR)                        Facilitation and Capacity Development</a:t>
            </a:r>
          </a:p>
        </p:txBody>
      </p:sp>
      <p:sp>
        <p:nvSpPr>
          <p:cNvPr id="10" name="Freeform 9">
            <a:extLst>
              <a:ext uri="{FF2B5EF4-FFF2-40B4-BE49-F238E27FC236}">
                <a16:creationId xmlns:a16="http://schemas.microsoft.com/office/drawing/2014/main" id="{913D67EE-4F27-1443-BB13-6D5A02E459F3}"/>
              </a:ext>
            </a:extLst>
          </p:cNvPr>
          <p:cNvSpPr/>
          <p:nvPr/>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8E04AA48-EFB0-6141-8334-6738124472D9}"/>
              </a:ext>
            </a:extLst>
          </p:cNvPr>
          <p:cNvSpPr/>
          <p:nvPr/>
        </p:nvSpPr>
        <p:spPr>
          <a:xfrm>
            <a:off x="-2667" y="0"/>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FFA0218E-13C3-E842-A1E5-3C27E8A2F0EB}"/>
              </a:ext>
            </a:extLst>
          </p:cNvPr>
          <p:cNvSpPr txBox="1">
            <a:spLocks/>
          </p:cNvSpPr>
          <p:nvPr/>
        </p:nvSpPr>
        <p:spPr>
          <a:xfrm>
            <a:off x="126000" y="6159252"/>
            <a:ext cx="7863840" cy="533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600" b="1" dirty="0">
                <a:solidFill>
                  <a:schemeClr val="bg1"/>
                </a:solidFill>
                <a:effectLst>
                  <a:outerShdw blurRad="70494" dist="31055" dir="5400000" sx="99262" sy="99262" algn="t" rotWithShape="0">
                    <a:prstClr val="black">
                      <a:alpha val="81000"/>
                    </a:prstClr>
                  </a:outerShdw>
                </a:effectLst>
                <a:latin typeface="+mj-lt"/>
              </a:rPr>
              <a:t>ITTO-IUFRO: FLR </a:t>
            </a:r>
            <a:r>
              <a:rPr lang="en-AU" sz="3600" dirty="0">
                <a:solidFill>
                  <a:schemeClr val="bg1"/>
                </a:solidFill>
                <a:effectLst>
                  <a:outerShdw blurRad="70494" dist="31055" dir="5400000" sx="99262" sy="99262" algn="t" rotWithShape="0">
                    <a:prstClr val="black">
                      <a:alpha val="81000"/>
                    </a:prstClr>
                  </a:outerShdw>
                </a:effectLst>
              </a:rPr>
              <a:t>Learning Modules</a:t>
            </a:r>
          </a:p>
        </p:txBody>
      </p:sp>
    </p:spTree>
    <p:extLst>
      <p:ext uri="{BB962C8B-B14F-4D97-AF65-F5344CB8AC3E}">
        <p14:creationId xmlns:p14="http://schemas.microsoft.com/office/powerpoint/2010/main" val="262606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dirty="0"/>
              <a:t>Discover #</a:t>
            </a:r>
            <a:r>
              <a:rPr lang="en-AU" sz="2200" dirty="0" err="1"/>
              <a:t>GenerationRestoration</a:t>
            </a:r>
            <a:r>
              <a:rPr lang="en-AU" sz="2200" dirty="0"/>
              <a:t> and the United Nations Decade on Ecosystem Restoration 2021-2030: </a:t>
            </a:r>
            <a:r>
              <a:rPr lang="en-AU" sz="2200" dirty="0">
                <a:hlinkClick r:id="rId3"/>
              </a:rPr>
              <a:t>https://www.decadeonrestoration.org/</a:t>
            </a:r>
            <a:endParaRPr lang="en-AU" sz="2200" dirty="0"/>
          </a:p>
          <a:p>
            <a:r>
              <a:rPr lang="en-AU" sz="2200" dirty="0"/>
              <a:t>Learn about the Bonn Challenge and various regional restoration initiatives: </a:t>
            </a:r>
            <a:r>
              <a:rPr lang="en-AU" sz="2200" dirty="0">
                <a:hlinkClick r:id="rId4"/>
              </a:rPr>
              <a:t>https://bonnchallenge.org/</a:t>
            </a:r>
            <a:endParaRPr lang="en-AU" sz="2200" dirty="0"/>
          </a:p>
          <a:p>
            <a:r>
              <a:rPr lang="en-AU" sz="2200" dirty="0"/>
              <a:t>Find out how members of the Global Partnership on Forest and Landscape Restoration (GPFLR) act to achieve restoration goals: </a:t>
            </a:r>
            <a:r>
              <a:rPr lang="en-AU" sz="2200" dirty="0">
                <a:hlinkClick r:id="rId5"/>
              </a:rPr>
              <a:t>https://www.forestlandscaperestoration.org/</a:t>
            </a:r>
            <a:endParaRPr lang="en-AU" sz="2200" dirty="0"/>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6"/>
          <a:stretch>
            <a:fillRect/>
          </a:stretch>
        </p:blipFill>
        <p:spPr>
          <a:xfrm>
            <a:off x="9379481" y="4933458"/>
            <a:ext cx="1507861" cy="1713479"/>
          </a:xfrm>
          <a:prstGeom prst="rect">
            <a:avLst/>
          </a:prstGeom>
        </p:spPr>
      </p:pic>
      <p:sp>
        <p:nvSpPr>
          <p:cNvPr id="10" name="Title 9"/>
          <p:cNvSpPr>
            <a:spLocks noGrp="1"/>
          </p:cNvSpPr>
          <p:nvPr>
            <p:ph type="title"/>
          </p:nvPr>
        </p:nvSpPr>
        <p:spPr/>
        <p:txBody>
          <a:bodyPr/>
          <a:lstStyle/>
          <a:p>
            <a:r>
              <a:rPr lang="en-AU" dirty="0"/>
              <a:t>Topic 1:</a:t>
            </a:r>
          </a:p>
        </p:txBody>
      </p:sp>
      <p:sp>
        <p:nvSpPr>
          <p:cNvPr id="8" name="TextBox 7"/>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10</a:t>
            </a:fld>
            <a:r>
              <a:rPr lang="en-AU"/>
              <a:t> of 66</a:t>
            </a:r>
            <a:endParaRPr lang="en-AU" dirty="0"/>
          </a:p>
        </p:txBody>
      </p:sp>
    </p:spTree>
    <p:extLst>
      <p:ext uri="{BB962C8B-B14F-4D97-AF65-F5344CB8AC3E}">
        <p14:creationId xmlns:p14="http://schemas.microsoft.com/office/powerpoint/2010/main" val="17647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Watch this </a:t>
            </a:r>
            <a:r>
              <a:rPr lang="en-AU" sz="2200" b="1" dirty="0"/>
              <a:t>2 minute video </a:t>
            </a:r>
            <a:r>
              <a:rPr lang="en-AU" sz="2200" dirty="0"/>
              <a:t>showing how GLF Chapters empower communities to connect, share, learn and accelerate action towards sustainable landscapes: </a:t>
            </a:r>
          </a:p>
          <a:p>
            <a:r>
              <a:rPr lang="en-AU" sz="2200" dirty="0">
                <a:hlinkClick r:id="rId3"/>
              </a:rPr>
              <a:t>https://youtu.be/Xig4CM8tY2I</a:t>
            </a:r>
            <a:r>
              <a:rPr lang="en-AU" sz="2200" dirty="0"/>
              <a:t> </a:t>
            </a:r>
          </a:p>
          <a:p>
            <a:pPr marL="0" indent="0">
              <a:buNone/>
            </a:pPr>
            <a:endParaRPr lang="en-AU" sz="2200" dirty="0"/>
          </a:p>
          <a:p>
            <a:pPr marL="0" indent="0">
              <a:buNone/>
            </a:pPr>
            <a:r>
              <a:rPr lang="en-AU" sz="2200" dirty="0"/>
              <a:t>Watch this </a:t>
            </a:r>
            <a:r>
              <a:rPr lang="en-AU" sz="2200" b="1" dirty="0"/>
              <a:t>1 minute video </a:t>
            </a:r>
            <a:r>
              <a:rPr lang="en-AU" sz="2200" dirty="0"/>
              <a:t>introducing the United Nations Decade on Ecosystem Restoration 2021-2030:</a:t>
            </a:r>
          </a:p>
          <a:p>
            <a:r>
              <a:rPr lang="en-AU" sz="2200" dirty="0">
                <a:hlinkClick r:id="rId4"/>
              </a:rPr>
              <a:t>https://youtu.be/2VqZLqyYh44</a:t>
            </a:r>
            <a:r>
              <a:rPr lang="en-AU" sz="2200" dirty="0"/>
              <a:t>   </a:t>
            </a:r>
          </a:p>
        </p:txBody>
      </p:sp>
      <p:sp>
        <p:nvSpPr>
          <p:cNvPr id="11" name="Title 10"/>
          <p:cNvSpPr>
            <a:spLocks noGrp="1"/>
          </p:cNvSpPr>
          <p:nvPr>
            <p:ph type="title"/>
          </p:nvPr>
        </p:nvSpPr>
        <p:spPr/>
        <p:txBody>
          <a:bodyPr/>
          <a:lstStyle/>
          <a:p>
            <a:r>
              <a:rPr lang="en-AU" dirty="0"/>
              <a:t>Topic 1:</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pic>
        <p:nvPicPr>
          <p:cNvPr id="7" name="Picture 6">
            <a:hlinkClick r:id="rId3"/>
            <a:extLst>
              <a:ext uri="{FF2B5EF4-FFF2-40B4-BE49-F238E27FC236}">
                <a16:creationId xmlns:a16="http://schemas.microsoft.com/office/drawing/2014/main" id="{BEE9FB6D-DDFF-E54C-A324-98525395B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4" name="Slide Number Placeholder 3"/>
          <p:cNvSpPr>
            <a:spLocks noGrp="1"/>
          </p:cNvSpPr>
          <p:nvPr>
            <p:ph type="sldNum" sz="quarter" idx="4"/>
          </p:nvPr>
        </p:nvSpPr>
        <p:spPr/>
        <p:txBody>
          <a:bodyPr/>
          <a:lstStyle/>
          <a:p>
            <a:fld id="{95741571-E85D-4266-ADAB-4C9BA1847898}" type="slidenum">
              <a:rPr lang="en-AU" smtClean="0"/>
              <a:pPr/>
              <a:t>11</a:t>
            </a:fld>
            <a:r>
              <a:rPr lang="en-AU"/>
              <a:t> of 66</a:t>
            </a:r>
            <a:endParaRPr lang="en-AU" dirty="0"/>
          </a:p>
        </p:txBody>
      </p:sp>
    </p:spTree>
    <p:extLst>
      <p:ext uri="{BB962C8B-B14F-4D97-AF65-F5344CB8AC3E}">
        <p14:creationId xmlns:p14="http://schemas.microsoft.com/office/powerpoint/2010/main" val="160326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Has your country made any commitments under the Bonn Challenge or any of its regional </a:t>
            </a:r>
            <a:r>
              <a:rPr lang="en-AU" sz="2200" dirty="0" err="1"/>
              <a:t>offsprings</a:t>
            </a:r>
            <a:r>
              <a:rPr lang="en-AU" sz="2200" dirty="0"/>
              <a:t>?</a:t>
            </a:r>
          </a:p>
          <a:p>
            <a:pPr marL="457200" indent="-457200">
              <a:buFont typeface="+mj-lt"/>
              <a:buAutoNum type="arabicPeriod"/>
            </a:pPr>
            <a:r>
              <a:rPr lang="en-AU" sz="2200" dirty="0"/>
              <a:t>How do you judge the theoretical and practical availability of land for restoration in your country?</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1:</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12</a:t>
            </a:fld>
            <a:r>
              <a:rPr lang="en-AU"/>
              <a:t> of 66</a:t>
            </a:r>
            <a:endParaRPr lang="en-AU" dirty="0"/>
          </a:p>
        </p:txBody>
      </p:sp>
    </p:spTree>
    <p:extLst>
      <p:ext uri="{BB962C8B-B14F-4D97-AF65-F5344CB8AC3E}">
        <p14:creationId xmlns:p14="http://schemas.microsoft.com/office/powerpoint/2010/main" val="75334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Find out where the fulfilments of commitments under the Bonn Challenge stands right now!</a:t>
            </a:r>
            <a:endParaRPr lang="en-AU" sz="2200" dirty="0">
              <a:solidFill>
                <a:schemeClr val="accent5">
                  <a:lumMod val="75000"/>
                </a:schemeClr>
              </a:solidFill>
            </a:endParaRP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1:</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13</a:t>
            </a:fld>
            <a:r>
              <a:rPr lang="en-AU"/>
              <a:t> of 66</a:t>
            </a:r>
            <a:endParaRPr lang="en-AU" dirty="0"/>
          </a:p>
        </p:txBody>
      </p:sp>
    </p:spTree>
    <p:extLst>
      <p:ext uri="{BB962C8B-B14F-4D97-AF65-F5344CB8AC3E}">
        <p14:creationId xmlns:p14="http://schemas.microsoft.com/office/powerpoint/2010/main" val="50941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2:</a:t>
            </a:r>
          </a:p>
        </p:txBody>
      </p:sp>
      <p:grpSp>
        <p:nvGrpSpPr>
          <p:cNvPr id="3" name="Group 2"/>
          <p:cNvGrpSpPr/>
          <p:nvPr/>
        </p:nvGrpSpPr>
        <p:grpSpPr>
          <a:xfrm>
            <a:off x="1162050" y="2315818"/>
            <a:ext cx="9867900" cy="3540169"/>
            <a:chOff x="1162050" y="2409947"/>
            <a:chExt cx="9867900" cy="3540169"/>
          </a:xfrm>
        </p:grpSpPr>
        <p:grpSp>
          <p:nvGrpSpPr>
            <p:cNvPr id="10" name="Group 9"/>
            <p:cNvGrpSpPr/>
            <p:nvPr/>
          </p:nvGrpSpPr>
          <p:grpSpPr>
            <a:xfrm>
              <a:off x="1345752" y="4143783"/>
              <a:ext cx="9263618" cy="1806333"/>
              <a:chOff x="1345752" y="4143783"/>
              <a:chExt cx="9263618" cy="1806333"/>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36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2, students will understand the types of capacities and skills required in FLR.</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8" name="Picture 17">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23" name="TextBox 2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Capacities for FLR</a:t>
            </a:r>
          </a:p>
        </p:txBody>
      </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14</a:t>
            </a:fld>
            <a:r>
              <a:rPr lang="en-AU"/>
              <a:t> of 66</a:t>
            </a:r>
            <a:endParaRPr lang="en-AU" dirty="0"/>
          </a:p>
        </p:txBody>
      </p:sp>
    </p:spTree>
    <p:extLst>
      <p:ext uri="{BB962C8B-B14F-4D97-AF65-F5344CB8AC3E}">
        <p14:creationId xmlns:p14="http://schemas.microsoft.com/office/powerpoint/2010/main" val="48251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AU" dirty="0"/>
              <a:t>Forest Landscape Restoration (FLR) Facilitation and Capacity Development.</a:t>
            </a:r>
          </a:p>
        </p:txBody>
      </p:sp>
      <p:pic>
        <p:nvPicPr>
          <p:cNvPr id="8" name="Google Shape;115;p9"/>
          <p:cNvPicPr preferRelativeResize="0">
            <a:picLocks noChangeAspect="1"/>
          </p:cNvPicPr>
          <p:nvPr/>
        </p:nvPicPr>
        <p:blipFill rotWithShape="1">
          <a:blip r:embed="rId3">
            <a:alphaModFix/>
          </a:blip>
          <a:srcRect t="15708"/>
          <a:stretch/>
        </p:blipFill>
        <p:spPr>
          <a:xfrm>
            <a:off x="-6391" y="0"/>
            <a:ext cx="12198391" cy="6858000"/>
          </a:xfrm>
          <a:prstGeom prst="rect">
            <a:avLst/>
          </a:prstGeom>
          <a:noFill/>
          <a:ln>
            <a:noFill/>
          </a:ln>
        </p:spPr>
      </p:pic>
      <p:sp>
        <p:nvSpPr>
          <p:cNvPr id="19" name="Freeform 18">
            <a:extLst>
              <a:ext uri="{FF2B5EF4-FFF2-40B4-BE49-F238E27FC236}">
                <a16:creationId xmlns:a16="http://schemas.microsoft.com/office/drawing/2014/main" id="{8E04AA48-EFB0-6141-8334-6738124472D9}"/>
              </a:ext>
            </a:extLst>
          </p:cNvPr>
          <p:cNvSpPr/>
          <p:nvPr/>
        </p:nvSpPr>
        <p:spPr>
          <a:xfrm>
            <a:off x="-2667" y="0"/>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086329" cy="400110"/>
          </a:xfrm>
          <a:prstGeom prst="rect">
            <a:avLst/>
          </a:prstGeom>
        </p:spPr>
        <p:txBody>
          <a:bodyPr wrap="none">
            <a:spAutoFit/>
          </a:bodyPr>
          <a:lstStyle/>
          <a:p>
            <a:r>
              <a:rPr lang="en-AU" sz="2000" i="1" dirty="0">
                <a:solidFill>
                  <a:schemeClr val="bg1"/>
                </a:solidFill>
              </a:rPr>
              <a:t>Photo: Peru - HELVETAS Swiss Intercooperation</a:t>
            </a:r>
          </a:p>
        </p:txBody>
      </p:sp>
      <p:sp>
        <p:nvSpPr>
          <p:cNvPr id="10" name="TextBox 9"/>
          <p:cNvSpPr txBox="1"/>
          <p:nvPr/>
        </p:nvSpPr>
        <p:spPr>
          <a:xfrm>
            <a:off x="3940934" y="259710"/>
            <a:ext cx="7864379" cy="830997"/>
          </a:xfrm>
          <a:prstGeom prst="rect">
            <a:avLst/>
          </a:prstGeom>
          <a:noFill/>
        </p:spPr>
        <p:txBody>
          <a:bodyPr wrap="square" rtlCol="0">
            <a:spAutoFit/>
          </a:bodyPr>
          <a:lstStyle/>
          <a:p>
            <a:r>
              <a:rPr lang="en-AU"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Capacities for FLR</a:t>
            </a:r>
          </a:p>
        </p:txBody>
      </p:sp>
      <p:sp>
        <p:nvSpPr>
          <p:cNvPr id="12" name="Title 11"/>
          <p:cNvSpPr>
            <a:spLocks noGrp="1"/>
          </p:cNvSpPr>
          <p:nvPr>
            <p:ph type="title"/>
          </p:nvPr>
        </p:nvSpPr>
        <p:spPr/>
        <p:txBody>
          <a:bodyPr/>
          <a:lstStyle/>
          <a:p>
            <a:r>
              <a:rPr lang="en-AU" dirty="0"/>
              <a:t>Topic 2:</a:t>
            </a:r>
          </a:p>
        </p:txBody>
      </p:sp>
      <p:grpSp>
        <p:nvGrpSpPr>
          <p:cNvPr id="4" name="Group 3"/>
          <p:cNvGrpSpPr/>
          <p:nvPr/>
        </p:nvGrpSpPr>
        <p:grpSpPr>
          <a:xfrm>
            <a:off x="2400393" y="1480169"/>
            <a:ext cx="7050257" cy="4595728"/>
            <a:chOff x="2400393" y="1480169"/>
            <a:chExt cx="7050257" cy="4595728"/>
          </a:xfrm>
        </p:grpSpPr>
        <p:sp>
          <p:nvSpPr>
            <p:cNvPr id="11" name="Google Shape;117;p9"/>
            <p:cNvSpPr/>
            <p:nvPr/>
          </p:nvSpPr>
          <p:spPr>
            <a:xfrm>
              <a:off x="5275390" y="1480169"/>
              <a:ext cx="1837593" cy="914400"/>
            </a:xfrm>
            <a:prstGeom prst="ellipse">
              <a:avLst/>
            </a:prstGeom>
            <a:solidFill>
              <a:srgbClr val="FFC000"/>
            </a:solidFill>
            <a:ln w="12700" cap="flat" cmpd="sng">
              <a:solidFill>
                <a:srgbClr val="FFC00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lt1"/>
                  </a:solidFill>
                  <a:latin typeface="Calibri"/>
                  <a:ea typeface="Calibri"/>
                  <a:cs typeface="Calibri"/>
                  <a:sym typeface="Calibri"/>
                </a:rPr>
                <a:t> </a:t>
              </a:r>
              <a:r>
                <a:rPr lang="en-AU"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Leadership</a:t>
              </a:r>
              <a:endParaRPr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3" name="Google Shape;118;p9"/>
            <p:cNvSpPr/>
            <p:nvPr/>
          </p:nvSpPr>
          <p:spPr>
            <a:xfrm>
              <a:off x="2703324" y="2422439"/>
              <a:ext cx="1837593" cy="914400"/>
            </a:xfrm>
            <a:prstGeom prst="ellipse">
              <a:avLst/>
            </a:prstGeom>
            <a:solidFill>
              <a:srgbClr val="FFC000"/>
            </a:solidFill>
            <a:ln w="12700" cap="flat" cmpd="sng">
              <a:solidFill>
                <a:srgbClr val="FFC00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en-AU"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Knowledge</a:t>
              </a:r>
              <a:endParaRPr sz="1400" b="1" i="0"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p:txBody>
        </p:sp>
        <p:sp>
          <p:nvSpPr>
            <p:cNvPr id="14" name="Google Shape;119;p9"/>
            <p:cNvSpPr/>
            <p:nvPr/>
          </p:nvSpPr>
          <p:spPr>
            <a:xfrm>
              <a:off x="7613057" y="2420895"/>
              <a:ext cx="1837593" cy="914400"/>
            </a:xfrm>
            <a:prstGeom prst="ellipse">
              <a:avLst/>
            </a:prstGeom>
            <a:solidFill>
              <a:srgbClr val="FFC000"/>
            </a:solidFill>
            <a:ln w="12700" cap="flat" cmpd="sng">
              <a:solidFill>
                <a:srgbClr val="FFC00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dirty="0">
                  <a:solidFill>
                    <a:schemeClr val="lt1"/>
                  </a:solidFill>
                  <a:latin typeface="Calibri"/>
                  <a:ea typeface="Calibri"/>
                  <a:cs typeface="Calibri"/>
                  <a:sym typeface="Calibri"/>
                </a:rPr>
                <a:t>      </a:t>
              </a:r>
              <a:r>
                <a:rPr lang="en-AU"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Skills</a:t>
              </a:r>
              <a:endParaRPr sz="1400" b="1" i="0"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p:txBody>
        </p:sp>
        <p:sp>
          <p:nvSpPr>
            <p:cNvPr id="15" name="Google Shape;120;p9"/>
            <p:cNvSpPr/>
            <p:nvPr/>
          </p:nvSpPr>
          <p:spPr>
            <a:xfrm>
              <a:off x="7418332" y="4146242"/>
              <a:ext cx="2013992" cy="914400"/>
            </a:xfrm>
            <a:prstGeom prst="ellipse">
              <a:avLst/>
            </a:prstGeom>
            <a:solidFill>
              <a:srgbClr val="FFC000"/>
            </a:solidFill>
            <a:ln w="12700" cap="flat" cmpd="sng">
              <a:solidFill>
                <a:srgbClr val="FFC00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dirty="0">
                  <a:solidFill>
                    <a:schemeClr val="lt1"/>
                  </a:solidFill>
                  <a:latin typeface="Calibri"/>
                  <a:ea typeface="Calibri"/>
                  <a:cs typeface="Calibri"/>
                  <a:sym typeface="Calibri"/>
                </a:rPr>
                <a:t>   </a:t>
              </a:r>
              <a:r>
                <a:rPr lang="en-AU"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Attitude</a:t>
              </a:r>
              <a:endParaRPr sz="1400" b="1" i="0"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p:txBody>
        </p:sp>
        <p:sp>
          <p:nvSpPr>
            <p:cNvPr id="16" name="Google Shape;121;p9"/>
            <p:cNvSpPr/>
            <p:nvPr/>
          </p:nvSpPr>
          <p:spPr>
            <a:xfrm>
              <a:off x="5286744" y="5161497"/>
              <a:ext cx="1857388" cy="914400"/>
            </a:xfrm>
            <a:prstGeom prst="ellipse">
              <a:avLst/>
            </a:prstGeom>
            <a:solidFill>
              <a:srgbClr val="FFC000"/>
            </a:solidFill>
            <a:ln w="12700" cap="flat" cmpd="sng">
              <a:solidFill>
                <a:srgbClr val="FFC00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1" i="1" u="none" strike="noStrike" cap="none" dirty="0">
                  <a:solidFill>
                    <a:schemeClr val="lt1"/>
                  </a:solidFill>
                  <a:latin typeface="Calibri"/>
                  <a:ea typeface="Calibri"/>
                  <a:cs typeface="Calibri"/>
                  <a:sym typeface="Calibri"/>
                </a:rPr>
                <a:t>Institutions</a:t>
              </a:r>
              <a:endParaRPr sz="1400" b="1" i="1" u="none" strike="noStrike" cap="none" dirty="0">
                <a:solidFill>
                  <a:srgbClr val="000000"/>
                </a:solidFill>
                <a:latin typeface="Arial"/>
                <a:ea typeface="Arial"/>
                <a:cs typeface="Arial"/>
                <a:sym typeface="Arial"/>
              </a:endParaRPr>
            </a:p>
          </p:txBody>
        </p:sp>
        <p:sp>
          <p:nvSpPr>
            <p:cNvPr id="17" name="Google Shape;122;p9"/>
            <p:cNvSpPr/>
            <p:nvPr/>
          </p:nvSpPr>
          <p:spPr>
            <a:xfrm>
              <a:off x="2400393" y="4127553"/>
              <a:ext cx="2443456" cy="914400"/>
            </a:xfrm>
            <a:prstGeom prst="ellipse">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Communication</a:t>
              </a:r>
              <a:endParaRPr sz="1400" b="1" i="0"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p:txBody>
        </p:sp>
        <p:pic>
          <p:nvPicPr>
            <p:cNvPr id="18" name="Google Shape;123;p9"/>
            <p:cNvPicPr preferRelativeResize="0"/>
            <p:nvPr/>
          </p:nvPicPr>
          <p:blipFill>
            <a:blip r:embed="rId4">
              <a:extLst>
                <a:ext uri="{28A0092B-C50C-407E-A947-70E740481C1C}">
                  <a14:useLocalDpi xmlns:a14="http://schemas.microsoft.com/office/drawing/2010/main" val="0"/>
                </a:ext>
              </a:extLst>
            </a:blip>
            <a:stretch>
              <a:fillRect/>
            </a:stretch>
          </p:blipFill>
          <p:spPr>
            <a:xfrm>
              <a:off x="5061646" y="3237819"/>
              <a:ext cx="2013992" cy="1198683"/>
            </a:xfrm>
            <a:prstGeom prst="rect">
              <a:avLst/>
            </a:prstGeom>
            <a:noFill/>
            <a:ln>
              <a:noFill/>
            </a:ln>
          </p:spPr>
        </p:pic>
      </p:grpSp>
      <p:sp>
        <p:nvSpPr>
          <p:cNvPr id="20" name="Freeform 19">
            <a:extLst>
              <a:ext uri="{FF2B5EF4-FFF2-40B4-BE49-F238E27FC236}">
                <a16:creationId xmlns:a16="http://schemas.microsoft.com/office/drawing/2014/main" id="{913D67EE-4F27-1443-BB13-6D5A02E459F3}"/>
              </a:ext>
            </a:extLst>
          </p:cNvPr>
          <p:cNvSpPr/>
          <p:nvPr/>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95741571-E85D-4266-ADAB-4C9BA1847898}" type="slidenum">
              <a:rPr lang="en-AU" smtClean="0"/>
              <a:pPr/>
              <a:t>15</a:t>
            </a:fld>
            <a:r>
              <a:rPr lang="en-AU"/>
              <a:t> of 66</a:t>
            </a:r>
            <a:endParaRPr lang="en-AU" dirty="0"/>
          </a:p>
        </p:txBody>
      </p:sp>
    </p:spTree>
    <p:extLst>
      <p:ext uri="{BB962C8B-B14F-4D97-AF65-F5344CB8AC3E}">
        <p14:creationId xmlns:p14="http://schemas.microsoft.com/office/powerpoint/2010/main" val="759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13768" y="4424855"/>
            <a:ext cx="5445475" cy="2002586"/>
          </a:xfrm>
          <a:solidFill>
            <a:srgbClr val="FFE593"/>
          </a:solidFill>
        </p:spPr>
        <p:txBody>
          <a:bodyPr>
            <a:normAutofit/>
          </a:bodyPr>
          <a:lstStyle/>
          <a:p>
            <a:pPr marL="0" indent="0">
              <a:buNone/>
            </a:pPr>
            <a:endParaRPr lang="en-AU" sz="1600" dirty="0"/>
          </a:p>
          <a:p>
            <a:pPr marL="0" indent="0">
              <a:buNone/>
            </a:pPr>
            <a:br>
              <a:rPr lang="en-AU" sz="1600" dirty="0"/>
            </a:br>
            <a:r>
              <a:rPr lang="en-AU" sz="1600" dirty="0"/>
              <a:t>Participation of all stakeholders at all levels is critical to the implementation of FLR. Not all stakeholders, however, have the requisite knowledge, resources or systems in place to fully participate and commit to long-term involvement in the transition towards a future non-degrading land use providing more benefits to people and nature.</a:t>
            </a:r>
          </a:p>
        </p:txBody>
      </p:sp>
      <p:sp>
        <p:nvSpPr>
          <p:cNvPr id="9" name="Content Placeholder 1"/>
          <p:cNvSpPr txBox="1">
            <a:spLocks/>
          </p:cNvSpPr>
          <p:nvPr/>
        </p:nvSpPr>
        <p:spPr>
          <a:xfrm>
            <a:off x="1288962" y="2005950"/>
            <a:ext cx="48832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t>Forms of Capacity Development include:</a:t>
            </a:r>
          </a:p>
          <a:p>
            <a:r>
              <a:rPr lang="en-AU" sz="2200" dirty="0"/>
              <a:t>Multi-stakeholder platforms at local level,</a:t>
            </a:r>
          </a:p>
          <a:p>
            <a:r>
              <a:rPr lang="en-AU" sz="2200" dirty="0"/>
              <a:t>Technical training (e.g. Farmer Field Days)</a:t>
            </a:r>
          </a:p>
          <a:p>
            <a:r>
              <a:rPr lang="en-AU" sz="2200" dirty="0"/>
              <a:t>Field practice in tertiary education</a:t>
            </a:r>
          </a:p>
          <a:p>
            <a:r>
              <a:rPr lang="en-AU" sz="2200" dirty="0"/>
              <a:t>Awareness raising among policy makers and investors</a:t>
            </a:r>
          </a:p>
          <a:p>
            <a:r>
              <a:rPr lang="en-AU" sz="2200" dirty="0"/>
              <a:t>Mentorship programmes for FLR Facilitators</a:t>
            </a:r>
          </a:p>
        </p:txBody>
      </p:sp>
      <p:sp>
        <p:nvSpPr>
          <p:cNvPr id="12" name="Title 11"/>
          <p:cNvSpPr>
            <a:spLocks noGrp="1"/>
          </p:cNvSpPr>
          <p:nvPr>
            <p:ph type="title"/>
          </p:nvPr>
        </p:nvSpPr>
        <p:spPr/>
        <p:txBody>
          <a:bodyPr/>
          <a:lstStyle/>
          <a:p>
            <a:r>
              <a:rPr lang="en-AU" dirty="0"/>
              <a:t>Topic 2.1:</a:t>
            </a:r>
          </a:p>
        </p:txBody>
      </p:sp>
      <p:sp>
        <p:nvSpPr>
          <p:cNvPr id="8" name="TextBox 7"/>
          <p:cNvSpPr txBox="1"/>
          <p:nvPr/>
        </p:nvSpPr>
        <p:spPr>
          <a:xfrm>
            <a:off x="3940934" y="308838"/>
            <a:ext cx="7864379" cy="707886"/>
          </a:xfrm>
          <a:prstGeom prst="rect">
            <a:avLst/>
          </a:prstGeom>
          <a:noFill/>
        </p:spPr>
        <p:txBody>
          <a:bodyPr wrap="square" rtlCol="0">
            <a:spAutoFit/>
          </a:bodyPr>
          <a:lstStyle/>
          <a:p>
            <a:r>
              <a:rPr lang="en-AU" sz="4000" dirty="0">
                <a:solidFill>
                  <a:schemeClr val="accent5">
                    <a:lumMod val="75000"/>
                  </a:schemeClr>
                </a:solidFill>
                <a:latin typeface="Calibri" panose="020F0502020204030204" pitchFamily="34" charset="0"/>
                <a:cs typeface="Calibri" panose="020F0502020204030204" pitchFamily="34" charset="0"/>
              </a:rPr>
              <a:t>2.1 Forms of Capacity Development</a:t>
            </a:r>
          </a:p>
        </p:txBody>
      </p:sp>
      <p:sp>
        <p:nvSpPr>
          <p:cNvPr id="13" name="Freeform 12">
            <a:extLst>
              <a:ext uri="{FF2B5EF4-FFF2-40B4-BE49-F238E27FC236}">
                <a16:creationId xmlns:a16="http://schemas.microsoft.com/office/drawing/2014/main" id="{913D67EE-4F27-1443-BB13-6D5A02E459F3}"/>
              </a:ext>
            </a:extLst>
          </p:cNvPr>
          <p:cNvSpPr/>
          <p:nvPr/>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grpSp>
        <p:nvGrpSpPr>
          <p:cNvPr id="3" name="Group 2"/>
          <p:cNvGrpSpPr/>
          <p:nvPr/>
        </p:nvGrpSpPr>
        <p:grpSpPr>
          <a:xfrm>
            <a:off x="5864719" y="1346714"/>
            <a:ext cx="5543572" cy="3537897"/>
            <a:chOff x="5864719" y="1346714"/>
            <a:chExt cx="5543572" cy="3537897"/>
          </a:xfrm>
        </p:grpSpPr>
        <p:pic>
          <p:nvPicPr>
            <p:cNvPr id="10" name="Google Shape;133;ge4ed2d65fa_3_14"/>
            <p:cNvPicPr preferRelativeResize="0">
              <a:picLocks noChangeAspect="1"/>
            </p:cNvPicPr>
            <p:nvPr/>
          </p:nvPicPr>
          <p:blipFill rotWithShape="1">
            <a:blip r:embed="rId3">
              <a:extLst>
                <a:ext uri="{28A0092B-C50C-407E-A947-70E740481C1C}">
                  <a14:useLocalDpi xmlns:a14="http://schemas.microsoft.com/office/drawing/2010/main" val="0"/>
                </a:ext>
              </a:extLst>
            </a:blip>
            <a:srcRect l="-589" t="4530" r="589" b="-4530"/>
            <a:stretch/>
          </p:blipFill>
          <p:spPr>
            <a:xfrm rot="179876">
              <a:off x="5864719" y="1346714"/>
              <a:ext cx="5543572" cy="3537897"/>
            </a:xfrm>
            <a:prstGeom prst="rect">
              <a:avLst/>
            </a:prstGeom>
            <a:noFill/>
            <a:ln>
              <a:noFill/>
            </a:ln>
            <a:effectLst>
              <a:outerShdw blurRad="187821" dist="50800" dir="5400000" sx="103000" sy="103000" algn="ctr" rotWithShape="0">
                <a:srgbClr val="F19D19"/>
              </a:outerShdw>
            </a:effectLst>
          </p:spPr>
        </p:pic>
        <p:sp>
          <p:nvSpPr>
            <p:cNvPr id="14" name="Google Shape;328;p30"/>
            <p:cNvSpPr txBox="1"/>
            <p:nvPr/>
          </p:nvSpPr>
          <p:spPr>
            <a:xfrm>
              <a:off x="6171901" y="4093008"/>
              <a:ext cx="5097461" cy="584745"/>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latin typeface="Calibri"/>
                  <a:ea typeface="Calibri"/>
                  <a:cs typeface="Calibri"/>
                  <a:sym typeface="Calibri"/>
                </a:rPr>
                <a:t>Photo: </a:t>
              </a:r>
              <a:r>
                <a:rPr lang="en-AU" sz="1300" i="1" dirty="0">
                  <a:solidFill>
                    <a:schemeClr val="bg1"/>
                  </a:solidFill>
                  <a:effectLst>
                    <a:outerShdw blurRad="38100" dist="38100" dir="2700000" algn="tl">
                      <a:srgbClr val="000000">
                        <a:alpha val="43137"/>
                      </a:srgbClr>
                    </a:outerShdw>
                  </a:effectLst>
                  <a:ea typeface="Calibri"/>
                  <a:cs typeface="Calibri"/>
                  <a:sym typeface="Calibri"/>
                </a:rPr>
                <a:t>Bangladesh -- Institute of Forestry and Environmental Sciences, University of Chittagong</a:t>
              </a:r>
            </a:p>
          </p:txBody>
        </p:sp>
      </p:grpSp>
      <p:sp>
        <p:nvSpPr>
          <p:cNvPr id="4" name="Slide Number Placeholder 3"/>
          <p:cNvSpPr>
            <a:spLocks noGrp="1"/>
          </p:cNvSpPr>
          <p:nvPr>
            <p:ph type="sldNum" sz="quarter" idx="4"/>
          </p:nvPr>
        </p:nvSpPr>
        <p:spPr/>
        <p:txBody>
          <a:bodyPr/>
          <a:lstStyle/>
          <a:p>
            <a:fld id="{95741571-E85D-4266-ADAB-4C9BA1847898}" type="slidenum">
              <a:rPr lang="en-AU" smtClean="0"/>
              <a:pPr/>
              <a:t>16</a:t>
            </a:fld>
            <a:r>
              <a:rPr lang="en-AU"/>
              <a:t> of 66</a:t>
            </a:r>
            <a:endParaRPr lang="en-AU" dirty="0"/>
          </a:p>
        </p:txBody>
      </p:sp>
    </p:spTree>
    <p:extLst>
      <p:ext uri="{BB962C8B-B14F-4D97-AF65-F5344CB8AC3E}">
        <p14:creationId xmlns:p14="http://schemas.microsoft.com/office/powerpoint/2010/main" val="268084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a:t>Topic 2:</a:t>
            </a:r>
          </a:p>
        </p:txBody>
      </p:sp>
      <p:sp>
        <p:nvSpPr>
          <p:cNvPr id="8" name="TextBox 7"/>
          <p:cNvSpPr txBox="1"/>
          <p:nvPr/>
        </p:nvSpPr>
        <p:spPr>
          <a:xfrm>
            <a:off x="3927486" y="281015"/>
            <a:ext cx="7864379"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2.2 System-Wide Restoration Capacities</a:t>
            </a:r>
          </a:p>
        </p:txBody>
      </p:sp>
      <p:sp>
        <p:nvSpPr>
          <p:cNvPr id="13" name="Freeform 12">
            <a:extLst>
              <a:ext uri="{FF2B5EF4-FFF2-40B4-BE49-F238E27FC236}">
                <a16:creationId xmlns:a16="http://schemas.microsoft.com/office/drawing/2014/main" id="{913D67EE-4F27-1443-BB13-6D5A02E459F3}"/>
              </a:ext>
            </a:extLst>
          </p:cNvPr>
          <p:cNvSpPr/>
          <p:nvPr/>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78235" y="2015142"/>
            <a:ext cx="11646593" cy="4671273"/>
            <a:chOff x="578235" y="2015142"/>
            <a:chExt cx="11646593" cy="4671273"/>
          </a:xfrm>
        </p:grpSpPr>
        <p:sp>
          <p:nvSpPr>
            <p:cNvPr id="21" name="Google Shape;149;ge4ed2d65fa_3_23"/>
            <p:cNvSpPr txBox="1"/>
            <p:nvPr/>
          </p:nvSpPr>
          <p:spPr>
            <a:xfrm>
              <a:off x="578235" y="2183949"/>
              <a:ext cx="1732716" cy="828807"/>
            </a:xfrm>
            <a:prstGeom prst="rect">
              <a:avLst/>
            </a:prstGeom>
            <a:noFill/>
            <a:ln>
              <a:noFill/>
            </a:ln>
          </p:spPr>
          <p:txBody>
            <a:bodyPr spcFirstLastPara="1" wrap="square" lIns="0" tIns="22850" rIns="0" bIns="0" anchor="t" anchorCtr="0">
              <a:spAutoFit/>
            </a:bodyPr>
            <a:lstStyle/>
            <a:p>
              <a:pPr marL="12700" marR="5080" lvl="0" indent="0" algn="l" rtl="0">
                <a:lnSpc>
                  <a:spcPct val="118750"/>
                </a:lnSpc>
                <a:spcBef>
                  <a:spcPts val="0"/>
                </a:spcBef>
                <a:spcAft>
                  <a:spcPts val="0"/>
                </a:spcAft>
                <a:buClr>
                  <a:srgbClr val="000000"/>
                </a:buClr>
                <a:buSzPts val="1600"/>
                <a:buFont typeface="Arial"/>
                <a:buNone/>
              </a:pPr>
              <a:r>
                <a:rPr lang="en-AU" sz="2200" b="1" i="0" strike="noStrike" cap="none" dirty="0">
                  <a:solidFill>
                    <a:srgbClr val="36AFCE"/>
                  </a:solidFill>
                  <a:ea typeface="Tahoma"/>
                  <a:cs typeface="Tahoma"/>
                  <a:sym typeface="Tahoma"/>
                </a:rPr>
                <a:t>Capacity Development</a:t>
              </a:r>
              <a:endParaRPr sz="2200" dirty="0">
                <a:solidFill>
                  <a:srgbClr val="36AFCE"/>
                </a:solidFill>
              </a:endParaRPr>
            </a:p>
          </p:txBody>
        </p:sp>
        <p:sp>
          <p:nvSpPr>
            <p:cNvPr id="22" name="Google Shape;150;ge4ed2d65fa_3_23"/>
            <p:cNvSpPr txBox="1"/>
            <p:nvPr/>
          </p:nvSpPr>
          <p:spPr>
            <a:xfrm>
              <a:off x="661789" y="5559493"/>
              <a:ext cx="1443115" cy="425940"/>
            </a:xfrm>
            <a:prstGeom prst="rect">
              <a:avLst/>
            </a:prstGeom>
            <a:noFill/>
            <a:ln>
              <a:noFill/>
            </a:ln>
          </p:spPr>
          <p:txBody>
            <a:bodyPr spcFirstLastPara="1" wrap="square" lIns="0" tIns="22850" rIns="0" bIns="0" anchor="t" anchorCtr="0">
              <a:spAutoFit/>
            </a:bodyPr>
            <a:lstStyle/>
            <a:p>
              <a:pPr marL="12700" marR="5080" lvl="0" indent="0" algn="l" rtl="0">
                <a:lnSpc>
                  <a:spcPct val="118750"/>
                </a:lnSpc>
                <a:spcBef>
                  <a:spcPts val="0"/>
                </a:spcBef>
                <a:spcAft>
                  <a:spcPts val="0"/>
                </a:spcAft>
                <a:buClr>
                  <a:srgbClr val="000000"/>
                </a:buClr>
                <a:buSzPts val="1600"/>
                <a:buFont typeface="Arial"/>
                <a:buNone/>
              </a:pPr>
              <a:r>
                <a:rPr lang="en-AU" sz="2200" b="1" i="0" strike="noStrike" cap="none" dirty="0">
                  <a:solidFill>
                    <a:srgbClr val="36AFCE"/>
                  </a:solidFill>
                  <a:ea typeface="Tahoma"/>
                  <a:cs typeface="Tahoma"/>
                  <a:sym typeface="Tahoma"/>
                </a:rPr>
                <a:t>Impact</a:t>
              </a:r>
              <a:endParaRPr sz="2200" dirty="0">
                <a:solidFill>
                  <a:srgbClr val="36AFCE"/>
                </a:solidFill>
              </a:endParaRPr>
            </a:p>
          </p:txBody>
        </p:sp>
        <p:cxnSp>
          <p:nvCxnSpPr>
            <p:cNvPr id="23" name="Google Shape;151;ge4ed2d65fa_3_23"/>
            <p:cNvCxnSpPr/>
            <p:nvPr/>
          </p:nvCxnSpPr>
          <p:spPr>
            <a:xfrm>
              <a:off x="1044470" y="3063752"/>
              <a:ext cx="0" cy="2495741"/>
            </a:xfrm>
            <a:prstGeom prst="straightConnector1">
              <a:avLst/>
            </a:prstGeom>
            <a:noFill/>
            <a:ln w="88900" cap="flat" cmpd="sng">
              <a:solidFill>
                <a:srgbClr val="FFC000"/>
              </a:solidFill>
              <a:prstDash val="solid"/>
              <a:round/>
              <a:headEnd type="none" w="sm" len="sm"/>
              <a:tailEnd type="triangle" w="med" len="med"/>
            </a:ln>
          </p:spPr>
        </p:cxnSp>
        <p:grpSp>
          <p:nvGrpSpPr>
            <p:cNvPr id="2" name="Group 1"/>
            <p:cNvGrpSpPr/>
            <p:nvPr/>
          </p:nvGrpSpPr>
          <p:grpSpPr>
            <a:xfrm>
              <a:off x="2770743" y="2015142"/>
              <a:ext cx="9454085" cy="4671273"/>
              <a:chOff x="2770743" y="2015142"/>
              <a:chExt cx="9454085" cy="4671273"/>
            </a:xfrm>
          </p:grpSpPr>
          <p:pic>
            <p:nvPicPr>
              <p:cNvPr id="15" name="Google Shape;142;ge4ed2d65fa_3_23"/>
              <p:cNvPicPr preferRelativeResize="0">
                <a:picLocks noChangeAspect="1"/>
              </p:cNvPicPr>
              <p:nvPr/>
            </p:nvPicPr>
            <p:blipFill rotWithShape="1">
              <a:blip r:embed="rId3">
                <a:alphaModFix/>
              </a:blip>
              <a:srcRect/>
              <a:stretch/>
            </p:blipFill>
            <p:spPr>
              <a:xfrm>
                <a:off x="5247252" y="2491019"/>
                <a:ext cx="2774794" cy="2700000"/>
              </a:xfrm>
              <a:prstGeom prst="rect">
                <a:avLst/>
              </a:prstGeom>
              <a:noFill/>
              <a:ln>
                <a:noFill/>
              </a:ln>
            </p:spPr>
          </p:pic>
          <p:sp>
            <p:nvSpPr>
              <p:cNvPr id="16" name="Google Shape;143;ge4ed2d65fa_3_23"/>
              <p:cNvSpPr txBox="1"/>
              <p:nvPr/>
            </p:nvSpPr>
            <p:spPr>
              <a:xfrm>
                <a:off x="2770743" y="2015142"/>
                <a:ext cx="3058795" cy="1048610"/>
              </a:xfrm>
              <a:prstGeom prst="rect">
                <a:avLst/>
              </a:prstGeom>
              <a:noFill/>
              <a:ln>
                <a:noFill/>
              </a:ln>
            </p:spPr>
            <p:txBody>
              <a:bodyPr spcFirstLastPara="1" wrap="square" lIns="0" tIns="22850" rIns="0" bIns="0" anchor="t" anchorCtr="0">
                <a:spAutoFit/>
              </a:bodyPr>
              <a:lstStyle/>
              <a:p>
                <a:pPr marL="12700" marR="5080" lvl="0" indent="0" algn="l" rtl="0">
                  <a:lnSpc>
                    <a:spcPct val="118750"/>
                  </a:lnSpc>
                  <a:spcBef>
                    <a:spcPts val="0"/>
                  </a:spcBef>
                  <a:spcAft>
                    <a:spcPts val="0"/>
                  </a:spcAft>
                  <a:buClr>
                    <a:srgbClr val="000000"/>
                  </a:buClr>
                  <a:buSzPts val="1600"/>
                  <a:buFont typeface="Arial"/>
                  <a:buNone/>
                </a:pPr>
                <a:r>
                  <a:rPr lang="en-AU" sz="2200" b="1" i="0" strike="noStrike" cap="none" dirty="0">
                    <a:solidFill>
                      <a:schemeClr val="accent5">
                        <a:lumMod val="75000"/>
                      </a:schemeClr>
                    </a:solidFill>
                    <a:ea typeface="Tahoma"/>
                    <a:cs typeface="Tahoma"/>
                    <a:sym typeface="Tahoma"/>
                  </a:rPr>
                  <a:t>Individual Capacities  </a:t>
                </a:r>
                <a:endParaRPr sz="2200" dirty="0">
                  <a:solidFill>
                    <a:schemeClr val="accent5">
                      <a:lumMod val="75000"/>
                    </a:schemeClr>
                  </a:solidFill>
                </a:endParaRPr>
              </a:p>
              <a:p>
                <a:pPr marL="12700" marR="5080" lvl="0" indent="0" algn="l" rtl="0">
                  <a:lnSpc>
                    <a:spcPct val="11875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Awareness / Understanding,  Knowledge/ Skills / Attitudes</a:t>
                </a:r>
                <a:endParaRPr sz="1600" b="0" i="0" u="none" strike="noStrike" cap="none" dirty="0">
                  <a:solidFill>
                    <a:srgbClr val="000000"/>
                  </a:solidFill>
                  <a:latin typeface="Tahoma"/>
                  <a:ea typeface="Tahoma"/>
                  <a:cs typeface="Tahoma"/>
                  <a:sym typeface="Tahoma"/>
                </a:endParaRPr>
              </a:p>
            </p:txBody>
          </p:sp>
          <p:sp>
            <p:nvSpPr>
              <p:cNvPr id="17" name="Google Shape;144;ge4ed2d65fa_3_23"/>
              <p:cNvSpPr txBox="1"/>
              <p:nvPr/>
            </p:nvSpPr>
            <p:spPr>
              <a:xfrm>
                <a:off x="2770743" y="4906451"/>
                <a:ext cx="4570095" cy="1779964"/>
              </a:xfrm>
              <a:prstGeom prst="rect">
                <a:avLst/>
              </a:prstGeom>
              <a:noFill/>
              <a:ln>
                <a:noFill/>
              </a:ln>
            </p:spPr>
            <p:txBody>
              <a:bodyPr spcFirstLastPara="1" wrap="square" lIns="0" tIns="22850" rIns="0" bIns="0" anchor="t" anchorCtr="0">
                <a:spAutoFit/>
              </a:bodyPr>
              <a:lstStyle/>
              <a:p>
                <a:pPr marL="12700" marR="5080" lvl="0" indent="0" algn="l" rtl="0">
                  <a:lnSpc>
                    <a:spcPct val="118750"/>
                  </a:lnSpc>
                  <a:spcBef>
                    <a:spcPts val="0"/>
                  </a:spcBef>
                  <a:spcAft>
                    <a:spcPts val="0"/>
                  </a:spcAft>
                  <a:buClr>
                    <a:srgbClr val="000000"/>
                  </a:buClr>
                  <a:buSzPts val="1600"/>
                  <a:buFont typeface="Arial"/>
                  <a:buNone/>
                </a:pPr>
                <a:r>
                  <a:rPr lang="en-AU" sz="2200" b="1" i="0" strike="noStrike" cap="none" dirty="0">
                    <a:solidFill>
                      <a:schemeClr val="accent5">
                        <a:lumMod val="75000"/>
                      </a:schemeClr>
                    </a:solidFill>
                    <a:latin typeface="+mj-lt"/>
                    <a:ea typeface="Tahoma"/>
                    <a:cs typeface="Tahoma"/>
                    <a:sym typeface="Tahoma"/>
                  </a:rPr>
                  <a:t>Enabling Environment</a:t>
                </a:r>
                <a:endParaRPr sz="2200" b="1" i="0" strike="noStrike" cap="none" dirty="0">
                  <a:solidFill>
                    <a:schemeClr val="accent5">
                      <a:lumMod val="75000"/>
                    </a:schemeClr>
                  </a:solidFill>
                  <a:latin typeface="+mj-lt"/>
                  <a:ea typeface="Tahoma"/>
                  <a:cs typeface="Tahoma"/>
                  <a:sym typeface="Tahoma"/>
                </a:endParaRPr>
              </a:p>
              <a:p>
                <a:pPr marL="12700" marR="85725" lvl="0" indent="0" algn="l" rtl="0">
                  <a:lnSpc>
                    <a:spcPct val="9920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Governance (formal and informal)/ implicit  and explicit rules / laws and policies /  incentives and investments / institutional  political economy</a:t>
                </a:r>
                <a:endParaRPr dirty="0"/>
              </a:p>
              <a:p>
                <a:pPr marL="12700" marR="5080" lvl="0" indent="0" algn="l" rtl="0">
                  <a:lnSpc>
                    <a:spcPct val="118750"/>
                  </a:lnSpc>
                  <a:spcBef>
                    <a:spcPts val="0"/>
                  </a:spcBef>
                  <a:spcAft>
                    <a:spcPts val="0"/>
                  </a:spcAft>
                  <a:buClr>
                    <a:srgbClr val="000000"/>
                  </a:buClr>
                  <a:buSzPts val="1600"/>
                  <a:buFont typeface="Arial"/>
                  <a:buNone/>
                </a:pPr>
                <a:endParaRPr sz="1600" b="0" i="0" u="sng" strike="noStrike" cap="none" dirty="0">
                  <a:solidFill>
                    <a:srgbClr val="C00000"/>
                  </a:solidFill>
                  <a:latin typeface="Tahoma"/>
                  <a:ea typeface="Tahoma"/>
                  <a:cs typeface="Tahoma"/>
                  <a:sym typeface="Tahoma"/>
                </a:endParaRPr>
              </a:p>
              <a:p>
                <a:pPr marL="12700" marR="5080" lvl="0" indent="0" algn="l" rtl="0">
                  <a:lnSpc>
                    <a:spcPct val="118750"/>
                  </a:lnSpc>
                  <a:spcBef>
                    <a:spcPts val="0"/>
                  </a:spcBef>
                  <a:spcAft>
                    <a:spcPts val="0"/>
                  </a:spcAft>
                  <a:buClr>
                    <a:srgbClr val="000000"/>
                  </a:buClr>
                  <a:buSzPts val="1600"/>
                  <a:buFont typeface="Arial"/>
                  <a:buNone/>
                </a:pPr>
                <a:endParaRPr sz="1600" b="0" i="0" u="none" strike="noStrike" cap="none" dirty="0">
                  <a:solidFill>
                    <a:srgbClr val="000000"/>
                  </a:solidFill>
                  <a:latin typeface="Tahoma"/>
                  <a:ea typeface="Tahoma"/>
                  <a:cs typeface="Tahoma"/>
                  <a:sym typeface="Tahoma"/>
                </a:endParaRPr>
              </a:p>
            </p:txBody>
          </p:sp>
          <p:sp>
            <p:nvSpPr>
              <p:cNvPr id="18" name="Google Shape;145;ge4ed2d65fa_3_23"/>
              <p:cNvSpPr txBox="1"/>
              <p:nvPr/>
            </p:nvSpPr>
            <p:spPr>
              <a:xfrm>
                <a:off x="8022046" y="2015142"/>
                <a:ext cx="4202782" cy="2032567"/>
              </a:xfrm>
              <a:prstGeom prst="rect">
                <a:avLst/>
              </a:prstGeom>
              <a:noFill/>
              <a:ln>
                <a:noFill/>
              </a:ln>
            </p:spPr>
            <p:txBody>
              <a:bodyPr spcFirstLastPara="1" wrap="square" lIns="91425" tIns="45700" rIns="91425" bIns="45700" anchor="t" anchorCtr="0">
                <a:spAutoFit/>
              </a:bodyPr>
              <a:lstStyle/>
              <a:p>
                <a:pPr marL="12700" marR="716915" lvl="0" indent="0" algn="l" rtl="0">
                  <a:lnSpc>
                    <a:spcPct val="100299"/>
                  </a:lnSpc>
                  <a:spcBef>
                    <a:spcPts val="0"/>
                  </a:spcBef>
                  <a:spcAft>
                    <a:spcPts val="0"/>
                  </a:spcAft>
                  <a:buClr>
                    <a:srgbClr val="000000"/>
                  </a:buClr>
                  <a:buSzPts val="1600"/>
                  <a:buFont typeface="Arial"/>
                  <a:buNone/>
                </a:pPr>
                <a:r>
                  <a:rPr lang="en-AU" sz="2200" b="1" i="0" strike="noStrike" cap="none" dirty="0">
                    <a:solidFill>
                      <a:schemeClr val="accent5">
                        <a:lumMod val="75000"/>
                      </a:schemeClr>
                    </a:solidFill>
                    <a:ea typeface="Tahoma"/>
                    <a:cs typeface="Tahoma"/>
                    <a:sym typeface="Tahoma"/>
                  </a:rPr>
                  <a:t>Organizational Capacities</a:t>
                </a:r>
                <a:endParaRPr sz="2200" dirty="0">
                  <a:solidFill>
                    <a:schemeClr val="accent5">
                      <a:lumMod val="75000"/>
                    </a:schemeClr>
                  </a:solidFill>
                </a:endParaRPr>
              </a:p>
              <a:p>
                <a:pPr marL="12700" marR="81280" lvl="0" indent="0" algn="l" rtl="0">
                  <a:lnSpc>
                    <a:spcPct val="11875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Coordination mechanisms (horizontal and vertical) / Networks / Mandates /</a:t>
                </a:r>
                <a:endParaRPr dirty="0"/>
              </a:p>
              <a:p>
                <a:pPr marL="12700" marR="5080" lvl="0" indent="0" algn="l" rtl="0">
                  <a:lnSpc>
                    <a:spcPct val="100000"/>
                  </a:lnSpc>
                  <a:spcBef>
                    <a:spcPts val="5"/>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Multi-Sectoral and Stakeholder  Dialogue/ Collective Action</a:t>
                </a:r>
                <a:endParaRPr sz="1600" b="0" i="0" u="none" strike="noStrike" cap="none" dirty="0">
                  <a:solidFill>
                    <a:srgbClr val="C00000"/>
                  </a:solidFill>
                  <a:latin typeface="Tahoma"/>
                  <a:ea typeface="Tahoma"/>
                  <a:cs typeface="Tahoma"/>
                  <a:sym typeface="Tahoma"/>
                </a:endParaRPr>
              </a:p>
              <a:p>
                <a:pPr marL="12700" marR="716915" lvl="0" indent="0" algn="l" rtl="0">
                  <a:lnSpc>
                    <a:spcPct val="100299"/>
                  </a:lnSpc>
                  <a:spcBef>
                    <a:spcPts val="5"/>
                  </a:spcBef>
                  <a:spcAft>
                    <a:spcPts val="0"/>
                  </a:spcAft>
                  <a:buClr>
                    <a:srgbClr val="000000"/>
                  </a:buClr>
                  <a:buSzPts val="1600"/>
                  <a:buFont typeface="Arial"/>
                  <a:buNone/>
                </a:pPr>
                <a:endParaRPr sz="1600" b="0" i="0" u="none" strike="noStrike" cap="none" dirty="0">
                  <a:solidFill>
                    <a:srgbClr val="C00000"/>
                  </a:solidFill>
                  <a:latin typeface="Tahoma"/>
                  <a:ea typeface="Tahoma"/>
                  <a:cs typeface="Tahoma"/>
                  <a:sym typeface="Tahoma"/>
                </a:endParaRPr>
              </a:p>
              <a:p>
                <a:pPr marL="12700" marR="716915" lvl="0" indent="0" algn="l" rtl="0">
                  <a:lnSpc>
                    <a:spcPct val="100299"/>
                  </a:lnSpc>
                  <a:spcBef>
                    <a:spcPts val="5"/>
                  </a:spcBef>
                  <a:spcAft>
                    <a:spcPts val="0"/>
                  </a:spcAft>
                  <a:buClr>
                    <a:srgbClr val="000000"/>
                  </a:buClr>
                  <a:buSzPts val="1600"/>
                  <a:buFont typeface="Arial"/>
                  <a:buNone/>
                </a:pPr>
                <a:endParaRPr sz="1600" b="0" i="0" u="none" strike="noStrike" cap="none" dirty="0">
                  <a:solidFill>
                    <a:srgbClr val="C00000"/>
                  </a:solidFill>
                  <a:latin typeface="Tahoma"/>
                  <a:ea typeface="Tahoma"/>
                  <a:cs typeface="Tahoma"/>
                  <a:sym typeface="Tahoma"/>
                </a:endParaRPr>
              </a:p>
            </p:txBody>
          </p:sp>
          <p:sp>
            <p:nvSpPr>
              <p:cNvPr id="19" name="Google Shape;146;ge4ed2d65fa_3_23"/>
              <p:cNvSpPr txBox="1"/>
              <p:nvPr/>
            </p:nvSpPr>
            <p:spPr>
              <a:xfrm>
                <a:off x="8022046" y="4905925"/>
                <a:ext cx="4006614" cy="1486935"/>
              </a:xfrm>
              <a:prstGeom prst="rect">
                <a:avLst/>
              </a:prstGeom>
              <a:noFill/>
              <a:ln>
                <a:noFill/>
              </a:ln>
            </p:spPr>
            <p:txBody>
              <a:bodyPr spcFirstLastPara="1" wrap="square" lIns="0" tIns="22850" rIns="0" bIns="0" anchor="t" anchorCtr="0">
                <a:spAutoFit/>
              </a:bodyPr>
              <a:lstStyle/>
              <a:p>
                <a:pPr marL="12700" marR="5080" lvl="0" indent="0" algn="l" rtl="0">
                  <a:lnSpc>
                    <a:spcPct val="118750"/>
                  </a:lnSpc>
                  <a:spcBef>
                    <a:spcPts val="0"/>
                  </a:spcBef>
                  <a:spcAft>
                    <a:spcPts val="0"/>
                  </a:spcAft>
                  <a:buClr>
                    <a:srgbClr val="000000"/>
                  </a:buClr>
                  <a:buSzPts val="1600"/>
                  <a:buFont typeface="Arial"/>
                  <a:buNone/>
                </a:pPr>
                <a:r>
                  <a:rPr lang="en-AU" sz="2200" b="1" i="0" strike="noStrike" cap="none" dirty="0">
                    <a:solidFill>
                      <a:schemeClr val="accent5">
                        <a:lumMod val="75000"/>
                      </a:schemeClr>
                    </a:solidFill>
                    <a:ea typeface="Tahoma"/>
                    <a:cs typeface="Tahoma"/>
                    <a:sym typeface="Tahoma"/>
                  </a:rPr>
                  <a:t>Field Implementation/</a:t>
                </a:r>
                <a:r>
                  <a:rPr lang="en-AU" sz="2200" b="1" i="0" strike="noStrike" cap="none" dirty="0" err="1">
                    <a:solidFill>
                      <a:schemeClr val="accent5">
                        <a:lumMod val="75000"/>
                      </a:schemeClr>
                    </a:solidFill>
                    <a:ea typeface="Tahoma"/>
                    <a:cs typeface="Tahoma"/>
                    <a:sym typeface="Tahoma"/>
                  </a:rPr>
                  <a:t>Upscaling</a:t>
                </a:r>
                <a:endParaRPr sz="2200" b="1" i="0" strike="noStrike" cap="none" dirty="0">
                  <a:solidFill>
                    <a:schemeClr val="accent5">
                      <a:lumMod val="75000"/>
                    </a:schemeClr>
                  </a:solidFill>
                  <a:ea typeface="Tahoma"/>
                  <a:cs typeface="Tahoma"/>
                  <a:sym typeface="Tahoma"/>
                </a:endParaRPr>
              </a:p>
              <a:p>
                <a:pPr marL="12700" marR="85725" lvl="0" indent="0" algn="l" rtl="0">
                  <a:lnSpc>
                    <a:spcPct val="9920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Best land use practices and approaches</a:t>
                </a:r>
                <a:endParaRPr dirty="0"/>
              </a:p>
              <a:p>
                <a:pPr marL="12700" marR="85725" lvl="0" indent="0" algn="l" rtl="0">
                  <a:lnSpc>
                    <a:spcPct val="9920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based on new and indigenous knowledge,</a:t>
                </a:r>
                <a:endParaRPr dirty="0"/>
              </a:p>
              <a:p>
                <a:pPr marL="12700" marR="85725" lvl="0" indent="0" algn="l" rtl="0">
                  <a:lnSpc>
                    <a:spcPct val="99200"/>
                  </a:lnSpc>
                  <a:spcBef>
                    <a:spcPts val="0"/>
                  </a:spcBef>
                  <a:spcAft>
                    <a:spcPts val="0"/>
                  </a:spcAft>
                  <a:buClr>
                    <a:srgbClr val="000000"/>
                  </a:buClr>
                  <a:buSzPts val="1600"/>
                  <a:buFont typeface="Arial"/>
                  <a:buNone/>
                </a:pPr>
                <a:r>
                  <a:rPr lang="en-AU" sz="1600" b="0" i="0" u="none" strike="noStrike" cap="none" dirty="0">
                    <a:solidFill>
                      <a:srgbClr val="000000"/>
                    </a:solidFill>
                    <a:latin typeface="Tahoma"/>
                    <a:ea typeface="Tahoma"/>
                    <a:cs typeface="Tahoma"/>
                    <a:sym typeface="Tahoma"/>
                  </a:rPr>
                  <a:t>co-developed by stakeholders</a:t>
                </a:r>
                <a:endParaRPr sz="1600" b="0" i="0" u="sng" strike="noStrike" cap="none" dirty="0">
                  <a:solidFill>
                    <a:srgbClr val="C00000"/>
                  </a:solidFill>
                  <a:latin typeface="Tahoma"/>
                  <a:ea typeface="Tahoma"/>
                  <a:cs typeface="Tahoma"/>
                  <a:sym typeface="Tahoma"/>
                </a:endParaRPr>
              </a:p>
              <a:p>
                <a:pPr marL="12700" marR="5080" lvl="0" indent="0" algn="l" rtl="0">
                  <a:lnSpc>
                    <a:spcPct val="118750"/>
                  </a:lnSpc>
                  <a:spcBef>
                    <a:spcPts val="0"/>
                  </a:spcBef>
                  <a:spcAft>
                    <a:spcPts val="0"/>
                  </a:spcAft>
                  <a:buClr>
                    <a:srgbClr val="000000"/>
                  </a:buClr>
                  <a:buSzPts val="1600"/>
                  <a:buFont typeface="Arial"/>
                  <a:buNone/>
                </a:pPr>
                <a:endParaRPr sz="1600" b="0" i="0" u="none" strike="noStrike" cap="none" dirty="0">
                  <a:solidFill>
                    <a:srgbClr val="000000"/>
                  </a:solidFill>
                  <a:latin typeface="Tahoma"/>
                  <a:ea typeface="Tahoma"/>
                  <a:cs typeface="Tahoma"/>
                  <a:sym typeface="Tahoma"/>
                </a:endParaRPr>
              </a:p>
            </p:txBody>
          </p:sp>
          <p:sp>
            <p:nvSpPr>
              <p:cNvPr id="24" name="Google Shape;152;ge4ed2d65fa_3_23"/>
              <p:cNvSpPr txBox="1"/>
              <p:nvPr/>
            </p:nvSpPr>
            <p:spPr>
              <a:xfrm>
                <a:off x="5397136" y="6066403"/>
                <a:ext cx="3887404"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300" i="1" dirty="0">
                    <a:solidFill>
                      <a:schemeClr val="accent5">
                        <a:lumMod val="75000"/>
                      </a:schemeClr>
                    </a:solidFill>
                    <a:latin typeface="Calibri"/>
                    <a:ea typeface="Calibri"/>
                    <a:cs typeface="Calibri"/>
                    <a:sym typeface="Calibri"/>
                  </a:rPr>
                  <a:t>Source: Adapted from Kalas et al. 2021</a:t>
                </a:r>
                <a:endParaRPr sz="1300" i="1" dirty="0">
                  <a:solidFill>
                    <a:schemeClr val="accent5">
                      <a:lumMod val="75000"/>
                    </a:schemeClr>
                  </a:solidFill>
                  <a:latin typeface="Calibri"/>
                  <a:ea typeface="Calibri"/>
                  <a:cs typeface="Calibri"/>
                  <a:sym typeface="Calibri"/>
                </a:endParaRPr>
              </a:p>
            </p:txBody>
          </p:sp>
        </p:grpSp>
      </p:gr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17</a:t>
            </a:fld>
            <a:r>
              <a:rPr lang="en-AU"/>
              <a:t> of 66</a:t>
            </a:r>
            <a:endParaRPr lang="en-AU" dirty="0"/>
          </a:p>
        </p:txBody>
      </p:sp>
    </p:spTree>
    <p:extLst>
      <p:ext uri="{BB962C8B-B14F-4D97-AF65-F5344CB8AC3E}">
        <p14:creationId xmlns:p14="http://schemas.microsoft.com/office/powerpoint/2010/main" val="217271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245292"/>
          </a:xfrm>
        </p:spPr>
        <p:txBody>
          <a:bodyPr>
            <a:normAutofit lnSpcReduction="10000"/>
          </a:bodyPr>
          <a:lstStyle/>
          <a:p>
            <a:r>
              <a:rPr lang="en-AU" sz="2000" dirty="0"/>
              <a:t>Patrick P. Kalas, Cora Van Oosten and Bas van der Schalie. “Unlocking Pathways for System-Wide Capacity Development in African Drylands”. Global Landscapes Forum Africa Session. 2-3 June 2021.                                                                                                                              Available at: </a:t>
            </a:r>
            <a:r>
              <a:rPr lang="en-AU" sz="2000" dirty="0">
                <a:hlinkClick r:id="rId3"/>
              </a:rPr>
              <a:t>https://www.globallandscapesforum.org/presentation/unlocking-pathways-for-system-wide-capacity-development-in-african-drylands/</a:t>
            </a:r>
            <a:r>
              <a:rPr lang="en-AU" sz="2000" dirty="0"/>
              <a:t>  </a:t>
            </a:r>
          </a:p>
          <a:p>
            <a:r>
              <a:rPr lang="en-AU" sz="2000" dirty="0"/>
              <a:t>Schweizer D. and Ghazoul J. (eds) (2021) “Forests for the future: Restoration success at landscape scale - what will it take and what have we learned?” Prince Bernhard Chair Reports (issue 1). Series editors Almond, R.E.A., Grooten, M. and Van Kuijk, M., WWF-Netherlands, Zeist and Utrecht University, Netherlands.                                                                       Available at: </a:t>
            </a:r>
            <a:r>
              <a:rPr lang="en-AU" sz="2000" dirty="0">
                <a:hlinkClick r:id="rId4"/>
              </a:rPr>
              <a:t>https://www.uu.nl/en/news/forests-for-the-future-moving-from-paper-commitments-to-real-restoration-impact-at-landscape-scale</a:t>
            </a:r>
            <a:r>
              <a:rPr lang="en-AU" sz="2000" dirty="0"/>
              <a:t>  </a:t>
            </a:r>
          </a:p>
          <a:p>
            <a:r>
              <a:rPr lang="en-AU" sz="2000" dirty="0"/>
              <a:t>Yale Environmental Leadership and Training Initative (Yale ELTI) webinar series                              entitled “Capacity Development for Forest Landscape Restoration”.                                                Available at: </a:t>
            </a:r>
            <a:r>
              <a:rPr lang="en-AU" sz="2000" dirty="0">
                <a:hlinkClick r:id="rId5"/>
              </a:rPr>
              <a:t>https://www.youtube.com/playlist?list=PLvGT0Qj12s0f9RFxlVtxGWT                     y8ZH7c2DXW</a:t>
            </a:r>
            <a:r>
              <a:rPr lang="en-AU" sz="2000" dirty="0"/>
              <a:t> </a:t>
            </a:r>
          </a:p>
        </p:txBody>
      </p:sp>
      <p:sp>
        <p:nvSpPr>
          <p:cNvPr id="10" name="Title 9"/>
          <p:cNvSpPr>
            <a:spLocks noGrp="1"/>
          </p:cNvSpPr>
          <p:nvPr>
            <p:ph type="title"/>
          </p:nvPr>
        </p:nvSpPr>
        <p:spPr/>
        <p:txBody>
          <a:bodyPr/>
          <a:lstStyle/>
          <a:p>
            <a:r>
              <a:rPr lang="en-AU" dirty="0"/>
              <a:t>Topic 2:</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13" name="Picture 12"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6"/>
          <a:stretch>
            <a:fillRect/>
          </a:stretch>
        </p:blipFill>
        <p:spPr>
          <a:xfrm>
            <a:off x="10108143" y="4826371"/>
            <a:ext cx="1507861" cy="1713479"/>
          </a:xfrm>
          <a:prstGeom prst="rect">
            <a:avLst/>
          </a:prstGeom>
        </p:spPr>
      </p:pic>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18</a:t>
            </a:fld>
            <a:r>
              <a:rPr lang="en-AU"/>
              <a:t> of 66</a:t>
            </a:r>
            <a:endParaRPr lang="en-AU" dirty="0"/>
          </a:p>
        </p:txBody>
      </p:sp>
    </p:spTree>
    <p:extLst>
      <p:ext uri="{BB962C8B-B14F-4D97-AF65-F5344CB8AC3E}">
        <p14:creationId xmlns:p14="http://schemas.microsoft.com/office/powerpoint/2010/main" val="83476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Gain a deeper understanding of the capacities needed for successful forest landscape restoration in Africa by watching this </a:t>
            </a:r>
            <a:r>
              <a:rPr lang="en-AU" sz="2200" b="1" dirty="0"/>
              <a:t>90 minute video</a:t>
            </a:r>
            <a:r>
              <a:rPr lang="en-AU" sz="2200" dirty="0"/>
              <a:t>:</a:t>
            </a:r>
          </a:p>
          <a:p>
            <a:r>
              <a:rPr lang="en-AU" sz="2200" dirty="0">
                <a:hlinkClick r:id="rId3"/>
              </a:rPr>
              <a:t>https://youtu.be/Ze63GKE1Edo</a:t>
            </a:r>
            <a:r>
              <a:rPr lang="en-AU" sz="2200" dirty="0"/>
              <a:t> </a:t>
            </a:r>
          </a:p>
        </p:txBody>
      </p:sp>
      <p:sp>
        <p:nvSpPr>
          <p:cNvPr id="11" name="Title 10"/>
          <p:cNvSpPr>
            <a:spLocks noGrp="1"/>
          </p:cNvSpPr>
          <p:nvPr>
            <p:ph type="title"/>
          </p:nvPr>
        </p:nvSpPr>
        <p:spPr/>
        <p:txBody>
          <a:bodyPr/>
          <a:lstStyle/>
          <a:p>
            <a:r>
              <a:rPr lang="en-AU" dirty="0"/>
              <a:t>Topic 2:</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pic>
        <p:nvPicPr>
          <p:cNvPr id="7" name="Picture 6">
            <a:hlinkClick r:id="rId3"/>
            <a:extLst>
              <a:ext uri="{FF2B5EF4-FFF2-40B4-BE49-F238E27FC236}">
                <a16:creationId xmlns:a16="http://schemas.microsoft.com/office/drawing/2014/main" id="{BEE9FB6D-DDFF-E54C-A324-98525395B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4" name="Slide Number Placeholder 3"/>
          <p:cNvSpPr>
            <a:spLocks noGrp="1"/>
          </p:cNvSpPr>
          <p:nvPr>
            <p:ph type="sldNum" sz="quarter" idx="4"/>
          </p:nvPr>
        </p:nvSpPr>
        <p:spPr/>
        <p:txBody>
          <a:bodyPr/>
          <a:lstStyle/>
          <a:p>
            <a:fld id="{95741571-E85D-4266-ADAB-4C9BA1847898}" type="slidenum">
              <a:rPr lang="en-AU" smtClean="0"/>
              <a:pPr/>
              <a:t>19</a:t>
            </a:fld>
            <a:r>
              <a:rPr lang="en-AU"/>
              <a:t> of 66</a:t>
            </a:r>
            <a:endParaRPr lang="en-AU" dirty="0"/>
          </a:p>
        </p:txBody>
      </p:sp>
    </p:spTree>
    <p:extLst>
      <p:ext uri="{BB962C8B-B14F-4D97-AF65-F5344CB8AC3E}">
        <p14:creationId xmlns:p14="http://schemas.microsoft.com/office/powerpoint/2010/main" val="97144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3940935" y="259710"/>
            <a:ext cx="3374265"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Objective</a:t>
            </a:r>
          </a:p>
        </p:txBody>
      </p:sp>
      <p:sp>
        <p:nvSpPr>
          <p:cNvPr id="21" name="Title 20"/>
          <p:cNvSpPr>
            <a:spLocks noGrp="1"/>
          </p:cNvSpPr>
          <p:nvPr>
            <p:ph type="title"/>
          </p:nvPr>
        </p:nvSpPr>
        <p:spPr/>
        <p:txBody>
          <a:bodyPr/>
          <a:lstStyle/>
          <a:p>
            <a:r>
              <a:rPr lang="en-AU" dirty="0"/>
              <a:t>Module 3:</a:t>
            </a:r>
          </a:p>
        </p:txBody>
      </p:sp>
      <p:grpSp>
        <p:nvGrpSpPr>
          <p:cNvPr id="3" name="Group 2"/>
          <p:cNvGrpSpPr/>
          <p:nvPr/>
        </p:nvGrpSpPr>
        <p:grpSpPr>
          <a:xfrm>
            <a:off x="1148603" y="2260303"/>
            <a:ext cx="9867900" cy="3687317"/>
            <a:chOff x="1162050" y="2435115"/>
            <a:chExt cx="9867900" cy="3687317"/>
          </a:xfrm>
        </p:grpSpPr>
        <p:grpSp>
          <p:nvGrpSpPr>
            <p:cNvPr id="5" name="Group 4"/>
            <p:cNvGrpSpPr/>
            <p:nvPr/>
          </p:nvGrpSpPr>
          <p:grpSpPr>
            <a:xfrm>
              <a:off x="1345752" y="4174263"/>
              <a:ext cx="9263618" cy="1948169"/>
              <a:chOff x="1345752" y="4062503"/>
              <a:chExt cx="9263618" cy="1948169"/>
            </a:xfrm>
          </p:grpSpPr>
          <p:sp>
            <p:nvSpPr>
              <p:cNvPr id="6"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objective:</a:t>
                </a:r>
              </a:p>
              <a:p>
                <a:pPr lvl="2"/>
                <a:endParaRPr lang="en-US" dirty="0">
                  <a:solidFill>
                    <a:schemeClr val="accent5">
                      <a:lumMod val="75000"/>
                    </a:schemeClr>
                  </a:solidFill>
                </a:endParaRPr>
              </a:p>
            </p:txBody>
          </p:sp>
          <p:sp>
            <p:nvSpPr>
              <p:cNvPr id="7" name="Content Placeholder 2"/>
              <p:cNvSpPr txBox="1">
                <a:spLocks/>
              </p:cNvSpPr>
              <p:nvPr/>
            </p:nvSpPr>
            <p:spPr>
              <a:xfrm>
                <a:off x="1926463" y="4561571"/>
                <a:ext cx="8682905" cy="1449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Present the capacities at all levels required for successful FLR, and share promising approaches to capacity building programmes targeting different audiences involved in restoration activities.</a:t>
                </a:r>
              </a:p>
            </p:txBody>
          </p:sp>
          <p:pic>
            <p:nvPicPr>
              <p:cNvPr id="8" name="Picture 7"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062503"/>
                <a:ext cx="975808" cy="975808"/>
              </a:xfrm>
              <a:prstGeom prst="rect">
                <a:avLst/>
              </a:prstGeom>
            </p:spPr>
          </p:pic>
        </p:grpSp>
        <p:grpSp>
          <p:nvGrpSpPr>
            <p:cNvPr id="9" name="Group 8"/>
            <p:cNvGrpSpPr/>
            <p:nvPr/>
          </p:nvGrpSpPr>
          <p:grpSpPr>
            <a:xfrm>
              <a:off x="1345752" y="2435115"/>
              <a:ext cx="9263617" cy="1062059"/>
              <a:chOff x="1345752" y="2409947"/>
              <a:chExt cx="9263617" cy="975808"/>
            </a:xfrm>
          </p:grpSpPr>
          <p:sp>
            <p:nvSpPr>
              <p:cNvPr id="10" name="Content Placeholder 2"/>
              <p:cNvSpPr txBox="1">
                <a:spLocks/>
              </p:cNvSpPr>
              <p:nvPr/>
            </p:nvSpPr>
            <p:spPr>
              <a:xfrm>
                <a:off x="1926463" y="2531868"/>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level:</a:t>
                </a:r>
              </a:p>
              <a:p>
                <a:pPr lvl="2"/>
                <a:endParaRPr lang="en-US" dirty="0">
                  <a:solidFill>
                    <a:schemeClr val="accent5">
                      <a:lumMod val="75000"/>
                    </a:schemeClr>
                  </a:solidFill>
                </a:endParaRPr>
              </a:p>
            </p:txBody>
          </p:sp>
          <p:sp>
            <p:nvSpPr>
              <p:cNvPr id="11" name="Content Placeholder 2"/>
              <p:cNvSpPr txBox="1">
                <a:spLocks/>
              </p:cNvSpPr>
              <p:nvPr/>
            </p:nvSpPr>
            <p:spPr>
              <a:xfrm>
                <a:off x="1926464" y="2837113"/>
                <a:ext cx="8682905" cy="531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Students at high schools, training centres and universities</a:t>
                </a:r>
                <a:r>
                  <a:rPr lang="en-AU" sz="3200" dirty="0">
                    <a:solidFill>
                      <a:schemeClr val="accent5">
                        <a:lumMod val="75000"/>
                      </a:schemeClr>
                    </a:solidFill>
                  </a:rPr>
                  <a:t>.</a:t>
                </a:r>
                <a:endParaRPr lang="en-AU" sz="2100" dirty="0">
                  <a:solidFill>
                    <a:schemeClr val="accent5">
                      <a:lumMod val="75000"/>
                    </a:schemeClr>
                  </a:solidFill>
                </a:endParaRP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2" name="Picture 11"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5" name="Picture 14">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sp>
        <p:nvSpPr>
          <p:cNvPr id="13" name="Slide Number Placeholder 12"/>
          <p:cNvSpPr>
            <a:spLocks noGrp="1"/>
          </p:cNvSpPr>
          <p:nvPr>
            <p:ph type="sldNum" sz="quarter" idx="4"/>
          </p:nvPr>
        </p:nvSpPr>
        <p:spPr/>
        <p:txBody>
          <a:bodyPr/>
          <a:lstStyle/>
          <a:p>
            <a:fld id="{95741571-E85D-4266-ADAB-4C9BA1847898}" type="slidenum">
              <a:rPr lang="en-AU" smtClean="0"/>
              <a:pPr/>
              <a:t>2</a:t>
            </a:fld>
            <a:r>
              <a:rPr lang="en-AU"/>
              <a:t> of 66</a:t>
            </a:r>
            <a:endParaRPr lang="en-AU" dirty="0"/>
          </a:p>
        </p:txBody>
      </p:sp>
    </p:spTree>
    <p:extLst>
      <p:ext uri="{BB962C8B-B14F-4D97-AF65-F5344CB8AC3E}">
        <p14:creationId xmlns:p14="http://schemas.microsoft.com/office/powerpoint/2010/main" val="243701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are key capacities necessary for successful FLR in your context?</a:t>
            </a:r>
          </a:p>
          <a:p>
            <a:pPr marL="457200" indent="-457200">
              <a:buFont typeface="+mj-lt"/>
              <a:buAutoNum type="arabicPeriod"/>
            </a:pPr>
            <a:r>
              <a:rPr lang="en-AU" sz="2200" dirty="0"/>
              <a:t>What is the distribution of these capacities across key stakeholders?</a:t>
            </a:r>
          </a:p>
          <a:p>
            <a:pPr marL="457200" indent="-457200">
              <a:buFont typeface="+mj-lt"/>
              <a:buAutoNum type="arabicPeriod"/>
            </a:pPr>
            <a:r>
              <a:rPr lang="en-AU" sz="2200" dirty="0"/>
              <a:t>Which essential capacity gaps can you identify?</a:t>
            </a:r>
          </a:p>
          <a:p>
            <a:pPr marL="457200" indent="-457200">
              <a:buFont typeface="+mj-lt"/>
              <a:buAutoNum type="arabicPeriod"/>
            </a:pPr>
            <a:r>
              <a:rPr lang="en-AU" sz="2200" dirty="0"/>
              <a:t>Are there any institutions in your country / region that conduct capacity development for FLR?</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2:</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20</a:t>
            </a:fld>
            <a:r>
              <a:rPr lang="en-AU"/>
              <a:t> of 66</a:t>
            </a:r>
            <a:endParaRPr lang="en-AU" dirty="0"/>
          </a:p>
        </p:txBody>
      </p:sp>
    </p:spTree>
    <p:extLst>
      <p:ext uri="{BB962C8B-B14F-4D97-AF65-F5344CB8AC3E}">
        <p14:creationId xmlns:p14="http://schemas.microsoft.com/office/powerpoint/2010/main" val="148515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How can you build these capacities?</a:t>
            </a:r>
          </a:p>
          <a:p>
            <a:pPr marL="457200" indent="-457200">
              <a:buFont typeface="+mj-lt"/>
              <a:buAutoNum type="arabicPeriod"/>
            </a:pPr>
            <a:r>
              <a:rPr lang="en-AU" sz="2200" dirty="0"/>
              <a:t>What forms of capacity development could be used?</a:t>
            </a:r>
          </a:p>
          <a:p>
            <a:pPr marL="457200" indent="-457200">
              <a:buFont typeface="+mj-lt"/>
              <a:buAutoNum type="arabicPeriod"/>
            </a:pPr>
            <a:r>
              <a:rPr lang="en-AU" sz="2200" dirty="0"/>
              <a:t>Develop a mock capacity development plan for FLR that is suitable for your context!</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2:</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21</a:t>
            </a:fld>
            <a:r>
              <a:rPr lang="en-AU"/>
              <a:t> of 66</a:t>
            </a:r>
            <a:endParaRPr lang="en-AU" dirty="0"/>
          </a:p>
        </p:txBody>
      </p:sp>
    </p:spTree>
    <p:extLst>
      <p:ext uri="{BB962C8B-B14F-4D97-AF65-F5344CB8AC3E}">
        <p14:creationId xmlns:p14="http://schemas.microsoft.com/office/powerpoint/2010/main" val="57754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3:</a:t>
            </a:r>
          </a:p>
        </p:txBody>
      </p:sp>
      <p:sp>
        <p:nvSpPr>
          <p:cNvPr id="21" name="TextBox 20"/>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Operating spaces in FLR</a:t>
            </a:r>
          </a:p>
        </p:txBody>
      </p:sp>
      <p:grpSp>
        <p:nvGrpSpPr>
          <p:cNvPr id="3" name="Group 2"/>
          <p:cNvGrpSpPr/>
          <p:nvPr/>
        </p:nvGrpSpPr>
        <p:grpSpPr>
          <a:xfrm>
            <a:off x="1162050" y="2247419"/>
            <a:ext cx="9867900" cy="3265453"/>
            <a:chOff x="1162050" y="2409947"/>
            <a:chExt cx="9867900" cy="3265453"/>
          </a:xfrm>
        </p:grpSpPr>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3, students will be familiar with three operating spaces for FLR implementation: governance, FLR facilitation; and field implementation. They will be able to identify actors in each operating space and aware of interactions between actors in different spaces.</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8" name="Picture 17">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22</a:t>
            </a:fld>
            <a:r>
              <a:rPr lang="en-AU"/>
              <a:t> of 66</a:t>
            </a:r>
            <a:endParaRPr lang="en-AU" dirty="0"/>
          </a:p>
        </p:txBody>
      </p:sp>
    </p:spTree>
    <p:extLst>
      <p:ext uri="{BB962C8B-B14F-4D97-AF65-F5344CB8AC3E}">
        <p14:creationId xmlns:p14="http://schemas.microsoft.com/office/powerpoint/2010/main" val="150901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a:bodyPr>
          <a:lstStyle/>
          <a:p>
            <a:r>
              <a:rPr lang="en-AU" sz="2200" dirty="0"/>
              <a:t>Fundamental to creating the long-term enabling conditions for FLR</a:t>
            </a:r>
          </a:p>
          <a:p>
            <a:r>
              <a:rPr lang="en-AU" sz="2200" dirty="0"/>
              <a:t>Local to international levels</a:t>
            </a:r>
          </a:p>
          <a:p>
            <a:r>
              <a:rPr lang="en-AU" sz="2200" dirty="0"/>
              <a:t>Comprised of actors and institutions involved in decision-making</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3.1 Governance space in FLR</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grpSp>
        <p:nvGrpSpPr>
          <p:cNvPr id="8" name="Group 7"/>
          <p:cNvGrpSpPr/>
          <p:nvPr/>
        </p:nvGrpSpPr>
        <p:grpSpPr>
          <a:xfrm>
            <a:off x="6344527" y="1491173"/>
            <a:ext cx="4680003" cy="4922312"/>
            <a:chOff x="6344527" y="1491173"/>
            <a:chExt cx="4680003" cy="4922312"/>
          </a:xfrm>
        </p:grpSpPr>
        <p:pic>
          <p:nvPicPr>
            <p:cNvPr id="7" name="Google Shape;222;p92"/>
            <p:cNvPicPr preferRelativeResize="0">
              <a:picLocks noChangeAspect="1"/>
            </p:cNvPicPr>
            <p:nvPr/>
          </p:nvPicPr>
          <p:blipFill rotWithShape="1">
            <a:blip r:embed="rId3">
              <a:alphaModFix/>
            </a:blip>
            <a:srcRect l="25912" t="23347" r="38559" b="13485"/>
            <a:stretch/>
          </p:blipFill>
          <p:spPr>
            <a:xfrm>
              <a:off x="6344529" y="1491173"/>
              <a:ext cx="4680001" cy="4680000"/>
            </a:xfrm>
            <a:prstGeom prst="rect">
              <a:avLst/>
            </a:prstGeom>
            <a:noFill/>
            <a:ln>
              <a:noFill/>
            </a:ln>
          </p:spPr>
        </p:pic>
        <p:sp>
          <p:nvSpPr>
            <p:cNvPr id="10" name="Google Shape;249;p94"/>
            <p:cNvSpPr txBox="1"/>
            <p:nvPr/>
          </p:nvSpPr>
          <p:spPr>
            <a:xfrm>
              <a:off x="6344527" y="6121138"/>
              <a:ext cx="2126495" cy="292347"/>
            </a:xfrm>
            <a:prstGeom prst="rect">
              <a:avLst/>
            </a:prstGeom>
            <a:noFill/>
            <a:ln>
              <a:noFill/>
            </a:ln>
          </p:spPr>
          <p:txBody>
            <a:bodyPr spcFirstLastPara="1" wrap="square" lIns="91425" tIns="45700" rIns="91425" bIns="45700" anchor="t" anchorCtr="0">
              <a:spAutoFit/>
            </a:bodyPr>
            <a:lstStyle/>
            <a:p>
              <a:pPr lvl="0">
                <a:buClr>
                  <a:schemeClr val="dk1"/>
                </a:buClr>
                <a:buSzPts val="1200"/>
              </a:pPr>
              <a:r>
                <a:rPr lang="fr-FR" sz="1300" i="1" dirty="0">
                  <a:solidFill>
                    <a:schemeClr val="accent5">
                      <a:lumMod val="75000"/>
                    </a:schemeClr>
                  </a:solidFill>
                  <a:ea typeface="Calibri"/>
                  <a:cs typeface="Calibri"/>
                  <a:sym typeface="Calibri"/>
                </a:rPr>
                <a:t>Source: </a:t>
              </a:r>
              <a:r>
                <a:rPr lang="fr-FR" sz="1300" i="1" dirty="0" err="1">
                  <a:solidFill>
                    <a:schemeClr val="accent5">
                      <a:lumMod val="75000"/>
                    </a:schemeClr>
                  </a:solidFill>
                  <a:ea typeface="Calibri"/>
                  <a:cs typeface="Calibri"/>
                  <a:sym typeface="Calibri"/>
                </a:rPr>
                <a:t>Stanturf</a:t>
              </a:r>
              <a:r>
                <a:rPr lang="fr-FR" sz="1300" i="1" dirty="0">
                  <a:solidFill>
                    <a:schemeClr val="accent5">
                      <a:lumMod val="75000"/>
                    </a:schemeClr>
                  </a:solidFill>
                  <a:ea typeface="Calibri"/>
                  <a:cs typeface="Calibri"/>
                  <a:sym typeface="Calibri"/>
                </a:rPr>
                <a:t> et al. 2020</a:t>
              </a:r>
              <a:endParaRPr sz="1300" b="0" i="1" u="none" strike="noStrike" cap="none" dirty="0">
                <a:solidFill>
                  <a:schemeClr val="accent5">
                    <a:lumMod val="75000"/>
                  </a:schemeClr>
                </a:solidFill>
                <a:latin typeface="Calibri"/>
                <a:ea typeface="Calibri"/>
                <a:cs typeface="Calibri"/>
                <a:sym typeface="Calibri"/>
              </a:endParaRPr>
            </a:p>
          </p:txBody>
        </p:sp>
        <p:sp>
          <p:nvSpPr>
            <p:cNvPr id="4" name="Down Arrow 3"/>
            <p:cNvSpPr/>
            <p:nvPr/>
          </p:nvSpPr>
          <p:spPr>
            <a:xfrm rot="18812207">
              <a:off x="6562963" y="1818606"/>
              <a:ext cx="430306" cy="687251"/>
            </a:xfrm>
            <a:prstGeom prst="downArrow">
              <a:avLst/>
            </a:prstGeom>
            <a:solidFill>
              <a:srgbClr val="000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Slide Number Placeholder 8"/>
          <p:cNvSpPr>
            <a:spLocks noGrp="1"/>
          </p:cNvSpPr>
          <p:nvPr>
            <p:ph type="sldNum" sz="quarter" idx="4"/>
          </p:nvPr>
        </p:nvSpPr>
        <p:spPr/>
        <p:txBody>
          <a:bodyPr/>
          <a:lstStyle/>
          <a:p>
            <a:fld id="{95741571-E85D-4266-ADAB-4C9BA1847898}" type="slidenum">
              <a:rPr lang="en-AU" smtClean="0"/>
              <a:pPr/>
              <a:t>23</a:t>
            </a:fld>
            <a:r>
              <a:rPr lang="en-AU"/>
              <a:t> of 66</a:t>
            </a:r>
            <a:endParaRPr lang="en-AU" dirty="0"/>
          </a:p>
        </p:txBody>
      </p:sp>
    </p:spTree>
    <p:extLst>
      <p:ext uri="{BB962C8B-B14F-4D97-AF65-F5344CB8AC3E}">
        <p14:creationId xmlns:p14="http://schemas.microsoft.com/office/powerpoint/2010/main" val="424771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a:bodyPr>
          <a:lstStyle/>
          <a:p>
            <a:r>
              <a:rPr lang="en-AU" sz="2200" dirty="0"/>
              <a:t>Critical intermediary to leverage change</a:t>
            </a:r>
          </a:p>
          <a:p>
            <a:r>
              <a:rPr lang="en-AU" sz="2200" dirty="0"/>
              <a:t>FLR facilitation requires landscape leadership skills</a:t>
            </a:r>
          </a:p>
          <a:p>
            <a:r>
              <a:rPr lang="en-AU" sz="2200" dirty="0"/>
              <a:t>Mentorship programs for FLR facilitators useful</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3:</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3.2 Facilitation space in FLR</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grpSp>
        <p:nvGrpSpPr>
          <p:cNvPr id="3" name="Group 2"/>
          <p:cNvGrpSpPr/>
          <p:nvPr/>
        </p:nvGrpSpPr>
        <p:grpSpPr>
          <a:xfrm>
            <a:off x="6344528" y="1531514"/>
            <a:ext cx="4680002" cy="4966211"/>
            <a:chOff x="6344528" y="1531514"/>
            <a:chExt cx="4680002" cy="4966211"/>
          </a:xfrm>
        </p:grpSpPr>
        <p:sp>
          <p:nvSpPr>
            <p:cNvPr id="17" name="Google Shape;249;p94"/>
            <p:cNvSpPr txBox="1"/>
            <p:nvPr/>
          </p:nvSpPr>
          <p:spPr>
            <a:xfrm>
              <a:off x="6344528" y="6205378"/>
              <a:ext cx="2126495" cy="292347"/>
            </a:xfrm>
            <a:prstGeom prst="rect">
              <a:avLst/>
            </a:prstGeom>
            <a:noFill/>
            <a:ln>
              <a:noFill/>
            </a:ln>
          </p:spPr>
          <p:txBody>
            <a:bodyPr spcFirstLastPara="1" wrap="square" lIns="91425" tIns="45700" rIns="91425" bIns="45700" anchor="t" anchorCtr="0">
              <a:spAutoFit/>
            </a:bodyPr>
            <a:lstStyle/>
            <a:p>
              <a:pPr lvl="0">
                <a:buClr>
                  <a:schemeClr val="dk1"/>
                </a:buClr>
                <a:buSzPts val="1200"/>
              </a:pPr>
              <a:r>
                <a:rPr lang="fr-FR" sz="1300" i="1" dirty="0">
                  <a:solidFill>
                    <a:schemeClr val="accent5">
                      <a:lumMod val="75000"/>
                    </a:schemeClr>
                  </a:solidFill>
                  <a:ea typeface="Calibri"/>
                  <a:cs typeface="Calibri"/>
                  <a:sym typeface="Calibri"/>
                </a:rPr>
                <a:t>Source: </a:t>
              </a:r>
              <a:r>
                <a:rPr lang="fr-FR" sz="1300" i="1" dirty="0" err="1">
                  <a:solidFill>
                    <a:schemeClr val="accent5">
                      <a:lumMod val="75000"/>
                    </a:schemeClr>
                  </a:solidFill>
                  <a:ea typeface="Calibri"/>
                  <a:cs typeface="Calibri"/>
                  <a:sym typeface="Calibri"/>
                </a:rPr>
                <a:t>Stanturf</a:t>
              </a:r>
              <a:r>
                <a:rPr lang="fr-FR" sz="1300" i="1" dirty="0">
                  <a:solidFill>
                    <a:schemeClr val="accent5">
                      <a:lumMod val="75000"/>
                    </a:schemeClr>
                  </a:solidFill>
                  <a:ea typeface="Calibri"/>
                  <a:cs typeface="Calibri"/>
                  <a:sym typeface="Calibri"/>
                </a:rPr>
                <a:t> et al. 2020</a:t>
              </a:r>
            </a:p>
          </p:txBody>
        </p:sp>
        <p:grpSp>
          <p:nvGrpSpPr>
            <p:cNvPr id="4" name="Group 3"/>
            <p:cNvGrpSpPr/>
            <p:nvPr/>
          </p:nvGrpSpPr>
          <p:grpSpPr>
            <a:xfrm>
              <a:off x="6344529" y="1531514"/>
              <a:ext cx="4680001" cy="4680000"/>
              <a:chOff x="6344529" y="1531514"/>
              <a:chExt cx="4680001" cy="4680000"/>
            </a:xfrm>
          </p:grpSpPr>
          <p:pic>
            <p:nvPicPr>
              <p:cNvPr id="16" name="Google Shape;222;p92"/>
              <p:cNvPicPr preferRelativeResize="0">
                <a:picLocks noChangeAspect="1"/>
              </p:cNvPicPr>
              <p:nvPr/>
            </p:nvPicPr>
            <p:blipFill rotWithShape="1">
              <a:blip r:embed="rId3">
                <a:alphaModFix/>
              </a:blip>
              <a:srcRect l="25912" t="23347" r="38559" b="13485"/>
              <a:stretch/>
            </p:blipFill>
            <p:spPr>
              <a:xfrm>
                <a:off x="6344529" y="1531514"/>
                <a:ext cx="4680001" cy="4680000"/>
              </a:xfrm>
              <a:prstGeom prst="rect">
                <a:avLst/>
              </a:prstGeom>
              <a:noFill/>
              <a:ln>
                <a:noFill/>
              </a:ln>
            </p:spPr>
          </p:pic>
          <p:sp>
            <p:nvSpPr>
              <p:cNvPr id="18" name="Down Arrow 17"/>
              <p:cNvSpPr/>
              <p:nvPr/>
            </p:nvSpPr>
            <p:spPr>
              <a:xfrm rot="18812207">
                <a:off x="7158206" y="1577958"/>
                <a:ext cx="430306" cy="1215537"/>
              </a:xfrm>
              <a:prstGeom prst="downArrow">
                <a:avLst/>
              </a:prstGeom>
              <a:solidFill>
                <a:srgbClr val="EECF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7" name="Slide Number Placeholder 6"/>
          <p:cNvSpPr>
            <a:spLocks noGrp="1"/>
          </p:cNvSpPr>
          <p:nvPr>
            <p:ph type="sldNum" sz="quarter" idx="4"/>
          </p:nvPr>
        </p:nvSpPr>
        <p:spPr/>
        <p:txBody>
          <a:bodyPr/>
          <a:lstStyle/>
          <a:p>
            <a:fld id="{95741571-E85D-4266-ADAB-4C9BA1847898}" type="slidenum">
              <a:rPr lang="en-AU" smtClean="0"/>
              <a:pPr/>
              <a:t>24</a:t>
            </a:fld>
            <a:r>
              <a:rPr lang="en-AU"/>
              <a:t> of 66</a:t>
            </a:r>
            <a:endParaRPr lang="en-AU" dirty="0"/>
          </a:p>
        </p:txBody>
      </p:sp>
    </p:spTree>
    <p:extLst>
      <p:ext uri="{BB962C8B-B14F-4D97-AF65-F5344CB8AC3E}">
        <p14:creationId xmlns:p14="http://schemas.microsoft.com/office/powerpoint/2010/main" val="368458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a:bodyPr>
          <a:lstStyle/>
          <a:p>
            <a:r>
              <a:rPr lang="en-AU" sz="2200" dirty="0"/>
              <a:t>Various stakeholders act to restore landscapes</a:t>
            </a:r>
          </a:p>
          <a:p>
            <a:r>
              <a:rPr lang="en-AU" sz="2200" dirty="0"/>
              <a:t>Role, interest and preferences of local stakeholders are fundamental</a:t>
            </a:r>
          </a:p>
          <a:p>
            <a:r>
              <a:rPr lang="en-AU" sz="2200" dirty="0"/>
              <a:t>Incentives must outweigh disincentives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3:</a:t>
            </a:r>
          </a:p>
        </p:txBody>
      </p:sp>
      <p:sp>
        <p:nvSpPr>
          <p:cNvPr id="13" name="TextBox 12"/>
          <p:cNvSpPr txBox="1"/>
          <p:nvPr/>
        </p:nvSpPr>
        <p:spPr>
          <a:xfrm>
            <a:off x="3940935" y="259710"/>
            <a:ext cx="6911499"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3.3 Field implementation space in FLR</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grpSp>
        <p:nvGrpSpPr>
          <p:cNvPr id="3" name="Group 2"/>
          <p:cNvGrpSpPr/>
          <p:nvPr/>
        </p:nvGrpSpPr>
        <p:grpSpPr>
          <a:xfrm>
            <a:off x="6344527" y="1491173"/>
            <a:ext cx="4680003" cy="4922312"/>
            <a:chOff x="6344527" y="1491173"/>
            <a:chExt cx="4680003" cy="4922312"/>
          </a:xfrm>
        </p:grpSpPr>
        <p:sp>
          <p:nvSpPr>
            <p:cNvPr id="17" name="Google Shape;249;p94"/>
            <p:cNvSpPr txBox="1"/>
            <p:nvPr/>
          </p:nvSpPr>
          <p:spPr>
            <a:xfrm>
              <a:off x="6344527" y="6121138"/>
              <a:ext cx="2126495" cy="292347"/>
            </a:xfrm>
            <a:prstGeom prst="rect">
              <a:avLst/>
            </a:prstGeom>
            <a:noFill/>
            <a:ln>
              <a:noFill/>
            </a:ln>
          </p:spPr>
          <p:txBody>
            <a:bodyPr spcFirstLastPara="1" wrap="square" lIns="91425" tIns="45700" rIns="91425" bIns="45700" anchor="t" anchorCtr="0">
              <a:spAutoFit/>
            </a:bodyPr>
            <a:lstStyle/>
            <a:p>
              <a:pPr lvl="0">
                <a:buClr>
                  <a:schemeClr val="dk1"/>
                </a:buClr>
                <a:buSzPts val="1200"/>
              </a:pPr>
              <a:r>
                <a:rPr lang="fr-FR" sz="1300" i="1" dirty="0">
                  <a:solidFill>
                    <a:schemeClr val="accent5">
                      <a:lumMod val="75000"/>
                    </a:schemeClr>
                  </a:solidFill>
                  <a:ea typeface="Calibri"/>
                  <a:cs typeface="Calibri"/>
                  <a:sym typeface="Calibri"/>
                </a:rPr>
                <a:t>Source: </a:t>
              </a:r>
              <a:r>
                <a:rPr lang="fr-FR" sz="1300" i="1" dirty="0" err="1">
                  <a:solidFill>
                    <a:schemeClr val="accent5">
                      <a:lumMod val="75000"/>
                    </a:schemeClr>
                  </a:solidFill>
                  <a:ea typeface="Calibri"/>
                  <a:cs typeface="Calibri"/>
                  <a:sym typeface="Calibri"/>
                </a:rPr>
                <a:t>Stanturf</a:t>
              </a:r>
              <a:r>
                <a:rPr lang="fr-FR" sz="1300" i="1" dirty="0">
                  <a:solidFill>
                    <a:schemeClr val="accent5">
                      <a:lumMod val="75000"/>
                    </a:schemeClr>
                  </a:solidFill>
                  <a:ea typeface="Calibri"/>
                  <a:cs typeface="Calibri"/>
                  <a:sym typeface="Calibri"/>
                </a:rPr>
                <a:t> et al. 2020</a:t>
              </a:r>
            </a:p>
          </p:txBody>
        </p:sp>
        <p:grpSp>
          <p:nvGrpSpPr>
            <p:cNvPr id="4" name="Group 3"/>
            <p:cNvGrpSpPr/>
            <p:nvPr/>
          </p:nvGrpSpPr>
          <p:grpSpPr>
            <a:xfrm>
              <a:off x="6344529" y="1491173"/>
              <a:ext cx="4680001" cy="4680000"/>
              <a:chOff x="6344529" y="1491173"/>
              <a:chExt cx="4680001" cy="4680000"/>
            </a:xfrm>
          </p:grpSpPr>
          <p:pic>
            <p:nvPicPr>
              <p:cNvPr id="16" name="Google Shape;222;p92"/>
              <p:cNvPicPr preferRelativeResize="0">
                <a:picLocks noChangeAspect="1"/>
              </p:cNvPicPr>
              <p:nvPr/>
            </p:nvPicPr>
            <p:blipFill rotWithShape="1">
              <a:blip r:embed="rId3">
                <a:alphaModFix/>
              </a:blip>
              <a:srcRect l="25912" t="23347" r="38559" b="13485"/>
              <a:stretch/>
            </p:blipFill>
            <p:spPr>
              <a:xfrm>
                <a:off x="6344529" y="1491173"/>
                <a:ext cx="4680001" cy="4680000"/>
              </a:xfrm>
              <a:prstGeom prst="rect">
                <a:avLst/>
              </a:prstGeom>
              <a:noFill/>
              <a:ln>
                <a:noFill/>
              </a:ln>
            </p:spPr>
          </p:pic>
          <p:sp>
            <p:nvSpPr>
              <p:cNvPr id="18" name="Down Arrow 17"/>
              <p:cNvSpPr/>
              <p:nvPr/>
            </p:nvSpPr>
            <p:spPr>
              <a:xfrm rot="18812207">
                <a:off x="7193115" y="1578300"/>
                <a:ext cx="430306" cy="1552384"/>
              </a:xfrm>
              <a:prstGeom prst="downArrow">
                <a:avLst/>
              </a:prstGeom>
              <a:solidFill>
                <a:srgbClr val="95C1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7" name="Slide Number Placeholder 6"/>
          <p:cNvSpPr>
            <a:spLocks noGrp="1"/>
          </p:cNvSpPr>
          <p:nvPr>
            <p:ph type="sldNum" sz="quarter" idx="4"/>
          </p:nvPr>
        </p:nvSpPr>
        <p:spPr/>
        <p:txBody>
          <a:bodyPr/>
          <a:lstStyle/>
          <a:p>
            <a:fld id="{95741571-E85D-4266-ADAB-4C9BA1847898}" type="slidenum">
              <a:rPr lang="en-AU" smtClean="0"/>
              <a:pPr/>
              <a:t>25</a:t>
            </a:fld>
            <a:r>
              <a:rPr lang="en-AU"/>
              <a:t> of 66</a:t>
            </a:r>
            <a:endParaRPr lang="en-AU" dirty="0"/>
          </a:p>
        </p:txBody>
      </p:sp>
    </p:spTree>
    <p:extLst>
      <p:ext uri="{BB962C8B-B14F-4D97-AF65-F5344CB8AC3E}">
        <p14:creationId xmlns:p14="http://schemas.microsoft.com/office/powerpoint/2010/main" val="325037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3623548"/>
          </a:xfrm>
        </p:spPr>
        <p:txBody>
          <a:bodyPr>
            <a:normAutofit/>
          </a:bodyPr>
          <a:lstStyle/>
          <a:p>
            <a:r>
              <a:rPr lang="en-AU" sz="2000" dirty="0"/>
              <a:t>Schweizer D. and Ghazoul J. (eds) (2021) “Forests for the future: Restoration success at landscape scale - what will it take and what have we learned?” Prince Bernhard Chair Reports (issue 1). Series editors Almond, R.E.A., Grooten, M. and Van Kuijk, M., WWF-Netherlands, Zeist and Utrecht University, Netherlands.                                                                     Available at: </a:t>
            </a:r>
            <a:r>
              <a:rPr lang="en-AU" sz="2000" dirty="0">
                <a:hlinkClick r:id="rId3"/>
              </a:rPr>
              <a:t>https://www.uu.nl/en/news/forests-for-the-future-moving-from-paper-commitments-to-real-restoration-impact-at-landscape-scale</a:t>
            </a:r>
            <a:r>
              <a:rPr lang="en-AU" sz="2000" dirty="0"/>
              <a:t> </a:t>
            </a:r>
          </a:p>
          <a:p>
            <a:r>
              <a:rPr lang="en-AU" sz="2000" dirty="0"/>
              <a:t>Stanturf J. A., Mansourian S., Darabant A. et al. (2020). Occasional Paper No. 33 - Forest Landscape Restoration Implementation: Lessons learned from selected landscapes in Africa, Asia and Latin America, pp 63.                                                                                                       Available at: </a:t>
            </a:r>
            <a:r>
              <a:rPr lang="en-AU" sz="2000" dirty="0">
                <a:hlinkClick r:id="rId4"/>
              </a:rPr>
              <a:t>https://www.iufro.org/publications/series/occasional-papers/article/2020/02/14/occasional-paper-no-33-forest-landscape-restoration-implementation-lessons-learned-from-selected/</a:t>
            </a:r>
            <a:r>
              <a:rPr lang="en-AU" sz="2000" dirty="0"/>
              <a:t>   </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5"/>
          <a:stretch>
            <a:fillRect/>
          </a:stretch>
        </p:blipFill>
        <p:spPr>
          <a:xfrm>
            <a:off x="10108143" y="4826371"/>
            <a:ext cx="1507861" cy="1713479"/>
          </a:xfrm>
          <a:prstGeom prst="rect">
            <a:avLst/>
          </a:prstGeom>
        </p:spPr>
      </p:pic>
      <p:sp>
        <p:nvSpPr>
          <p:cNvPr id="10" name="Title 9"/>
          <p:cNvSpPr>
            <a:spLocks noGrp="1"/>
          </p:cNvSpPr>
          <p:nvPr>
            <p:ph type="title"/>
          </p:nvPr>
        </p:nvSpPr>
        <p:spPr/>
        <p:txBody>
          <a:bodyPr/>
          <a:lstStyle/>
          <a:p>
            <a:r>
              <a:rPr lang="en-AU" dirty="0"/>
              <a:t>Topic 3:</a:t>
            </a:r>
          </a:p>
        </p:txBody>
      </p:sp>
      <p:sp>
        <p:nvSpPr>
          <p:cNvPr id="8" name="TextBox 7"/>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26</a:t>
            </a:fld>
            <a:r>
              <a:rPr lang="en-AU"/>
              <a:t> of 66</a:t>
            </a:r>
            <a:endParaRPr lang="en-AU" dirty="0"/>
          </a:p>
        </p:txBody>
      </p:sp>
    </p:spTree>
    <p:extLst>
      <p:ext uri="{BB962C8B-B14F-4D97-AF65-F5344CB8AC3E}">
        <p14:creationId xmlns:p14="http://schemas.microsoft.com/office/powerpoint/2010/main" val="1063576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Watch this </a:t>
            </a:r>
            <a:r>
              <a:rPr lang="en-AU" sz="2200" b="1" dirty="0"/>
              <a:t>3 minute video </a:t>
            </a:r>
            <a:r>
              <a:rPr lang="en-AU" sz="2200" dirty="0"/>
              <a:t>about capacity development in governance, FLR facilitation and field implementation spaces in Malawi:</a:t>
            </a:r>
          </a:p>
          <a:p>
            <a:r>
              <a:rPr lang="en-AU" sz="2200" dirty="0">
                <a:hlinkClick r:id="rId3"/>
              </a:rPr>
              <a:t>https://www.youtube.com/watch?v=Zbrpqb2HIYU</a:t>
            </a:r>
            <a:r>
              <a:rPr lang="en-AU" sz="2200" dirty="0"/>
              <a:t> </a:t>
            </a:r>
          </a:p>
        </p:txBody>
      </p:sp>
      <p:sp>
        <p:nvSpPr>
          <p:cNvPr id="11" name="Title 10"/>
          <p:cNvSpPr>
            <a:spLocks noGrp="1"/>
          </p:cNvSpPr>
          <p:nvPr>
            <p:ph type="title"/>
          </p:nvPr>
        </p:nvSpPr>
        <p:spPr/>
        <p:txBody>
          <a:bodyPr/>
          <a:lstStyle/>
          <a:p>
            <a:r>
              <a:rPr lang="en-AU" dirty="0"/>
              <a:t>Topic 3:</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7" name="Picture 6">
            <a:hlinkClick r:id="rId3"/>
            <a:extLst>
              <a:ext uri="{FF2B5EF4-FFF2-40B4-BE49-F238E27FC236}">
                <a16:creationId xmlns:a16="http://schemas.microsoft.com/office/drawing/2014/main" id="{BEE9FB6D-DDFF-E54C-A324-98525395B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27</a:t>
            </a:fld>
            <a:r>
              <a:rPr lang="en-AU"/>
              <a:t> of 66</a:t>
            </a:r>
            <a:endParaRPr lang="en-AU" dirty="0"/>
          </a:p>
        </p:txBody>
      </p:sp>
    </p:spTree>
    <p:extLst>
      <p:ext uri="{BB962C8B-B14F-4D97-AF65-F5344CB8AC3E}">
        <p14:creationId xmlns:p14="http://schemas.microsoft.com/office/powerpoint/2010/main" val="634991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b="1" dirty="0"/>
              <a:t>Key questions to be asked for each FLR stakeholder:</a:t>
            </a:r>
          </a:p>
          <a:p>
            <a:pPr marL="457200" indent="-457200">
              <a:buFont typeface="+mj-lt"/>
              <a:buAutoNum type="arabicPeriod"/>
            </a:pPr>
            <a:r>
              <a:rPr lang="en-AU" sz="2200" dirty="0"/>
              <a:t>Why interact with certain stakeholders in each of the three operating spaces? Why are they important for FLR within a defined local context? What can they contribute to the big picture?</a:t>
            </a:r>
          </a:p>
          <a:p>
            <a:pPr marL="457200" indent="-457200">
              <a:buFont typeface="+mj-lt"/>
              <a:buAutoNum type="arabicPeriod"/>
            </a:pPr>
            <a:r>
              <a:rPr lang="en-AU" sz="2200" dirty="0"/>
              <a:t>How could their actions contribute to FLR? How might their individual goals be integrated with social goals? How might they be equipped with tools that help them reach their goals?</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3:</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28</a:t>
            </a:fld>
            <a:r>
              <a:rPr lang="en-AU"/>
              <a:t> of 66</a:t>
            </a:r>
            <a:endParaRPr lang="en-AU" dirty="0"/>
          </a:p>
        </p:txBody>
      </p:sp>
    </p:spTree>
    <p:extLst>
      <p:ext uri="{BB962C8B-B14F-4D97-AF65-F5344CB8AC3E}">
        <p14:creationId xmlns:p14="http://schemas.microsoft.com/office/powerpoint/2010/main" val="601806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main messages should be conveyed to exemplary actors in each of the three operating spaces? </a:t>
            </a:r>
          </a:p>
          <a:p>
            <a:pPr marL="457200" indent="-457200">
              <a:buFont typeface="+mj-lt"/>
              <a:buAutoNum type="arabicPeriod"/>
            </a:pPr>
            <a:r>
              <a:rPr lang="en-AU" sz="2200" dirty="0"/>
              <a:t>How might you approach different actors in each operating space? </a:t>
            </a:r>
          </a:p>
          <a:p>
            <a:pPr marL="457200" indent="-457200">
              <a:buFont typeface="+mj-lt"/>
              <a:buAutoNum type="arabicPeriod"/>
            </a:pPr>
            <a:r>
              <a:rPr lang="en-AU" sz="2200" dirty="0"/>
              <a:t>Which media, means of communication could be suitable? </a:t>
            </a:r>
          </a:p>
          <a:p>
            <a:pPr marL="457200" indent="-457200">
              <a:buFont typeface="+mj-lt"/>
              <a:buAutoNum type="arabicPeriod"/>
            </a:pPr>
            <a:r>
              <a:rPr lang="en-AU" sz="2200" dirty="0"/>
              <a:t>Which type of language (formal/complicated/simple), scope and conceptualisation are relevant for engaging with them about issues relevant to their day-to-day life?</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3:</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29</a:t>
            </a:fld>
            <a:r>
              <a:rPr lang="en-AU"/>
              <a:t> of 66</a:t>
            </a:r>
            <a:endParaRPr lang="en-AU" dirty="0"/>
          </a:p>
        </p:txBody>
      </p:sp>
    </p:spTree>
    <p:extLst>
      <p:ext uri="{BB962C8B-B14F-4D97-AF65-F5344CB8AC3E}">
        <p14:creationId xmlns:p14="http://schemas.microsoft.com/office/powerpoint/2010/main" val="257724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7598" y="1858567"/>
            <a:ext cx="9786870" cy="4351338"/>
          </a:xfrm>
        </p:spPr>
        <p:txBody>
          <a:bodyPr>
            <a:normAutofit/>
          </a:bodyPr>
          <a:lstStyle/>
          <a:p>
            <a:r>
              <a:rPr lang="en-AU" sz="2200" dirty="0">
                <a:solidFill>
                  <a:schemeClr val="accent5">
                    <a:lumMod val="75000"/>
                  </a:schemeClr>
                </a:solidFill>
              </a:rPr>
              <a:t>Overview </a:t>
            </a:r>
          </a:p>
          <a:p>
            <a:r>
              <a:rPr lang="en-AU" sz="2200" dirty="0"/>
              <a:t>TOPIC 1:	International FLR initiatives</a:t>
            </a:r>
          </a:p>
          <a:p>
            <a:r>
              <a:rPr lang="en-AU" sz="2200" dirty="0"/>
              <a:t>TOPIC 2:	Capacities for FLR</a:t>
            </a:r>
          </a:p>
          <a:p>
            <a:r>
              <a:rPr lang="en-AU" sz="2200" dirty="0"/>
              <a:t>TOPIC 3:	Operating spaces in FLR</a:t>
            </a:r>
          </a:p>
          <a:p>
            <a:r>
              <a:rPr lang="en-AU" sz="2200" dirty="0"/>
              <a:t>TOPIC 4:	Governance</a:t>
            </a:r>
          </a:p>
          <a:p>
            <a:r>
              <a:rPr lang="en-AU" sz="2200" dirty="0"/>
              <a:t>TOPIC 5:	Field implementation</a:t>
            </a:r>
          </a:p>
          <a:p>
            <a:r>
              <a:rPr lang="en-AU" sz="2200" dirty="0"/>
              <a:t>TOPIC 6:	FLR facilitation</a:t>
            </a:r>
          </a:p>
          <a:p>
            <a:r>
              <a:rPr lang="en-AU" sz="2200" dirty="0"/>
              <a:t>Summary</a:t>
            </a:r>
            <a:endParaRPr lang="en-AU" sz="2200" dirty="0">
              <a:solidFill>
                <a:schemeClr val="accent5">
                  <a:lumMod val="75000"/>
                </a:schemeClr>
              </a:solidFill>
            </a:endParaRPr>
          </a:p>
          <a:p>
            <a:r>
              <a:rPr lang="en-AU" sz="2200" dirty="0">
                <a:solidFill>
                  <a:schemeClr val="accent5">
                    <a:lumMod val="75000"/>
                  </a:schemeClr>
                </a:solidFill>
              </a:rPr>
              <a:t>Credits</a:t>
            </a:r>
          </a:p>
          <a:p>
            <a:endParaRPr lang="en-AU" dirty="0">
              <a:solidFill>
                <a:schemeClr val="accent5">
                  <a:lumMod val="75000"/>
                </a:schemeClr>
              </a:solidFill>
            </a:endParaRPr>
          </a:p>
        </p:txBody>
      </p:sp>
      <p:sp>
        <p:nvSpPr>
          <p:cNvPr id="10" name="Title 9"/>
          <p:cNvSpPr>
            <a:spLocks noGrp="1"/>
          </p:cNvSpPr>
          <p:nvPr>
            <p:ph type="title"/>
          </p:nvPr>
        </p:nvSpPr>
        <p:spPr/>
        <p:txBody>
          <a:bodyPr/>
          <a:lstStyle/>
          <a:p>
            <a:r>
              <a:rPr lang="en-AU" dirty="0"/>
              <a:t>Module 3:</a:t>
            </a:r>
          </a:p>
        </p:txBody>
      </p:sp>
      <p:sp>
        <p:nvSpPr>
          <p:cNvPr id="12" name="TextBox 11"/>
          <p:cNvSpPr txBox="1"/>
          <p:nvPr/>
        </p:nvSpPr>
        <p:spPr>
          <a:xfrm>
            <a:off x="3940935" y="259710"/>
            <a:ext cx="3374265"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Outline</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pic>
        <p:nvPicPr>
          <p:cNvPr id="13" name="Picture 12" descr="Icon&#10;&#10;Description automatically generated">
            <a:extLst>
              <a:ext uri="{FF2B5EF4-FFF2-40B4-BE49-F238E27FC236}">
                <a16:creationId xmlns:a16="http://schemas.microsoft.com/office/drawing/2014/main" id="{55428A53-8153-514B-BBAB-31CC5B5554E8}"/>
              </a:ext>
            </a:extLst>
          </p:cNvPr>
          <p:cNvPicPr>
            <a:picLocks noChangeAspect="1"/>
          </p:cNvPicPr>
          <p:nvPr/>
        </p:nvPicPr>
        <p:blipFill>
          <a:blip r:embed="rId3"/>
          <a:stretch>
            <a:fillRect/>
          </a:stretch>
        </p:blipFill>
        <p:spPr>
          <a:xfrm>
            <a:off x="8831532" y="4295352"/>
            <a:ext cx="2455447" cy="2455447"/>
          </a:xfrm>
          <a:prstGeom prst="rect">
            <a:avLst/>
          </a:prstGeom>
        </p:spPr>
      </p:pic>
      <p:sp>
        <p:nvSpPr>
          <p:cNvPr id="4" name="Slide Number Placeholder 3"/>
          <p:cNvSpPr>
            <a:spLocks noGrp="1"/>
          </p:cNvSpPr>
          <p:nvPr>
            <p:ph type="sldNum" sz="quarter" idx="4"/>
          </p:nvPr>
        </p:nvSpPr>
        <p:spPr/>
        <p:txBody>
          <a:bodyPr/>
          <a:lstStyle/>
          <a:p>
            <a:fld id="{95741571-E85D-4266-ADAB-4C9BA1847898}" type="slidenum">
              <a:rPr lang="en-AU" smtClean="0"/>
              <a:pPr/>
              <a:t>3</a:t>
            </a:fld>
            <a:r>
              <a:rPr lang="en-AU"/>
              <a:t> of 66</a:t>
            </a:r>
            <a:endParaRPr lang="en-AU" dirty="0"/>
          </a:p>
        </p:txBody>
      </p:sp>
    </p:spTree>
    <p:extLst>
      <p:ext uri="{BB962C8B-B14F-4D97-AF65-F5344CB8AC3E}">
        <p14:creationId xmlns:p14="http://schemas.microsoft.com/office/powerpoint/2010/main" val="3183033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4:</a:t>
            </a:r>
          </a:p>
        </p:txBody>
      </p:sp>
      <p:grpSp>
        <p:nvGrpSpPr>
          <p:cNvPr id="3" name="Group 2"/>
          <p:cNvGrpSpPr/>
          <p:nvPr/>
        </p:nvGrpSpPr>
        <p:grpSpPr>
          <a:xfrm>
            <a:off x="1135156" y="2207761"/>
            <a:ext cx="9867900" cy="3265453"/>
            <a:chOff x="1162050" y="2409947"/>
            <a:chExt cx="9867900" cy="3265453"/>
          </a:xfrm>
        </p:grpSpPr>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3, students will be able to describe how decision makers can:</a:t>
                </a:r>
              </a:p>
              <a:p>
                <a:pPr marL="800100" lvl="1" indent="-342900">
                  <a:buFont typeface="Arial" panose="020B0604020202020204" pitchFamily="34" charset="0"/>
                  <a:buChar char="•"/>
                </a:pPr>
                <a:r>
                  <a:rPr lang="en-AU" sz="2000" dirty="0">
                    <a:solidFill>
                      <a:schemeClr val="accent5">
                        <a:lumMod val="75000"/>
                      </a:schemeClr>
                    </a:solidFill>
                  </a:rPr>
                  <a:t>Strengthen participation and collaboration</a:t>
                </a:r>
              </a:p>
              <a:p>
                <a:pPr marL="800100" lvl="1" indent="-342900">
                  <a:buFont typeface="Arial" panose="020B0604020202020204" pitchFamily="34" charset="0"/>
                  <a:buChar char="•"/>
                </a:pPr>
                <a:r>
                  <a:rPr lang="en-AU" sz="2000" dirty="0">
                    <a:solidFill>
                      <a:schemeClr val="accent5">
                        <a:lumMod val="75000"/>
                      </a:schemeClr>
                    </a:solidFill>
                  </a:rPr>
                  <a:t>Incorporate incentives and reduce disincentives, and</a:t>
                </a:r>
              </a:p>
              <a:p>
                <a:pPr marL="800100" lvl="1" indent="-342900">
                  <a:buFont typeface="Arial" panose="020B0604020202020204" pitchFamily="34" charset="0"/>
                  <a:buChar char="•"/>
                </a:pPr>
                <a:r>
                  <a:rPr lang="en-AU" sz="2000" dirty="0">
                    <a:solidFill>
                      <a:schemeClr val="accent5">
                        <a:lumMod val="75000"/>
                      </a:schemeClr>
                    </a:solidFill>
                  </a:rPr>
                  <a:t>Strengthen political support.</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8" name="Picture 17">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23" name="TextBox 2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grpSp>
        <p:nvGrpSpPr>
          <p:cNvPr id="27" name="Group 26"/>
          <p:cNvGrpSpPr>
            <a:grpSpLocks noChangeAspect="1"/>
          </p:cNvGrpSpPr>
          <p:nvPr/>
        </p:nvGrpSpPr>
        <p:grpSpPr>
          <a:xfrm>
            <a:off x="9505511" y="566303"/>
            <a:ext cx="1848289" cy="1848302"/>
            <a:chOff x="6344529" y="1491173"/>
            <a:chExt cx="4680001" cy="4680000"/>
          </a:xfrm>
        </p:grpSpPr>
        <p:pic>
          <p:nvPicPr>
            <p:cNvPr id="28" name="Google Shape;222;p92"/>
            <p:cNvPicPr preferRelativeResize="0">
              <a:picLocks noChangeAspect="1"/>
            </p:cNvPicPr>
            <p:nvPr/>
          </p:nvPicPr>
          <p:blipFill rotWithShape="1">
            <a:blip r:embed="rId6">
              <a:alphaModFix/>
            </a:blip>
            <a:srcRect l="25912" t="23347" r="38559" b="13485"/>
            <a:stretch/>
          </p:blipFill>
          <p:spPr>
            <a:xfrm>
              <a:off x="6344529" y="1491173"/>
              <a:ext cx="4680001" cy="4680000"/>
            </a:xfrm>
            <a:prstGeom prst="rect">
              <a:avLst/>
            </a:prstGeom>
            <a:noFill/>
            <a:ln>
              <a:noFill/>
            </a:ln>
          </p:spPr>
        </p:pic>
        <p:sp>
          <p:nvSpPr>
            <p:cNvPr id="30" name="Down Arrow 29"/>
            <p:cNvSpPr/>
            <p:nvPr/>
          </p:nvSpPr>
          <p:spPr>
            <a:xfrm rot="18812207">
              <a:off x="6562963" y="1818606"/>
              <a:ext cx="430306" cy="687251"/>
            </a:xfrm>
            <a:prstGeom prst="down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4"/>
          </p:nvPr>
        </p:nvSpPr>
        <p:spPr/>
        <p:txBody>
          <a:bodyPr/>
          <a:lstStyle/>
          <a:p>
            <a:fld id="{95741571-E85D-4266-ADAB-4C9BA1847898}" type="slidenum">
              <a:rPr lang="en-AU" smtClean="0"/>
              <a:pPr/>
              <a:t>30</a:t>
            </a:fld>
            <a:r>
              <a:rPr lang="en-AU"/>
              <a:t> of 66</a:t>
            </a:r>
            <a:endParaRPr lang="en-AU" dirty="0"/>
          </a:p>
        </p:txBody>
      </p:sp>
    </p:spTree>
    <p:extLst>
      <p:ext uri="{BB962C8B-B14F-4D97-AF65-F5344CB8AC3E}">
        <p14:creationId xmlns:p14="http://schemas.microsoft.com/office/powerpoint/2010/main" val="2446817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lnSpcReduction="10000"/>
          </a:bodyPr>
          <a:lstStyle/>
          <a:p>
            <a:pPr marL="0" indent="0">
              <a:buNone/>
            </a:pPr>
            <a:r>
              <a:rPr lang="en-AU" sz="2400" b="1" dirty="0">
                <a:solidFill>
                  <a:srgbClr val="36AFCE"/>
                </a:solidFill>
              </a:rPr>
              <a:t>Global key lesson 1: </a:t>
            </a:r>
            <a:r>
              <a:rPr lang="en-AU" sz="2400" b="1" dirty="0"/>
              <a:t>Strengthen participation and collaboration</a:t>
            </a:r>
          </a:p>
          <a:p>
            <a:r>
              <a:rPr lang="en-AU" sz="2200" dirty="0"/>
              <a:t>Acknowledge and engage local leaders</a:t>
            </a:r>
          </a:p>
          <a:p>
            <a:r>
              <a:rPr lang="en-AU" sz="2200" dirty="0"/>
              <a:t>Establish and promote collaborative platforms</a:t>
            </a:r>
          </a:p>
          <a:p>
            <a:r>
              <a:rPr lang="en-AU" sz="2200" dirty="0"/>
              <a:t>Engage with stakeholders across multiple sectors</a:t>
            </a:r>
          </a:p>
          <a:p>
            <a:r>
              <a:rPr lang="en-AU" sz="2200" dirty="0"/>
              <a:t>Form  strategic  partnerships and define roles and areas of collaboration</a:t>
            </a:r>
          </a:p>
          <a:p>
            <a:r>
              <a:rPr lang="en-AU" sz="2200" dirty="0"/>
              <a:t>Negotiate trade-offs and compromises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grpSp>
        <p:nvGrpSpPr>
          <p:cNvPr id="4" name="Group 3"/>
          <p:cNvGrpSpPr/>
          <p:nvPr/>
        </p:nvGrpSpPr>
        <p:grpSpPr>
          <a:xfrm>
            <a:off x="5854106" y="1897421"/>
            <a:ext cx="5716010" cy="4068000"/>
            <a:chOff x="5854106" y="1897421"/>
            <a:chExt cx="5716010" cy="40680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7"/>
            <a:stretch/>
          </p:blipFill>
          <p:spPr>
            <a:xfrm rot="187834">
              <a:off x="5854106" y="1897421"/>
              <a:ext cx="5716010" cy="4068000"/>
            </a:xfrm>
            <a:prstGeom prst="rect">
              <a:avLst/>
            </a:prstGeom>
            <a:effectLst>
              <a:outerShdw blurRad="177800" dist="50800" dir="5400000" sx="103000" sy="103000" algn="ctr" rotWithShape="0">
                <a:srgbClr val="F19D19"/>
              </a:outerShdw>
            </a:effectLst>
          </p:spPr>
        </p:pic>
        <p:sp>
          <p:nvSpPr>
            <p:cNvPr id="11" name="Google Shape;328;p30"/>
            <p:cNvSpPr txBox="1"/>
            <p:nvPr/>
          </p:nvSpPr>
          <p:spPr>
            <a:xfrm>
              <a:off x="5905809" y="5423258"/>
              <a:ext cx="4819341"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300" i="1" dirty="0">
                  <a:solidFill>
                    <a:schemeClr val="bg1"/>
                  </a:solidFill>
                  <a:effectLst>
                    <a:outerShdw blurRad="38100" dist="38100" dir="2700000" algn="tl">
                      <a:srgbClr val="000000">
                        <a:alpha val="43137"/>
                      </a:srgbClr>
                    </a:outerShdw>
                  </a:effectLst>
                  <a:latin typeface="Calibri"/>
                  <a:ea typeface="Calibri"/>
                  <a:cs typeface="Calibri"/>
                  <a:sym typeface="Calibri"/>
                </a:rPr>
                <a:t>Photo: Ghana - Form Ghana/ Forestry Research Institute of Ghana</a:t>
              </a:r>
              <a:endParaRPr sz="1300" i="1" dirty="0">
                <a:solidFill>
                  <a:schemeClr val="bg1"/>
                </a:solidFill>
                <a:effectLst>
                  <a:outerShdw blurRad="38100" dist="38100" dir="2700000" algn="tl">
                    <a:srgbClr val="000000">
                      <a:alpha val="43137"/>
                    </a:srgbClr>
                  </a:outerShdw>
                </a:effectLst>
                <a:latin typeface="Calibri"/>
                <a:ea typeface="Calibri"/>
                <a:cs typeface="Calibri"/>
                <a:sym typeface="Calibri"/>
              </a:endParaRPr>
            </a:p>
          </p:txBody>
        </p:sp>
      </p:grpSp>
      <p:sp>
        <p:nvSpPr>
          <p:cNvPr id="15" name="Footer Placeholder 14"/>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31</a:t>
            </a:fld>
            <a:r>
              <a:rPr lang="en-AU"/>
              <a:t> of 66</a:t>
            </a:r>
            <a:endParaRPr lang="en-AU" dirty="0"/>
          </a:p>
        </p:txBody>
      </p:sp>
    </p:spTree>
    <p:extLst>
      <p:ext uri="{BB962C8B-B14F-4D97-AF65-F5344CB8AC3E}">
        <p14:creationId xmlns:p14="http://schemas.microsoft.com/office/powerpoint/2010/main" val="417101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9726702" cy="4351338"/>
          </a:xfrm>
        </p:spPr>
        <p:txBody>
          <a:bodyPr>
            <a:normAutofit/>
          </a:bodyPr>
          <a:lstStyle/>
          <a:p>
            <a:pPr marL="0" indent="0">
              <a:buNone/>
            </a:pPr>
            <a:r>
              <a:rPr lang="en-AU" sz="2400" b="1" dirty="0">
                <a:solidFill>
                  <a:srgbClr val="36AFCE"/>
                </a:solidFill>
              </a:rPr>
              <a:t>Global Key Lesson 1: </a:t>
            </a:r>
            <a:r>
              <a:rPr lang="en-AU" sz="2400" b="1" dirty="0"/>
              <a:t>Strengthen participation and collaboration</a:t>
            </a:r>
          </a:p>
          <a:p>
            <a:pPr marL="0" indent="0">
              <a:buNone/>
            </a:pPr>
            <a:r>
              <a:rPr lang="en-AU" sz="2200" b="1" dirty="0"/>
              <a:t>Example: </a:t>
            </a:r>
            <a:r>
              <a:rPr lang="en-AU" sz="2200" dirty="0"/>
              <a:t>Telangana (India) State Reforestation Programme:</a:t>
            </a:r>
          </a:p>
          <a:p>
            <a:r>
              <a:rPr lang="en-AU" sz="2200" dirty="0"/>
              <a:t>Robust   institutional   arrangements</a:t>
            </a:r>
          </a:p>
          <a:p>
            <a:r>
              <a:rPr lang="en-AU" sz="2200" dirty="0"/>
              <a:t>State-level  coordination  committee  provided coordination and oversight of  village  level  committees to  implement and monitor restoration</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32</a:t>
            </a:fld>
            <a:r>
              <a:rPr lang="en-AU"/>
              <a:t> of 66</a:t>
            </a:r>
            <a:endParaRPr lang="en-AU" dirty="0"/>
          </a:p>
        </p:txBody>
      </p:sp>
    </p:spTree>
    <p:extLst>
      <p:ext uri="{BB962C8B-B14F-4D97-AF65-F5344CB8AC3E}">
        <p14:creationId xmlns:p14="http://schemas.microsoft.com/office/powerpoint/2010/main" val="315850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a:bodyPr>
          <a:lstStyle/>
          <a:p>
            <a:pPr marL="0" indent="0">
              <a:buNone/>
            </a:pPr>
            <a:r>
              <a:rPr lang="en-AU" sz="2400" b="1" dirty="0">
                <a:solidFill>
                  <a:srgbClr val="36AFCE"/>
                </a:solidFill>
              </a:rPr>
              <a:t>Global Key Lesson 2: </a:t>
            </a:r>
            <a:r>
              <a:rPr lang="en-AU" sz="2400" b="1" dirty="0"/>
              <a:t>Incorporate incentives and reduce disincentives</a:t>
            </a:r>
          </a:p>
          <a:p>
            <a:r>
              <a:rPr lang="en-AU" sz="2200" dirty="0"/>
              <a:t>Identify conflicting state-level incentives and address them</a:t>
            </a:r>
          </a:p>
          <a:p>
            <a:r>
              <a:rPr lang="en-AU" sz="2200" dirty="0"/>
              <a:t>Recognise that local level by-laws can secure buy-in from communities</a:t>
            </a:r>
          </a:p>
          <a:p>
            <a:r>
              <a:rPr lang="en-AU" sz="2200" dirty="0"/>
              <a:t>Short-term monetary benefits AND long-term and non-monetary benefits are important</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grpSp>
        <p:nvGrpSpPr>
          <p:cNvPr id="4" name="Group 3"/>
          <p:cNvGrpSpPr/>
          <p:nvPr/>
        </p:nvGrpSpPr>
        <p:grpSpPr>
          <a:xfrm>
            <a:off x="6075288" y="1803568"/>
            <a:ext cx="5431215" cy="4068000"/>
            <a:chOff x="6075288" y="1803568"/>
            <a:chExt cx="5431215" cy="4068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502">
              <a:off x="6075288" y="1803568"/>
              <a:ext cx="5431215" cy="4068000"/>
            </a:xfrm>
            <a:prstGeom prst="rect">
              <a:avLst/>
            </a:prstGeom>
            <a:effectLst>
              <a:outerShdw blurRad="177800" dist="50800" dir="5400000" sx="103000" sy="103000" algn="ctr" rotWithShape="0">
                <a:srgbClr val="F19D19"/>
              </a:outerShdw>
            </a:effectLst>
          </p:spPr>
        </p:pic>
        <p:sp>
          <p:nvSpPr>
            <p:cNvPr id="11" name="Google Shape;328;p30"/>
            <p:cNvSpPr txBox="1"/>
            <p:nvPr/>
          </p:nvSpPr>
          <p:spPr>
            <a:xfrm>
              <a:off x="6321749" y="1877140"/>
              <a:ext cx="3102747" cy="584745"/>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Madagascar -- ESSA-Forêts/ University of Antananarivo</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33</a:t>
            </a:fld>
            <a:r>
              <a:rPr lang="en-AU"/>
              <a:t> of 66</a:t>
            </a:r>
            <a:endParaRPr lang="en-AU" dirty="0"/>
          </a:p>
        </p:txBody>
      </p:sp>
    </p:spTree>
    <p:extLst>
      <p:ext uri="{BB962C8B-B14F-4D97-AF65-F5344CB8AC3E}">
        <p14:creationId xmlns:p14="http://schemas.microsoft.com/office/powerpoint/2010/main" val="657730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a:bodyPr>
          <a:lstStyle/>
          <a:p>
            <a:pPr marL="0" indent="0">
              <a:buNone/>
            </a:pPr>
            <a:r>
              <a:rPr lang="en-AU" sz="2400" b="1" dirty="0">
                <a:solidFill>
                  <a:srgbClr val="36AFCE"/>
                </a:solidFill>
              </a:rPr>
              <a:t>Global Key Lesson 2: </a:t>
            </a:r>
            <a:r>
              <a:rPr lang="en-AU" sz="2400" b="1" dirty="0"/>
              <a:t>Incorporate incentives and reduce disincentives</a:t>
            </a:r>
          </a:p>
          <a:p>
            <a:pPr marL="0" indent="0">
              <a:buNone/>
            </a:pPr>
            <a:r>
              <a:rPr lang="en-AU" sz="2200" b="1" dirty="0"/>
              <a:t>Example: </a:t>
            </a:r>
            <a:r>
              <a:rPr lang="en-AU" sz="2200" dirty="0"/>
              <a:t>Guatemala</a:t>
            </a:r>
          </a:p>
          <a:p>
            <a:r>
              <a:rPr lang="en-AU" sz="2200" dirty="0"/>
              <a:t>FLR Board created to incorporate diverse stakeholders</a:t>
            </a:r>
          </a:p>
          <a:p>
            <a:r>
              <a:rPr lang="en-AU" sz="2200" dirty="0"/>
              <a:t>Restoration plans must be approved by a registered professional</a:t>
            </a:r>
          </a:p>
          <a:p>
            <a:r>
              <a:rPr lang="en-AU" sz="2200" dirty="0"/>
              <a:t>Communities and small holders struggle with bureaucracy and costs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grpSp>
        <p:nvGrpSpPr>
          <p:cNvPr id="4" name="Group 3"/>
          <p:cNvGrpSpPr/>
          <p:nvPr/>
        </p:nvGrpSpPr>
        <p:grpSpPr>
          <a:xfrm>
            <a:off x="6079885" y="1877140"/>
            <a:ext cx="5372556" cy="4032000"/>
            <a:chOff x="6079885" y="1877140"/>
            <a:chExt cx="5372556" cy="4032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9154">
              <a:off x="6079885" y="1877140"/>
              <a:ext cx="5372556" cy="4032000"/>
            </a:xfrm>
            <a:prstGeom prst="rect">
              <a:avLst/>
            </a:prstGeom>
            <a:effectLst>
              <a:outerShdw blurRad="215255" dist="50800" dir="5400000" sx="103000" sy="103000" algn="ctr" rotWithShape="0">
                <a:srgbClr val="F19D19"/>
              </a:outerShdw>
            </a:effectLst>
          </p:spPr>
        </p:pic>
        <p:sp>
          <p:nvSpPr>
            <p:cNvPr id="11" name="Google Shape;328;p30"/>
            <p:cNvSpPr txBox="1"/>
            <p:nvPr/>
          </p:nvSpPr>
          <p:spPr>
            <a:xfrm>
              <a:off x="6213212" y="5198345"/>
              <a:ext cx="4819341" cy="584745"/>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Guatemala -- Private Institute for Climate Change Research/ National Forestry Institute</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34</a:t>
            </a:fld>
            <a:r>
              <a:rPr lang="en-AU"/>
              <a:t> of 66</a:t>
            </a:r>
            <a:endParaRPr lang="en-AU" dirty="0"/>
          </a:p>
        </p:txBody>
      </p:sp>
    </p:spTree>
    <p:extLst>
      <p:ext uri="{BB962C8B-B14F-4D97-AF65-F5344CB8AC3E}">
        <p14:creationId xmlns:p14="http://schemas.microsoft.com/office/powerpoint/2010/main" val="255944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4114" cy="4351338"/>
          </a:xfrm>
        </p:spPr>
        <p:txBody>
          <a:bodyPr>
            <a:normAutofit lnSpcReduction="10000"/>
          </a:bodyPr>
          <a:lstStyle/>
          <a:p>
            <a:pPr marL="0" indent="0">
              <a:buNone/>
            </a:pPr>
            <a:r>
              <a:rPr lang="en-AU" sz="2400" b="1" dirty="0">
                <a:solidFill>
                  <a:srgbClr val="36AFCE"/>
                </a:solidFill>
              </a:rPr>
              <a:t>Global Key Lesson 3: </a:t>
            </a:r>
            <a:r>
              <a:rPr lang="en-AU" sz="2400" b="1" dirty="0"/>
              <a:t>Strengthen political support</a:t>
            </a:r>
          </a:p>
          <a:p>
            <a:r>
              <a:rPr lang="en-AU" sz="2200" dirty="0"/>
              <a:t>Operating at large-scale requires strong political support</a:t>
            </a:r>
          </a:p>
          <a:p>
            <a:r>
              <a:rPr lang="en-AU" sz="2200" dirty="0"/>
              <a:t>Secure political support for FLR as a cross-sectoral approach</a:t>
            </a:r>
          </a:p>
          <a:p>
            <a:r>
              <a:rPr lang="en-AU" sz="2200" dirty="0"/>
              <a:t>Match appropriate budget allocations with political support</a:t>
            </a:r>
          </a:p>
          <a:p>
            <a:r>
              <a:rPr lang="en-AU" sz="2200" dirty="0"/>
              <a:t>Express political commitment in favour of FLR</a:t>
            </a:r>
          </a:p>
          <a:p>
            <a:r>
              <a:rPr lang="en-AU" sz="2200" dirty="0"/>
              <a:t>Create enabling policy environment for FLR</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grpSp>
        <p:nvGrpSpPr>
          <p:cNvPr id="4" name="Group 3"/>
          <p:cNvGrpSpPr/>
          <p:nvPr/>
        </p:nvGrpSpPr>
        <p:grpSpPr>
          <a:xfrm>
            <a:off x="5610156" y="1671382"/>
            <a:ext cx="5833457" cy="4198114"/>
            <a:chOff x="5610156" y="1671382"/>
            <a:chExt cx="5833457" cy="4198114"/>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0661"/>
            <a:stretch/>
          </p:blipFill>
          <p:spPr>
            <a:xfrm rot="217864">
              <a:off x="5610156" y="1671382"/>
              <a:ext cx="5833457" cy="4198114"/>
            </a:xfrm>
            <a:prstGeom prst="rect">
              <a:avLst/>
            </a:prstGeom>
            <a:effectLst>
              <a:outerShdw blurRad="166538" dist="50800" dir="5400000" sx="102000" sy="102000" algn="ctr" rotWithShape="0">
                <a:srgbClr val="F19D19"/>
              </a:outerShdw>
            </a:effectLst>
          </p:spPr>
        </p:pic>
        <p:sp>
          <p:nvSpPr>
            <p:cNvPr id="11" name="Google Shape;328;p30"/>
            <p:cNvSpPr txBox="1"/>
            <p:nvPr/>
          </p:nvSpPr>
          <p:spPr>
            <a:xfrm>
              <a:off x="5831449" y="1793057"/>
              <a:ext cx="4819341" cy="384690"/>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India- Forest College &amp; Research Institute, Telangana</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35</a:t>
            </a:fld>
            <a:r>
              <a:rPr lang="en-AU"/>
              <a:t> of 66</a:t>
            </a:r>
            <a:endParaRPr lang="en-AU" dirty="0"/>
          </a:p>
        </p:txBody>
      </p:sp>
    </p:spTree>
    <p:extLst>
      <p:ext uri="{BB962C8B-B14F-4D97-AF65-F5344CB8AC3E}">
        <p14:creationId xmlns:p14="http://schemas.microsoft.com/office/powerpoint/2010/main" val="196549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07347" cy="4595098"/>
          </a:xfrm>
        </p:spPr>
        <p:txBody>
          <a:bodyPr>
            <a:normAutofit lnSpcReduction="10000"/>
          </a:bodyPr>
          <a:lstStyle/>
          <a:p>
            <a:pPr marL="0" indent="0">
              <a:buNone/>
            </a:pPr>
            <a:r>
              <a:rPr lang="en-AU" sz="2400" b="1" dirty="0">
                <a:solidFill>
                  <a:srgbClr val="36AFCE"/>
                </a:solidFill>
              </a:rPr>
              <a:t>Global Key Lesson 3:</a:t>
            </a:r>
            <a:br>
              <a:rPr lang="en-AU" sz="2400" b="1" dirty="0">
                <a:solidFill>
                  <a:srgbClr val="36AFCE"/>
                </a:solidFill>
              </a:rPr>
            </a:br>
            <a:r>
              <a:rPr lang="en-AU" sz="2400" b="1" dirty="0"/>
              <a:t>Strengthen political support</a:t>
            </a:r>
          </a:p>
          <a:p>
            <a:pPr marL="0" indent="0">
              <a:buNone/>
            </a:pPr>
            <a:r>
              <a:rPr lang="en-AU" sz="2200" b="1" dirty="0"/>
              <a:t>Example: </a:t>
            </a:r>
            <a:r>
              <a:rPr lang="en-AU" sz="2200" dirty="0"/>
              <a:t>Telangana</a:t>
            </a:r>
          </a:p>
          <a:p>
            <a:r>
              <a:rPr lang="en-AU" sz="2200" dirty="0"/>
              <a:t>Political  “champion”  motivates  and ensures financing</a:t>
            </a:r>
          </a:p>
          <a:p>
            <a:r>
              <a:rPr lang="en-AU" sz="2200" dirty="0"/>
              <a:t>Personal leadership and commitment of Chief Minister  ensured  full  cooperation</a:t>
            </a:r>
          </a:p>
          <a:p>
            <a:r>
              <a:rPr lang="en-AU" sz="2200" dirty="0"/>
              <a:t>Follow-up by the Chief Minister removed inter-sectoral  roadblocks</a:t>
            </a:r>
          </a:p>
          <a:p>
            <a:r>
              <a:rPr lang="en-AU" sz="2200" dirty="0"/>
              <a:t>Political  support  was  mobilised  and  expressed  in  statements, through a tree  planting campaign, and with planting ceremonies.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4:</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Governance</a:t>
            </a:r>
          </a:p>
        </p:txBody>
      </p:sp>
      <p:grpSp>
        <p:nvGrpSpPr>
          <p:cNvPr id="4" name="Group 3"/>
          <p:cNvGrpSpPr/>
          <p:nvPr/>
        </p:nvGrpSpPr>
        <p:grpSpPr>
          <a:xfrm>
            <a:off x="6317179" y="1752093"/>
            <a:ext cx="5698368" cy="4104000"/>
            <a:chOff x="6317179" y="1752093"/>
            <a:chExt cx="5698368" cy="41040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79" r="13857"/>
            <a:stretch/>
          </p:blipFill>
          <p:spPr>
            <a:xfrm rot="251976">
              <a:off x="6317179" y="1752093"/>
              <a:ext cx="5257800" cy="4104000"/>
            </a:xfrm>
            <a:prstGeom prst="rect">
              <a:avLst/>
            </a:prstGeom>
            <a:effectLst>
              <a:outerShdw blurRad="177800" dist="50800" dir="5400000" sx="103000" sy="103000" algn="ctr" rotWithShape="0">
                <a:srgbClr val="F19D19"/>
              </a:outerShdw>
            </a:effectLst>
          </p:spPr>
        </p:pic>
        <p:sp>
          <p:nvSpPr>
            <p:cNvPr id="11" name="Google Shape;328;p30"/>
            <p:cNvSpPr txBox="1"/>
            <p:nvPr/>
          </p:nvSpPr>
          <p:spPr>
            <a:xfrm>
              <a:off x="7196206" y="5378510"/>
              <a:ext cx="4819341" cy="384690"/>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India- Forest College &amp; Research Institute, Telangana</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36</a:t>
            </a:fld>
            <a:r>
              <a:rPr lang="en-AU"/>
              <a:t> of 66</a:t>
            </a:r>
            <a:endParaRPr lang="en-AU" dirty="0"/>
          </a:p>
        </p:txBody>
      </p:sp>
    </p:spTree>
    <p:extLst>
      <p:ext uri="{BB962C8B-B14F-4D97-AF65-F5344CB8AC3E}">
        <p14:creationId xmlns:p14="http://schemas.microsoft.com/office/powerpoint/2010/main" val="2653364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480148"/>
          </a:xfrm>
        </p:spPr>
        <p:txBody>
          <a:bodyPr>
            <a:normAutofit fontScale="92500"/>
          </a:bodyPr>
          <a:lstStyle/>
          <a:p>
            <a:r>
              <a:rPr lang="en-AU" sz="2200" dirty="0"/>
              <a:t>Emborg, J., Walker, G., Daniels, S., (2012). “Forest landscape restoration decision-making and conflict management: applying discourse-based approaches”. In: Stanturf, J., Lamb, D., Madsen, P. (Eds.), Forest Landscape Restoration. Springer, Dordrecht, pp. 131–153.</a:t>
            </a:r>
          </a:p>
          <a:p>
            <a:r>
              <a:rPr lang="en-AU" sz="2200" dirty="0"/>
              <a:t>Djenontin I.N.S., Foli S. and Zulu L.C. (2018). “Revisiting the Factors Shaping Outcomes for Forest and Landscape Restoration in Sub-Saharan Africa: A Way Forward for Policy, Practice and Research”. Sustainability 2018, 10, 906. DOI: 10.3390/su10040906.</a:t>
            </a:r>
          </a:p>
          <a:p>
            <a:r>
              <a:rPr lang="en-AU" sz="2200" dirty="0"/>
              <a:t>Höhl et al. (2020). “Forest Landscape Restoration—What Generates Failure and Success?”. Available at: https://www.mdpi.com/1999-4907/11/9/938.</a:t>
            </a:r>
          </a:p>
          <a:p>
            <a:r>
              <a:rPr lang="en-AU" sz="2200" dirty="0"/>
              <a:t>Jones, S., Dudley, N., (2005). “Negotiations and conflict management. Forest Restoration in Landscapes”. Springer, pp. 126–135.</a:t>
            </a:r>
          </a:p>
          <a:p>
            <a:r>
              <a:rPr lang="en-AU" sz="2200" dirty="0"/>
              <a:t>Mansourian S. (2020). “Enabling factors to scale up forest landscape                                              restoration: the roles of governance and economics”. Available at:                          </a:t>
            </a:r>
            <a:r>
              <a:rPr lang="en-AU" sz="2200" dirty="0">
                <a:hlinkClick r:id="rId3"/>
              </a:rPr>
              <a:t>https://wwf.panda.org/?1092966/Local-community-engagement-strong-                                     policy-signals-and-long-term-financing-key-ingredients-for-forest-restoration</a:t>
            </a:r>
            <a:r>
              <a:rPr lang="en-AU" sz="2200" dirty="0"/>
              <a:t>  </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4"/>
          <a:stretch>
            <a:fillRect/>
          </a:stretch>
        </p:blipFill>
        <p:spPr>
          <a:xfrm>
            <a:off x="9379481" y="4933458"/>
            <a:ext cx="1507861" cy="1713479"/>
          </a:xfrm>
          <a:prstGeom prst="rect">
            <a:avLst/>
          </a:prstGeom>
        </p:spPr>
      </p:pic>
      <p:sp>
        <p:nvSpPr>
          <p:cNvPr id="10" name="Title 9"/>
          <p:cNvSpPr>
            <a:spLocks noGrp="1"/>
          </p:cNvSpPr>
          <p:nvPr>
            <p:ph type="title"/>
          </p:nvPr>
        </p:nvSpPr>
        <p:spPr/>
        <p:txBody>
          <a:bodyPr/>
          <a:lstStyle/>
          <a:p>
            <a:r>
              <a:rPr lang="en-AU" dirty="0"/>
              <a:t>Topic 4:</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37</a:t>
            </a:fld>
            <a:r>
              <a:rPr lang="en-AU"/>
              <a:t> of 66</a:t>
            </a:r>
            <a:endParaRPr lang="en-AU" dirty="0"/>
          </a:p>
        </p:txBody>
      </p:sp>
    </p:spTree>
    <p:extLst>
      <p:ext uri="{BB962C8B-B14F-4D97-AF65-F5344CB8AC3E}">
        <p14:creationId xmlns:p14="http://schemas.microsoft.com/office/powerpoint/2010/main" val="778022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See this </a:t>
            </a:r>
            <a:r>
              <a:rPr lang="en-AU" sz="2200" b="1" dirty="0"/>
              <a:t>course:</a:t>
            </a:r>
          </a:p>
          <a:p>
            <a:r>
              <a:rPr lang="en-AU" sz="2200" dirty="0"/>
              <a:t>Global Landscapes Forum, Landscape Academy course “Landscape Governance”: </a:t>
            </a:r>
            <a:r>
              <a:rPr lang="en-AU" sz="2200" dirty="0">
                <a:hlinkClick r:id="rId3"/>
              </a:rPr>
              <a:t>https://academy.globallandscapesforum.org/</a:t>
            </a:r>
            <a:r>
              <a:rPr lang="en-AU" sz="2200" dirty="0"/>
              <a:t>  </a:t>
            </a:r>
          </a:p>
          <a:p>
            <a:pPr marL="0" indent="0">
              <a:buNone/>
            </a:pPr>
            <a:endParaRPr lang="en-AU" sz="2200" dirty="0"/>
          </a:p>
          <a:p>
            <a:pPr marL="0" indent="0">
              <a:buNone/>
            </a:pPr>
            <a:r>
              <a:rPr lang="en-AU" sz="2200" dirty="0"/>
              <a:t>Watch these </a:t>
            </a:r>
            <a:r>
              <a:rPr lang="en-AU" sz="2200" b="1" dirty="0"/>
              <a:t>videos </a:t>
            </a:r>
            <a:r>
              <a:rPr lang="en-AU" sz="2200" dirty="0"/>
              <a:t>and</a:t>
            </a:r>
            <a:r>
              <a:rPr lang="en-AU" sz="2200" b="1" dirty="0"/>
              <a:t> interviews</a:t>
            </a:r>
            <a:r>
              <a:rPr lang="en-AU" sz="2200" dirty="0"/>
              <a:t>:</a:t>
            </a:r>
          </a:p>
          <a:p>
            <a:r>
              <a:rPr lang="en-AU" sz="2200" dirty="0"/>
              <a:t>Guatemala (Reduce disincentives): </a:t>
            </a:r>
            <a:r>
              <a:rPr lang="en-AU" sz="2200" dirty="0">
                <a:hlinkClick r:id="rId4"/>
              </a:rPr>
              <a:t>https://youtu.be/14EDCkZwiv8</a:t>
            </a:r>
            <a:r>
              <a:rPr lang="en-AU" sz="2200" dirty="0"/>
              <a:t>  </a:t>
            </a:r>
          </a:p>
          <a:p>
            <a:r>
              <a:rPr lang="en-AU" sz="2200" dirty="0"/>
              <a:t>India (Strong political support): </a:t>
            </a:r>
            <a:r>
              <a:rPr lang="en-AU" sz="2200" dirty="0">
                <a:hlinkClick r:id="rId5"/>
              </a:rPr>
              <a:t>https://youtu.be/ZvqzoMJbifw</a:t>
            </a:r>
            <a:r>
              <a:rPr lang="en-AU" sz="2200" dirty="0"/>
              <a:t>  </a:t>
            </a:r>
          </a:p>
          <a:p>
            <a:r>
              <a:rPr lang="en-AU" sz="2200" dirty="0"/>
              <a:t>Madagascar (Tenure): </a:t>
            </a:r>
            <a:r>
              <a:rPr lang="en-AU" sz="2200" dirty="0">
                <a:hlinkClick r:id="rId6"/>
              </a:rPr>
              <a:t>https://youtu.be/HBqLLUmVArg</a:t>
            </a:r>
            <a:r>
              <a:rPr lang="en-AU" sz="2200" dirty="0"/>
              <a:t>  </a:t>
            </a:r>
            <a:endParaRPr lang="en-AU" sz="2200" dirty="0">
              <a:solidFill>
                <a:schemeClr val="accent5">
                  <a:lumMod val="75000"/>
                </a:schemeClr>
              </a:solidFill>
            </a:endParaRPr>
          </a:p>
        </p:txBody>
      </p:sp>
      <p:sp>
        <p:nvSpPr>
          <p:cNvPr id="11" name="Title 10"/>
          <p:cNvSpPr>
            <a:spLocks noGrp="1"/>
          </p:cNvSpPr>
          <p:nvPr>
            <p:ph type="title"/>
          </p:nvPr>
        </p:nvSpPr>
        <p:spPr/>
        <p:txBody>
          <a:bodyPr/>
          <a:lstStyle/>
          <a:p>
            <a:r>
              <a:rPr lang="en-AU" dirty="0"/>
              <a:t>Topic 4:</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7" name="Picture 6">
            <a:hlinkClick r:id="rId4"/>
            <a:extLst>
              <a:ext uri="{FF2B5EF4-FFF2-40B4-BE49-F238E27FC236}">
                <a16:creationId xmlns:a16="http://schemas.microsoft.com/office/drawing/2014/main" id="{BEE9FB6D-DDFF-E54C-A324-98525395BB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2171" y="4697093"/>
            <a:ext cx="1439646" cy="1445498"/>
          </a:xfrm>
          <a:prstGeom prst="rect">
            <a:avLst/>
          </a:prstGeom>
        </p:spPr>
      </p:pic>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38</a:t>
            </a:fld>
            <a:r>
              <a:rPr lang="en-AU"/>
              <a:t> of 66</a:t>
            </a:r>
            <a:endParaRPr lang="en-AU" dirty="0"/>
          </a:p>
        </p:txBody>
      </p:sp>
    </p:spTree>
    <p:extLst>
      <p:ext uri="{BB962C8B-B14F-4D97-AF65-F5344CB8AC3E}">
        <p14:creationId xmlns:p14="http://schemas.microsoft.com/office/powerpoint/2010/main" val="70768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are the priorities?</a:t>
            </a:r>
          </a:p>
          <a:p>
            <a:pPr marL="457200" indent="-457200">
              <a:buFont typeface="+mj-lt"/>
              <a:buAutoNum type="arabicPeriod"/>
            </a:pPr>
            <a:r>
              <a:rPr lang="en-AU" sz="2200" dirty="0"/>
              <a:t>Which policies are supporting the enabling environment? </a:t>
            </a:r>
          </a:p>
          <a:p>
            <a:pPr marL="457200" indent="-457200">
              <a:buFont typeface="+mj-lt"/>
              <a:buAutoNum type="arabicPeriod"/>
            </a:pPr>
            <a:r>
              <a:rPr lang="en-AU" sz="2200" dirty="0"/>
              <a:t>How can you locate and secure the buy-in of political “champions” for FLR in your context?</a:t>
            </a:r>
          </a:p>
          <a:p>
            <a:pPr marL="457200" indent="-457200">
              <a:buFont typeface="+mj-lt"/>
              <a:buAutoNum type="arabicPeriod"/>
            </a:pPr>
            <a:r>
              <a:rPr lang="en-AU" sz="2200" dirty="0"/>
              <a:t>Which obstacles exist?</a:t>
            </a:r>
          </a:p>
          <a:p>
            <a:pPr marL="457200" indent="-457200">
              <a:buFont typeface="+mj-lt"/>
              <a:buAutoNum type="arabicPeriod"/>
            </a:pPr>
            <a:r>
              <a:rPr lang="en-AU" sz="2200" dirty="0"/>
              <a:t>Which capacities could be developed to address the needs?</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4:</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39</a:t>
            </a:fld>
            <a:r>
              <a:rPr lang="en-AU"/>
              <a:t> of 66</a:t>
            </a:r>
            <a:endParaRPr lang="en-AU" dirty="0"/>
          </a:p>
        </p:txBody>
      </p:sp>
    </p:spTree>
    <p:extLst>
      <p:ext uri="{BB962C8B-B14F-4D97-AF65-F5344CB8AC3E}">
        <p14:creationId xmlns:p14="http://schemas.microsoft.com/office/powerpoint/2010/main" val="195474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4719" y="1838504"/>
            <a:ext cx="4400281" cy="4351338"/>
          </a:xfrm>
        </p:spPr>
        <p:txBody>
          <a:bodyPr>
            <a:normAutofit/>
          </a:bodyPr>
          <a:lstStyle/>
          <a:p>
            <a:pPr lvl="0">
              <a:buSzPts val="2200"/>
            </a:pPr>
            <a:r>
              <a:rPr lang="en-AU" sz="2200" dirty="0"/>
              <a:t>Ten</a:t>
            </a:r>
            <a:r>
              <a:rPr lang="en-AU" sz="2200" dirty="0">
                <a:solidFill>
                  <a:srgbClr val="2F5496"/>
                </a:solidFill>
              </a:rPr>
              <a:t> </a:t>
            </a:r>
            <a:r>
              <a:rPr lang="en-AU" sz="2200" dirty="0"/>
              <a:t>global </a:t>
            </a:r>
            <a:r>
              <a:rPr lang="en-AU" sz="2200" dirty="0">
                <a:solidFill>
                  <a:srgbClr val="2F5496"/>
                </a:solidFill>
              </a:rPr>
              <a:t>lessons learned in FLR implementation</a:t>
            </a:r>
            <a:endParaRPr lang="en-AU" sz="2200" dirty="0"/>
          </a:p>
          <a:p>
            <a:pPr lvl="0">
              <a:buSzPts val="2200"/>
            </a:pPr>
            <a:r>
              <a:rPr lang="en-AU" sz="2200" dirty="0"/>
              <a:t>Implications</a:t>
            </a:r>
            <a:r>
              <a:rPr lang="en-AU" sz="2200" dirty="0">
                <a:solidFill>
                  <a:srgbClr val="2F5496"/>
                </a:solidFill>
              </a:rPr>
              <a:t> for practice in three operating spaces: </a:t>
            </a:r>
          </a:p>
          <a:p>
            <a:pPr lvl="1">
              <a:buSzPts val="2200"/>
            </a:pPr>
            <a:r>
              <a:rPr lang="en-AU" sz="2000" b="1" dirty="0">
                <a:solidFill>
                  <a:srgbClr val="415EA4"/>
                </a:solidFill>
              </a:rPr>
              <a:t>Governance</a:t>
            </a:r>
            <a:endParaRPr lang="en-AU" sz="2000" dirty="0"/>
          </a:p>
          <a:p>
            <a:pPr lvl="1">
              <a:buSzPts val="2200"/>
            </a:pPr>
            <a:r>
              <a:rPr lang="en-AU" sz="2000" b="1" dirty="0">
                <a:solidFill>
                  <a:srgbClr val="EECF41"/>
                </a:solidFill>
              </a:rPr>
              <a:t>FLR Facilitation </a:t>
            </a:r>
            <a:endParaRPr lang="en-AU" sz="2000" dirty="0">
              <a:solidFill>
                <a:srgbClr val="2F5496"/>
              </a:solidFill>
            </a:endParaRPr>
          </a:p>
          <a:p>
            <a:pPr lvl="1">
              <a:buSzPts val="2200"/>
            </a:pPr>
            <a:r>
              <a:rPr lang="en-AU" sz="2000" b="1" dirty="0">
                <a:solidFill>
                  <a:srgbClr val="95C154"/>
                </a:solidFill>
              </a:rPr>
              <a:t>Field</a:t>
            </a:r>
            <a:r>
              <a:rPr lang="en-AU" sz="2000" b="1" dirty="0">
                <a:solidFill>
                  <a:srgbClr val="2F5496"/>
                </a:solidFill>
              </a:rPr>
              <a:t> </a:t>
            </a:r>
            <a:r>
              <a:rPr lang="en-AU" sz="2000" b="1" dirty="0">
                <a:solidFill>
                  <a:srgbClr val="95C154"/>
                </a:solidFill>
              </a:rPr>
              <a:t>Implementation</a:t>
            </a:r>
            <a:endParaRPr lang="en-AU" sz="2000" b="1" dirty="0"/>
          </a:p>
          <a:p>
            <a:pPr lvl="0">
              <a:buSzPts val="2200"/>
            </a:pPr>
            <a:r>
              <a:rPr lang="en-AU" sz="2200" dirty="0">
                <a:solidFill>
                  <a:srgbClr val="2F5496"/>
                </a:solidFill>
              </a:rPr>
              <a:t>Three operating spaces help to better frame the overall challenge of FLR implementation</a:t>
            </a:r>
          </a:p>
        </p:txBody>
      </p:sp>
      <p:sp>
        <p:nvSpPr>
          <p:cNvPr id="10" name="Title 9"/>
          <p:cNvSpPr>
            <a:spLocks noGrp="1"/>
          </p:cNvSpPr>
          <p:nvPr>
            <p:ph type="title"/>
          </p:nvPr>
        </p:nvSpPr>
        <p:spPr/>
        <p:txBody>
          <a:bodyPr/>
          <a:lstStyle/>
          <a:p>
            <a:r>
              <a:rPr lang="en-AU" dirty="0"/>
              <a:t>Module 3:</a:t>
            </a:r>
          </a:p>
        </p:txBody>
      </p:sp>
      <p:grpSp>
        <p:nvGrpSpPr>
          <p:cNvPr id="3" name="Group 2"/>
          <p:cNvGrpSpPr/>
          <p:nvPr/>
        </p:nvGrpSpPr>
        <p:grpSpPr>
          <a:xfrm>
            <a:off x="6046569" y="510567"/>
            <a:ext cx="5580008" cy="5850452"/>
            <a:chOff x="6046569" y="510567"/>
            <a:chExt cx="5580008" cy="5850452"/>
          </a:xfrm>
        </p:grpSpPr>
        <p:pic>
          <p:nvPicPr>
            <p:cNvPr id="7" name="Google Shape;88;p4"/>
            <p:cNvPicPr preferRelativeResize="0"/>
            <p:nvPr/>
          </p:nvPicPr>
          <p:blipFill rotWithShape="1">
            <a:blip r:embed="rId3">
              <a:alphaModFix/>
            </a:blip>
            <a:srcRect/>
            <a:stretch/>
          </p:blipFill>
          <p:spPr>
            <a:xfrm>
              <a:off x="6046569" y="510567"/>
              <a:ext cx="5580008" cy="5609183"/>
            </a:xfrm>
            <a:prstGeom prst="rect">
              <a:avLst/>
            </a:prstGeom>
            <a:noFill/>
            <a:ln>
              <a:noFill/>
            </a:ln>
          </p:spPr>
        </p:pic>
        <p:sp>
          <p:nvSpPr>
            <p:cNvPr id="12" name="Google Shape;89;p4"/>
            <p:cNvSpPr txBox="1"/>
            <p:nvPr/>
          </p:nvSpPr>
          <p:spPr>
            <a:xfrm>
              <a:off x="6223684" y="5976329"/>
              <a:ext cx="2183032"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300" i="1" dirty="0">
                  <a:solidFill>
                    <a:schemeClr val="accent5">
                      <a:lumMod val="75000"/>
                    </a:schemeClr>
                  </a:solidFill>
                  <a:latin typeface="Calibri"/>
                  <a:ea typeface="Calibri"/>
                  <a:cs typeface="Calibri"/>
                  <a:sym typeface="Calibri"/>
                </a:rPr>
                <a:t>Source: Stanturf et al. 2020</a:t>
              </a:r>
              <a:endParaRPr sz="1300" i="1" dirty="0">
                <a:solidFill>
                  <a:schemeClr val="accent5">
                    <a:lumMod val="75000"/>
                  </a:schemeClr>
                </a:solidFill>
                <a:latin typeface="Calibri"/>
                <a:ea typeface="Calibri"/>
                <a:cs typeface="Calibri"/>
                <a:sym typeface="Calibri"/>
              </a:endParaRPr>
            </a:p>
          </p:txBody>
        </p:sp>
      </p:grpSp>
      <p:sp>
        <p:nvSpPr>
          <p:cNvPr id="11" name="TextBox 10"/>
          <p:cNvSpPr txBox="1"/>
          <p:nvPr/>
        </p:nvSpPr>
        <p:spPr>
          <a:xfrm>
            <a:off x="3940935" y="259710"/>
            <a:ext cx="3374265"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Overview</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4</a:t>
            </a:fld>
            <a:r>
              <a:rPr lang="en-AU"/>
              <a:t> of 66</a:t>
            </a:r>
            <a:endParaRPr lang="en-AU" dirty="0"/>
          </a:p>
        </p:txBody>
      </p:sp>
    </p:spTree>
    <p:extLst>
      <p:ext uri="{BB962C8B-B14F-4D97-AF65-F5344CB8AC3E}">
        <p14:creationId xmlns:p14="http://schemas.microsoft.com/office/powerpoint/2010/main" val="155399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could be some strategies to turn governance challenges into opportunities in your local context?</a:t>
            </a:r>
          </a:p>
          <a:p>
            <a:pPr marL="457200" indent="-457200">
              <a:buFont typeface="+mj-lt"/>
              <a:buAutoNum type="arabicPeriod"/>
            </a:pPr>
            <a:r>
              <a:rPr lang="en-AU" sz="2200" dirty="0"/>
              <a:t>Describe how decision makers can:</a:t>
            </a:r>
          </a:p>
          <a:p>
            <a:pPr lvl="1"/>
            <a:r>
              <a:rPr lang="en-AU" sz="2200" dirty="0">
                <a:solidFill>
                  <a:schemeClr val="accent5">
                    <a:lumMod val="75000"/>
                  </a:schemeClr>
                </a:solidFill>
              </a:rPr>
              <a:t>Strengthen participation and collaboration</a:t>
            </a:r>
          </a:p>
          <a:p>
            <a:pPr lvl="1"/>
            <a:r>
              <a:rPr lang="en-AU" sz="2200" dirty="0">
                <a:solidFill>
                  <a:schemeClr val="accent5">
                    <a:lumMod val="75000"/>
                  </a:schemeClr>
                </a:solidFill>
              </a:rPr>
              <a:t>Incorporate incentives and reduce disincentives, and</a:t>
            </a:r>
          </a:p>
          <a:p>
            <a:pPr lvl="1"/>
            <a:r>
              <a:rPr lang="en-AU" sz="2200" dirty="0">
                <a:solidFill>
                  <a:schemeClr val="accent5">
                    <a:lumMod val="75000"/>
                  </a:schemeClr>
                </a:solidFill>
              </a:rPr>
              <a:t>Strengthen political support.</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4:</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40</a:t>
            </a:fld>
            <a:r>
              <a:rPr lang="en-AU"/>
              <a:t> of 66</a:t>
            </a:r>
            <a:endParaRPr lang="en-AU" dirty="0"/>
          </a:p>
        </p:txBody>
      </p:sp>
    </p:spTree>
    <p:extLst>
      <p:ext uri="{BB962C8B-B14F-4D97-AF65-F5344CB8AC3E}">
        <p14:creationId xmlns:p14="http://schemas.microsoft.com/office/powerpoint/2010/main" val="1728374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5:</a:t>
            </a:r>
          </a:p>
        </p:txBody>
      </p:sp>
      <p:sp>
        <p:nvSpPr>
          <p:cNvPr id="22" name="TextBox 2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grpSp>
        <p:nvGrpSpPr>
          <p:cNvPr id="3" name="Group 2"/>
          <p:cNvGrpSpPr/>
          <p:nvPr/>
        </p:nvGrpSpPr>
        <p:grpSpPr>
          <a:xfrm>
            <a:off x="1162051" y="2261755"/>
            <a:ext cx="10315716" cy="3622363"/>
            <a:chOff x="1162050" y="2409947"/>
            <a:chExt cx="10315716" cy="3622363"/>
          </a:xfrm>
        </p:grpSpPr>
        <p:grpSp>
          <p:nvGrpSpPr>
            <p:cNvPr id="10" name="Group 9"/>
            <p:cNvGrpSpPr/>
            <p:nvPr/>
          </p:nvGrpSpPr>
          <p:grpSpPr>
            <a:xfrm>
              <a:off x="1345751" y="4143783"/>
              <a:ext cx="10132015" cy="1888527"/>
              <a:chOff x="1345752" y="4143783"/>
              <a:chExt cx="9263618" cy="188852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446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5, students will be able to describe how local actors can:</a:t>
                </a:r>
              </a:p>
              <a:p>
                <a:pPr marL="800100" lvl="1" indent="-342900">
                  <a:buFont typeface="Arial" panose="020B0604020202020204" pitchFamily="34" charset="0"/>
                  <a:buChar char="•"/>
                </a:pPr>
                <a:r>
                  <a:rPr lang="en-AU" sz="2000" dirty="0">
                    <a:solidFill>
                      <a:schemeClr val="accent5">
                        <a:lumMod val="75000"/>
                      </a:schemeClr>
                    </a:solidFill>
                  </a:rPr>
                  <a:t>Align expectations in project design</a:t>
                </a:r>
              </a:p>
              <a:p>
                <a:pPr marL="800100" lvl="1" indent="-342900">
                  <a:buFont typeface="Arial" panose="020B0604020202020204" pitchFamily="34" charset="0"/>
                  <a:buChar char="•"/>
                </a:pPr>
                <a:r>
                  <a:rPr lang="en-AU" sz="2000" dirty="0">
                    <a:solidFill>
                      <a:schemeClr val="accent5">
                        <a:lumMod val="75000"/>
                      </a:schemeClr>
                    </a:solidFill>
                  </a:rPr>
                  <a:t>Address threats</a:t>
                </a:r>
              </a:p>
              <a:p>
                <a:pPr marL="800100" lvl="1" indent="-342900">
                  <a:buFont typeface="Arial" panose="020B0604020202020204" pitchFamily="34" charset="0"/>
                  <a:buChar char="•"/>
                </a:pPr>
                <a:r>
                  <a:rPr lang="en-AU" sz="2000" dirty="0">
                    <a:solidFill>
                      <a:schemeClr val="accent5">
                        <a:lumMod val="75000"/>
                      </a:schemeClr>
                    </a:solidFill>
                  </a:rPr>
                  <a:t>Utilise appropriate knowledge and methods</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23" name="Picture 22">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grpSp>
        <p:nvGrpSpPr>
          <p:cNvPr id="30" name="Group 29"/>
          <p:cNvGrpSpPr>
            <a:grpSpLocks noChangeAspect="1"/>
          </p:cNvGrpSpPr>
          <p:nvPr/>
        </p:nvGrpSpPr>
        <p:grpSpPr>
          <a:xfrm>
            <a:off x="9685969" y="459154"/>
            <a:ext cx="1846801" cy="1846800"/>
            <a:chOff x="6344529" y="1531514"/>
            <a:chExt cx="4680001" cy="4680000"/>
          </a:xfrm>
        </p:grpSpPr>
        <p:pic>
          <p:nvPicPr>
            <p:cNvPr id="31" name="Google Shape;222;p92"/>
            <p:cNvPicPr preferRelativeResize="0">
              <a:picLocks noChangeAspect="1"/>
            </p:cNvPicPr>
            <p:nvPr/>
          </p:nvPicPr>
          <p:blipFill rotWithShape="1">
            <a:blip r:embed="rId6">
              <a:alphaModFix/>
            </a:blip>
            <a:srcRect l="25912" t="23347" r="38559" b="13485"/>
            <a:stretch/>
          </p:blipFill>
          <p:spPr>
            <a:xfrm>
              <a:off x="6344529" y="1531514"/>
              <a:ext cx="4680001" cy="4680000"/>
            </a:xfrm>
            <a:prstGeom prst="rect">
              <a:avLst/>
            </a:prstGeom>
            <a:noFill/>
            <a:ln>
              <a:noFill/>
            </a:ln>
          </p:spPr>
        </p:pic>
        <p:sp>
          <p:nvSpPr>
            <p:cNvPr id="32" name="Down Arrow 31"/>
            <p:cNvSpPr/>
            <p:nvPr/>
          </p:nvSpPr>
          <p:spPr>
            <a:xfrm rot="18812207">
              <a:off x="7158206" y="1577958"/>
              <a:ext cx="430306" cy="1215537"/>
            </a:xfrm>
            <a:prstGeom prst="downArrow">
              <a:avLst/>
            </a:prstGeom>
            <a:solidFill>
              <a:srgbClr val="EECF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4"/>
          </p:nvPr>
        </p:nvSpPr>
        <p:spPr/>
        <p:txBody>
          <a:bodyPr/>
          <a:lstStyle/>
          <a:p>
            <a:fld id="{95741571-E85D-4266-ADAB-4C9BA1847898}" type="slidenum">
              <a:rPr lang="en-AU" smtClean="0"/>
              <a:pPr/>
              <a:t>41</a:t>
            </a:fld>
            <a:r>
              <a:rPr lang="en-AU"/>
              <a:t> of 66</a:t>
            </a:r>
            <a:endParaRPr lang="en-AU" dirty="0"/>
          </a:p>
        </p:txBody>
      </p:sp>
    </p:spTree>
    <p:extLst>
      <p:ext uri="{BB962C8B-B14F-4D97-AF65-F5344CB8AC3E}">
        <p14:creationId xmlns:p14="http://schemas.microsoft.com/office/powerpoint/2010/main" val="327712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99895" cy="4595098"/>
          </a:xfrm>
        </p:spPr>
        <p:txBody>
          <a:bodyPr>
            <a:normAutofit fontScale="92500"/>
          </a:bodyPr>
          <a:lstStyle/>
          <a:p>
            <a:pPr marL="0" indent="0">
              <a:buNone/>
            </a:pPr>
            <a:r>
              <a:rPr lang="en-AU" sz="2600" b="1" dirty="0">
                <a:solidFill>
                  <a:srgbClr val="36AFCE"/>
                </a:solidFill>
              </a:rPr>
              <a:t>Global Key Lesson 4: </a:t>
            </a:r>
            <a:br>
              <a:rPr lang="en-AU" sz="2600" b="1" dirty="0">
                <a:solidFill>
                  <a:srgbClr val="36AFCE"/>
                </a:solidFill>
              </a:rPr>
            </a:br>
            <a:r>
              <a:rPr lang="en-AU" sz="2600" b="1" dirty="0"/>
              <a:t>Align expectations in project design</a:t>
            </a:r>
          </a:p>
          <a:p>
            <a:r>
              <a:rPr lang="en-AU" sz="2400" dirty="0"/>
              <a:t>Stakeholders need to express priorities and constraints to develop realistic land management scenarios</a:t>
            </a:r>
          </a:p>
          <a:p>
            <a:r>
              <a:rPr lang="en-AU" sz="2400" dirty="0"/>
              <a:t>Define and negotiate FLR objectives that incorporate equity, inclusiveness, accountability and transparency</a:t>
            </a:r>
          </a:p>
          <a:p>
            <a:r>
              <a:rPr lang="en-AU" sz="2400" dirty="0"/>
              <a:t>Legitimate claims to resources need to be accommodated or compensated</a:t>
            </a:r>
          </a:p>
          <a:p>
            <a:r>
              <a:rPr lang="en-AU" sz="2400" dirty="0"/>
              <a:t>Divergent interests to be reconciled and managed</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grpSp>
        <p:nvGrpSpPr>
          <p:cNvPr id="4" name="Group 3"/>
          <p:cNvGrpSpPr/>
          <p:nvPr/>
        </p:nvGrpSpPr>
        <p:grpSpPr>
          <a:xfrm>
            <a:off x="6516914" y="1877140"/>
            <a:ext cx="4941766" cy="4032000"/>
            <a:chOff x="6516914" y="1877140"/>
            <a:chExt cx="4941766" cy="40320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089"/>
            <a:stretch/>
          </p:blipFill>
          <p:spPr>
            <a:xfrm rot="237781">
              <a:off x="6516914" y="1877140"/>
              <a:ext cx="4941766" cy="4032000"/>
            </a:xfrm>
            <a:prstGeom prst="rect">
              <a:avLst/>
            </a:prstGeom>
            <a:effectLst>
              <a:outerShdw blurRad="177800" dist="50800" dir="5400000" sx="102596" sy="102596" algn="ctr" rotWithShape="0">
                <a:srgbClr val="F19D19"/>
              </a:outerShdw>
            </a:effectLst>
          </p:spPr>
        </p:pic>
        <p:sp>
          <p:nvSpPr>
            <p:cNvPr id="11" name="Google Shape;328;p30"/>
            <p:cNvSpPr txBox="1"/>
            <p:nvPr/>
          </p:nvSpPr>
          <p:spPr>
            <a:xfrm>
              <a:off x="6578126" y="5378510"/>
              <a:ext cx="4819341" cy="384690"/>
            </a:xfrm>
            <a:prstGeom prst="rect">
              <a:avLst/>
            </a:prstGeom>
            <a:noFill/>
            <a:ln>
              <a:noFill/>
            </a:ln>
          </p:spPr>
          <p:txBody>
            <a:bodyPr spcFirstLastPara="1" wrap="square" lIns="91425" tIns="91425" rIns="91425" bIns="91425" anchor="t" anchorCtr="0">
              <a:spAutoFit/>
            </a:bodyPr>
            <a:lstStyle/>
            <a:p>
              <a:pPr lvl="0"/>
              <a:r>
                <a:rPr lang="pt-BR" sz="1300" i="1" dirty="0">
                  <a:solidFill>
                    <a:schemeClr val="bg1"/>
                  </a:solidFill>
                  <a:effectLst>
                    <a:outerShdw blurRad="38100" dist="38100" dir="2700000" algn="tl">
                      <a:srgbClr val="000000">
                        <a:alpha val="43137"/>
                      </a:srgbClr>
                    </a:outerShdw>
                  </a:effectLst>
                  <a:ea typeface="Calibri"/>
                  <a:cs typeface="Calibri"/>
                  <a:sym typeface="Calibri"/>
                </a:rPr>
                <a:t>Photo: Brazil -- Embrapa Amazônia Oriental, INIAMA</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42</a:t>
            </a:fld>
            <a:r>
              <a:rPr lang="en-AU"/>
              <a:t> of 66</a:t>
            </a:r>
            <a:endParaRPr lang="en-AU" dirty="0"/>
          </a:p>
        </p:txBody>
      </p:sp>
    </p:spTree>
    <p:extLst>
      <p:ext uri="{BB962C8B-B14F-4D97-AF65-F5344CB8AC3E}">
        <p14:creationId xmlns:p14="http://schemas.microsoft.com/office/powerpoint/2010/main" val="4107876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740990" cy="4595098"/>
          </a:xfrm>
        </p:spPr>
        <p:txBody>
          <a:bodyPr>
            <a:normAutofit/>
          </a:bodyPr>
          <a:lstStyle/>
          <a:p>
            <a:pPr marL="0" indent="0">
              <a:buNone/>
            </a:pPr>
            <a:r>
              <a:rPr lang="en-AU" sz="2400" b="1" dirty="0">
                <a:solidFill>
                  <a:srgbClr val="36AFCE"/>
                </a:solidFill>
              </a:rPr>
              <a:t>Global Key Lesson 4: </a:t>
            </a:r>
            <a:r>
              <a:rPr lang="en-AU" sz="2400" b="1" dirty="0"/>
              <a:t>Align expectations in project design </a:t>
            </a:r>
          </a:p>
          <a:p>
            <a:pPr marL="0" indent="0">
              <a:buNone/>
            </a:pPr>
            <a:r>
              <a:rPr lang="en-AU" sz="2200" b="1" dirty="0"/>
              <a:t>Example:</a:t>
            </a:r>
            <a:r>
              <a:rPr lang="en-AU" sz="2200" dirty="0"/>
              <a:t> Goa (India)</a:t>
            </a:r>
          </a:p>
          <a:p>
            <a:r>
              <a:rPr lang="en-AU" sz="2200" dirty="0"/>
              <a:t>Cashew trees favoured by communities for income and alcoholic beverages</a:t>
            </a:r>
          </a:p>
          <a:p>
            <a:r>
              <a:rPr lang="en-AU" sz="2200" dirty="0"/>
              <a:t>Cashew was technically not the best species for stabilizing slopes of mining overburden</a:t>
            </a:r>
          </a:p>
          <a:p>
            <a:r>
              <a:rPr lang="en-AU" sz="2200" dirty="0"/>
              <a:t>Cashew nevertheless included in combination with other species to accommodate local expectations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43</a:t>
            </a:fld>
            <a:r>
              <a:rPr lang="en-AU"/>
              <a:t> of 66</a:t>
            </a:r>
            <a:endParaRPr lang="en-AU" dirty="0"/>
          </a:p>
        </p:txBody>
      </p:sp>
    </p:spTree>
    <p:extLst>
      <p:ext uri="{BB962C8B-B14F-4D97-AF65-F5344CB8AC3E}">
        <p14:creationId xmlns:p14="http://schemas.microsoft.com/office/powerpoint/2010/main" val="2174599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07347" cy="3823573"/>
          </a:xfrm>
        </p:spPr>
        <p:txBody>
          <a:bodyPr>
            <a:normAutofit/>
          </a:bodyPr>
          <a:lstStyle/>
          <a:p>
            <a:pPr marL="0" indent="0">
              <a:buNone/>
            </a:pPr>
            <a:r>
              <a:rPr lang="en-AU" sz="2400" b="1" dirty="0">
                <a:solidFill>
                  <a:srgbClr val="36AFCE"/>
                </a:solidFill>
              </a:rPr>
              <a:t>Global Key Lesson 5: </a:t>
            </a:r>
            <a:br>
              <a:rPr lang="en-AU" sz="2400" b="1" dirty="0">
                <a:solidFill>
                  <a:srgbClr val="36AFCE"/>
                </a:solidFill>
              </a:rPr>
            </a:br>
            <a:r>
              <a:rPr lang="en-AU" sz="2400" b="1" dirty="0"/>
              <a:t>Address Threats</a:t>
            </a:r>
          </a:p>
          <a:p>
            <a:r>
              <a:rPr lang="en-AU" sz="2200" dirty="0"/>
              <a:t>Ensure addressing the underlying causes of deforestation and degradation</a:t>
            </a:r>
          </a:p>
          <a:p>
            <a:r>
              <a:rPr lang="en-AU" sz="2200" dirty="0"/>
              <a:t>Establish pilot projects to demonstrate alternatives</a:t>
            </a:r>
          </a:p>
          <a:p>
            <a:r>
              <a:rPr lang="en-AU" sz="2200" dirty="0"/>
              <a:t>Set up barriers to degrading activities </a:t>
            </a:r>
          </a:p>
          <a:p>
            <a:r>
              <a:rPr lang="en-AU" sz="2200" dirty="0"/>
              <a:t>Work with authorities to combat exploitative uses of resources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grpSp>
        <p:nvGrpSpPr>
          <p:cNvPr id="4" name="Group 3"/>
          <p:cNvGrpSpPr/>
          <p:nvPr/>
        </p:nvGrpSpPr>
        <p:grpSpPr>
          <a:xfrm>
            <a:off x="6183797" y="1671462"/>
            <a:ext cx="5320816" cy="4214518"/>
            <a:chOff x="6183797" y="1671462"/>
            <a:chExt cx="5320816" cy="421451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458" r="4349"/>
            <a:stretch/>
          </p:blipFill>
          <p:spPr>
            <a:xfrm rot="310620">
              <a:off x="6183797" y="1671462"/>
              <a:ext cx="5320816" cy="4214518"/>
            </a:xfrm>
            <a:prstGeom prst="rect">
              <a:avLst/>
            </a:prstGeom>
            <a:effectLst>
              <a:outerShdw blurRad="165100" dist="50800" dir="5400000" sx="102000" sy="102000" algn="ctr" rotWithShape="0">
                <a:srgbClr val="F19D19"/>
              </a:outerShdw>
            </a:effectLst>
          </p:spPr>
        </p:pic>
        <p:sp>
          <p:nvSpPr>
            <p:cNvPr id="11" name="Google Shape;328;p30"/>
            <p:cNvSpPr txBox="1"/>
            <p:nvPr/>
          </p:nvSpPr>
          <p:spPr>
            <a:xfrm>
              <a:off x="6241537" y="5316023"/>
              <a:ext cx="4098233" cy="384690"/>
            </a:xfrm>
            <a:prstGeom prst="rect">
              <a:avLst/>
            </a:prstGeom>
            <a:noFill/>
            <a:ln>
              <a:noFill/>
            </a:ln>
          </p:spPr>
          <p:txBody>
            <a:bodyPr spcFirstLastPara="1" wrap="square" lIns="91425" tIns="91425" rIns="91425" bIns="91425" anchor="t" anchorCtr="0">
              <a:spAutoFit/>
            </a:bodyPr>
            <a:lstStyle/>
            <a:p>
              <a:pPr lvl="0"/>
              <a:r>
                <a:rPr lang="pt-BR" sz="1300" i="1" dirty="0">
                  <a:solidFill>
                    <a:schemeClr val="bg1"/>
                  </a:solidFill>
                  <a:effectLst>
                    <a:outerShdw blurRad="38100" dist="38100" dir="2700000" algn="tl">
                      <a:srgbClr val="000000">
                        <a:alpha val="43137"/>
                      </a:srgbClr>
                    </a:outerShdw>
                  </a:effectLst>
                  <a:ea typeface="Calibri"/>
                  <a:cs typeface="Calibri"/>
                  <a:sym typeface="Calibri"/>
                </a:rPr>
                <a:t>Photo: Brazil -- Embrapa Amazônia Oriental, INIAMA</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44</a:t>
            </a:fld>
            <a:r>
              <a:rPr lang="en-AU"/>
              <a:t> of 66</a:t>
            </a:r>
            <a:endParaRPr lang="en-AU" dirty="0"/>
          </a:p>
        </p:txBody>
      </p:sp>
    </p:spTree>
    <p:extLst>
      <p:ext uri="{BB962C8B-B14F-4D97-AF65-F5344CB8AC3E}">
        <p14:creationId xmlns:p14="http://schemas.microsoft.com/office/powerpoint/2010/main" val="2643110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740990" cy="4595098"/>
          </a:xfrm>
        </p:spPr>
        <p:txBody>
          <a:bodyPr>
            <a:normAutofit/>
          </a:bodyPr>
          <a:lstStyle/>
          <a:p>
            <a:pPr marL="0" lvl="0" indent="0">
              <a:spcBef>
                <a:spcPts val="0"/>
              </a:spcBef>
              <a:buClr>
                <a:srgbClr val="2F5496"/>
              </a:buClr>
              <a:buSzPts val="2400"/>
              <a:buNone/>
            </a:pPr>
            <a:r>
              <a:rPr lang="en-AU" sz="2400" b="1" kern="0" dirty="0">
                <a:solidFill>
                  <a:srgbClr val="36AFCE"/>
                </a:solidFill>
                <a:sym typeface="Calibri"/>
              </a:rPr>
              <a:t>Global Key Lesson 5: </a:t>
            </a:r>
            <a:r>
              <a:rPr lang="en-AU" sz="2400" b="1" kern="0" dirty="0">
                <a:solidFill>
                  <a:srgbClr val="2F5496"/>
                </a:solidFill>
                <a:sym typeface="Calibri"/>
              </a:rPr>
              <a:t>Address Threats</a:t>
            </a:r>
            <a:endParaRPr lang="en-AU" kern="0" dirty="0">
              <a:solidFill>
                <a:srgbClr val="2F5496"/>
              </a:solidFill>
              <a:sym typeface="Calibri"/>
            </a:endParaRPr>
          </a:p>
          <a:p>
            <a:pPr marL="0" lvl="0" indent="0" algn="just">
              <a:lnSpc>
                <a:spcPct val="107000"/>
              </a:lnSpc>
              <a:spcBef>
                <a:spcPts val="500"/>
              </a:spcBef>
              <a:buClr>
                <a:srgbClr val="2F5496"/>
              </a:buClr>
              <a:buSzPts val="2800"/>
              <a:buNone/>
            </a:pPr>
            <a:r>
              <a:rPr lang="en-AU" sz="2200" b="1" kern="0" dirty="0">
                <a:solidFill>
                  <a:srgbClr val="2F5496"/>
                </a:solidFill>
                <a:sym typeface="Calibri"/>
              </a:rPr>
              <a:t>Example: </a:t>
            </a:r>
            <a:r>
              <a:rPr lang="en-AU" sz="2200" kern="0" dirty="0">
                <a:solidFill>
                  <a:srgbClr val="2F5496"/>
                </a:solidFill>
                <a:sym typeface="Calibri"/>
              </a:rPr>
              <a:t>Lower Mequi Landscape, Ethiopia</a:t>
            </a:r>
          </a:p>
          <a:p>
            <a:pPr marL="431800" indent="-342900" algn="just">
              <a:lnSpc>
                <a:spcPct val="107000"/>
              </a:lnSpc>
              <a:spcBef>
                <a:spcPts val="500"/>
              </a:spcBef>
              <a:buClr>
                <a:srgbClr val="2F5496"/>
              </a:buClr>
              <a:buSzPts val="2200"/>
            </a:pPr>
            <a:r>
              <a:rPr lang="en-AU" sz="2200" kern="0" dirty="0">
                <a:solidFill>
                  <a:srgbClr val="2F5496"/>
                </a:solidFill>
                <a:sym typeface="Calibri"/>
              </a:rPr>
              <a:t>Grazing  exclusion  agreements  with  local  communities  proved  essential</a:t>
            </a:r>
          </a:p>
          <a:p>
            <a:pPr marL="431800" indent="-342900" algn="just">
              <a:lnSpc>
                <a:spcPct val="107000"/>
              </a:lnSpc>
              <a:spcBef>
                <a:spcPts val="0"/>
              </a:spcBef>
              <a:buClr>
                <a:srgbClr val="2F5496"/>
              </a:buClr>
              <a:buSzPts val="2200"/>
            </a:pPr>
            <a:r>
              <a:rPr lang="en-AU" sz="2200" kern="0" dirty="0">
                <a:solidFill>
                  <a:srgbClr val="2F5496"/>
                </a:solidFill>
                <a:sym typeface="Calibri"/>
              </a:rPr>
              <a:t>Communities  agreed  to  exclude grazing from restored  areas</a:t>
            </a:r>
          </a:p>
          <a:p>
            <a:pPr marL="431800" indent="-342900" algn="just">
              <a:lnSpc>
                <a:spcPct val="107000"/>
              </a:lnSpc>
              <a:spcBef>
                <a:spcPts val="0"/>
              </a:spcBef>
              <a:buClr>
                <a:srgbClr val="2F5496"/>
              </a:buClr>
              <a:buSzPts val="2200"/>
            </a:pPr>
            <a:r>
              <a:rPr lang="en-AU" sz="2200" kern="0" dirty="0">
                <a:solidFill>
                  <a:srgbClr val="2F5496"/>
                </a:solidFill>
                <a:sym typeface="Calibri"/>
              </a:rPr>
              <a:t>Hired  local  guards  for enforcement</a:t>
            </a:r>
          </a:p>
          <a:p>
            <a:pPr marL="431800" indent="-342900" algn="just">
              <a:lnSpc>
                <a:spcPct val="107000"/>
              </a:lnSpc>
              <a:spcBef>
                <a:spcPts val="0"/>
              </a:spcBef>
              <a:buClr>
                <a:srgbClr val="2F5496"/>
              </a:buClr>
              <a:buSzPts val="2200"/>
            </a:pPr>
            <a:r>
              <a:rPr lang="en-AU" sz="2200" kern="0" dirty="0">
                <a:solidFill>
                  <a:srgbClr val="2F5496"/>
                </a:solidFill>
                <a:sym typeface="Calibri"/>
              </a:rPr>
              <a:t>Grass used as fodder in a cut-and-carry system</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45</a:t>
            </a:fld>
            <a:r>
              <a:rPr lang="en-AU"/>
              <a:t> of 66</a:t>
            </a:r>
            <a:endParaRPr lang="en-AU" dirty="0"/>
          </a:p>
        </p:txBody>
      </p:sp>
    </p:spTree>
    <p:extLst>
      <p:ext uri="{BB962C8B-B14F-4D97-AF65-F5344CB8AC3E}">
        <p14:creationId xmlns:p14="http://schemas.microsoft.com/office/powerpoint/2010/main" val="3747205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07347" cy="3823573"/>
          </a:xfrm>
        </p:spPr>
        <p:txBody>
          <a:bodyPr>
            <a:normAutofit/>
          </a:bodyPr>
          <a:lstStyle/>
          <a:p>
            <a:pPr marL="0" indent="0">
              <a:buNone/>
            </a:pPr>
            <a:r>
              <a:rPr lang="en-AU" sz="2400" b="1" dirty="0">
                <a:solidFill>
                  <a:srgbClr val="36AFCE"/>
                </a:solidFill>
              </a:rPr>
              <a:t>Global Key Lesson 6:</a:t>
            </a:r>
            <a:br>
              <a:rPr lang="en-AU" sz="2400" b="1" dirty="0">
                <a:solidFill>
                  <a:srgbClr val="36AFCE"/>
                </a:solidFill>
              </a:rPr>
            </a:br>
            <a:r>
              <a:rPr lang="en-AU" sz="2400" b="1" dirty="0"/>
              <a:t>Utilise appropriate knowledge and methods</a:t>
            </a:r>
          </a:p>
          <a:p>
            <a:r>
              <a:rPr lang="en-AU" sz="2200" dirty="0"/>
              <a:t>Ensure that their indigenous and traditional knowledge is shared and utilised</a:t>
            </a:r>
          </a:p>
          <a:p>
            <a:r>
              <a:rPr lang="en-AU" sz="2200" dirty="0"/>
              <a:t>Combining both western and traditional knowledge can provide a sustainable approach</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grpSp>
        <p:nvGrpSpPr>
          <p:cNvPr id="4" name="Group 3"/>
          <p:cNvGrpSpPr/>
          <p:nvPr/>
        </p:nvGrpSpPr>
        <p:grpSpPr>
          <a:xfrm>
            <a:off x="6028506" y="1785351"/>
            <a:ext cx="5953944" cy="4104000"/>
            <a:chOff x="6028506" y="1785351"/>
            <a:chExt cx="5953944" cy="4104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947">
              <a:off x="6028506" y="1785351"/>
              <a:ext cx="5472000" cy="4104000"/>
            </a:xfrm>
            <a:prstGeom prst="rect">
              <a:avLst/>
            </a:prstGeom>
            <a:effectLst>
              <a:outerShdw blurRad="165100" dist="50800" dir="5400000" sx="103000" sy="103000" algn="ctr" rotWithShape="0">
                <a:srgbClr val="F19D19"/>
              </a:outerShdw>
            </a:effectLst>
          </p:spPr>
        </p:pic>
        <p:sp>
          <p:nvSpPr>
            <p:cNvPr id="11" name="Google Shape;328;p30"/>
            <p:cNvSpPr txBox="1"/>
            <p:nvPr/>
          </p:nvSpPr>
          <p:spPr>
            <a:xfrm>
              <a:off x="6960814" y="5419498"/>
              <a:ext cx="5021636" cy="384690"/>
            </a:xfrm>
            <a:prstGeom prst="rect">
              <a:avLst/>
            </a:prstGeom>
            <a:noFill/>
            <a:ln>
              <a:noFill/>
            </a:ln>
          </p:spPr>
          <p:txBody>
            <a:bodyPr spcFirstLastPara="1" wrap="square" lIns="91425" tIns="91425" rIns="91425" bIns="91425" anchor="t" anchorCtr="0">
              <a:spAutoFit/>
            </a:bodyPr>
            <a:lstStyle/>
            <a:p>
              <a:pPr lvl="0"/>
              <a:r>
                <a:rPr lang="pt-BR" sz="1300" i="1" dirty="0">
                  <a:solidFill>
                    <a:schemeClr val="bg1"/>
                  </a:solidFill>
                  <a:effectLst>
                    <a:outerShdw blurRad="38100" dist="38100" dir="2700000" algn="tl">
                      <a:srgbClr val="000000">
                        <a:alpha val="43137"/>
                      </a:srgbClr>
                    </a:outerShdw>
                  </a:effectLst>
                  <a:ea typeface="Calibri"/>
                  <a:cs typeface="Calibri"/>
                  <a:sym typeface="Calibri"/>
                </a:rPr>
                <a:t>Photo: Madagascar -- ESSA-Forêts/ University of Antananarivo</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46</a:t>
            </a:fld>
            <a:r>
              <a:rPr lang="en-AU"/>
              <a:t> of 66</a:t>
            </a:r>
            <a:endParaRPr lang="en-AU" dirty="0"/>
          </a:p>
        </p:txBody>
      </p:sp>
    </p:spTree>
    <p:extLst>
      <p:ext uri="{BB962C8B-B14F-4D97-AF65-F5344CB8AC3E}">
        <p14:creationId xmlns:p14="http://schemas.microsoft.com/office/powerpoint/2010/main" val="485109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740990" cy="4595098"/>
          </a:xfrm>
        </p:spPr>
        <p:txBody>
          <a:bodyPr>
            <a:normAutofit/>
          </a:bodyPr>
          <a:lstStyle/>
          <a:p>
            <a:pPr marL="0" lvl="0" indent="0">
              <a:spcBef>
                <a:spcPts val="0"/>
              </a:spcBef>
              <a:buClr>
                <a:srgbClr val="2F5496"/>
              </a:buClr>
              <a:buSzPts val="2400"/>
              <a:buNone/>
            </a:pPr>
            <a:r>
              <a:rPr lang="en-AU" sz="2400" b="1" kern="0" dirty="0">
                <a:solidFill>
                  <a:srgbClr val="36AFCE"/>
                </a:solidFill>
                <a:sym typeface="Calibri"/>
              </a:rPr>
              <a:t>Global Key Lesson 6: </a:t>
            </a:r>
            <a:r>
              <a:rPr lang="en-AU" sz="2400" b="1" kern="0" dirty="0">
                <a:solidFill>
                  <a:srgbClr val="2F5496"/>
                </a:solidFill>
                <a:sym typeface="Calibri"/>
              </a:rPr>
              <a:t>Utilise appropriate knowledge and methods</a:t>
            </a:r>
          </a:p>
          <a:p>
            <a:pPr marL="0" lvl="0" indent="0" algn="just">
              <a:lnSpc>
                <a:spcPct val="107000"/>
              </a:lnSpc>
              <a:spcBef>
                <a:spcPts val="500"/>
              </a:spcBef>
              <a:buClr>
                <a:srgbClr val="2F5496"/>
              </a:buClr>
              <a:buSzPts val="2800"/>
              <a:buNone/>
            </a:pPr>
            <a:r>
              <a:rPr lang="en-AU" sz="2200" b="1" kern="0" dirty="0">
                <a:solidFill>
                  <a:srgbClr val="2F5496"/>
                </a:solidFill>
                <a:sym typeface="Calibri"/>
              </a:rPr>
              <a:t>Example: </a:t>
            </a:r>
            <a:r>
              <a:rPr lang="en-AU" sz="2200" kern="0" dirty="0">
                <a:solidFill>
                  <a:srgbClr val="2F5496"/>
                </a:solidFill>
                <a:sym typeface="Calibri"/>
              </a:rPr>
              <a:t>Goa (India)</a:t>
            </a:r>
          </a:p>
          <a:p>
            <a:pPr marL="431800" indent="-342900" algn="just">
              <a:lnSpc>
                <a:spcPct val="107000"/>
              </a:lnSpc>
              <a:spcBef>
                <a:spcPts val="500"/>
              </a:spcBef>
              <a:buClr>
                <a:srgbClr val="2F5496"/>
              </a:buClr>
              <a:buSzPts val="2200"/>
            </a:pPr>
            <a:r>
              <a:rPr lang="en-AU" sz="2200" kern="0" dirty="0">
                <a:solidFill>
                  <a:srgbClr val="2F5496"/>
                </a:solidFill>
                <a:sym typeface="Calibri"/>
              </a:rPr>
              <a:t>Benches and terraces of mine dump areas required the expertise of professional geologists</a:t>
            </a:r>
          </a:p>
          <a:p>
            <a:pPr marL="431800" indent="-342900" algn="just">
              <a:lnSpc>
                <a:spcPct val="107000"/>
              </a:lnSpc>
              <a:spcBef>
                <a:spcPts val="500"/>
              </a:spcBef>
              <a:buClr>
                <a:srgbClr val="2F5496"/>
              </a:buClr>
              <a:buSzPts val="2200"/>
            </a:pPr>
            <a:r>
              <a:rPr lang="en-AU" sz="2200" kern="0" dirty="0">
                <a:solidFill>
                  <a:srgbClr val="2F5496"/>
                </a:solidFill>
                <a:sym typeface="Calibri"/>
              </a:rPr>
              <a:t>Dump slopes were covered with geotextiles or jute mats for quick stabilisation</a:t>
            </a:r>
          </a:p>
          <a:p>
            <a:pPr marL="431800" indent="-342900" algn="just">
              <a:lnSpc>
                <a:spcPct val="107000"/>
              </a:lnSpc>
              <a:spcBef>
                <a:spcPts val="500"/>
              </a:spcBef>
              <a:buClr>
                <a:srgbClr val="2F5496"/>
              </a:buClr>
              <a:buSzPts val="2200"/>
            </a:pPr>
            <a:r>
              <a:rPr lang="en-AU" sz="2200" kern="0" dirty="0">
                <a:solidFill>
                  <a:srgbClr val="2F5496"/>
                </a:solidFill>
                <a:sym typeface="Calibri"/>
              </a:rPr>
              <a:t>Proper drainage of rainwater into settling ponds further prevented runoff and soil erosion</a:t>
            </a:r>
          </a:p>
          <a:p>
            <a:pPr marL="431800" indent="-342900" algn="just">
              <a:lnSpc>
                <a:spcPct val="107000"/>
              </a:lnSpc>
              <a:spcBef>
                <a:spcPts val="500"/>
              </a:spcBef>
              <a:buClr>
                <a:srgbClr val="2F5496"/>
              </a:buClr>
              <a:buSzPts val="2200"/>
            </a:pPr>
            <a:r>
              <a:rPr lang="en-AU" sz="2200" kern="0" dirty="0">
                <a:solidFill>
                  <a:srgbClr val="2F5496"/>
                </a:solidFill>
                <a:sym typeface="Calibri"/>
              </a:rPr>
              <a:t>Planting drought-resistant, fast-growing crops varieties accelerated the reclamation process</a:t>
            </a:r>
          </a:p>
          <a:p>
            <a:pPr marL="431800" indent="-342900" algn="just">
              <a:lnSpc>
                <a:spcPct val="107000"/>
              </a:lnSpc>
              <a:spcBef>
                <a:spcPts val="500"/>
              </a:spcBef>
              <a:buClr>
                <a:srgbClr val="2F5496"/>
              </a:buClr>
              <a:buSzPts val="2200"/>
            </a:pPr>
            <a:r>
              <a:rPr lang="en-AU" sz="2200" kern="0" dirty="0">
                <a:solidFill>
                  <a:srgbClr val="2F5496"/>
                </a:solidFill>
                <a:sym typeface="Calibri"/>
              </a:rPr>
              <a:t>Once soil fertility improved, native grass species were sown. </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5:</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Field implementation</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47</a:t>
            </a:fld>
            <a:r>
              <a:rPr lang="en-AU"/>
              <a:t> of 66</a:t>
            </a:r>
            <a:endParaRPr lang="en-AU" dirty="0"/>
          </a:p>
        </p:txBody>
      </p:sp>
    </p:spTree>
    <p:extLst>
      <p:ext uri="{BB962C8B-B14F-4D97-AF65-F5344CB8AC3E}">
        <p14:creationId xmlns:p14="http://schemas.microsoft.com/office/powerpoint/2010/main" val="1027774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dirty="0"/>
              <a:t>DeFries, R.S., Rudel, T., Uriarte, M., Hansen, M., (2010). “Deforestation driven by urban population growth and agricultural trade in the twenty-first century”. Nature Geoscience 3, 178–181.</a:t>
            </a:r>
          </a:p>
          <a:p>
            <a:r>
              <a:rPr lang="en-AU" sz="2200" dirty="0"/>
              <a:t>Lake, F., Parrotta, J., Giardina, C., Hunt-Davidson, I., &amp; Uprety, Y. (2018). “Integration of Traditional and Western knowledge in forest landscape restoration”. In: Forest Landscape Restoration, (S. Mansourian and J. Parrotta, Eds.) pp 198–226. Routledge, London. </a:t>
            </a:r>
          </a:p>
          <a:p>
            <a:r>
              <a:rPr lang="en-AU" sz="2200" dirty="0"/>
              <a:t>Maron, M., Hobbs, R.J., Moilanen, A., Matthews, J.W., Christie, K., Gardner, T.A., Keith, D.A., Lindenmayer, D.B., McAlpine, C.A., (2012). “Faustian bargains? Restoration realities in the context of biodiversity offset policies”.                                     Biological Conservation 155, 141–148.</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3"/>
          <a:stretch>
            <a:fillRect/>
          </a:stretch>
        </p:blipFill>
        <p:spPr>
          <a:xfrm>
            <a:off x="9379481" y="4933458"/>
            <a:ext cx="1507861" cy="1713479"/>
          </a:xfrm>
          <a:prstGeom prst="rect">
            <a:avLst/>
          </a:prstGeom>
        </p:spPr>
      </p:pic>
      <p:sp>
        <p:nvSpPr>
          <p:cNvPr id="10" name="Title 9"/>
          <p:cNvSpPr>
            <a:spLocks noGrp="1"/>
          </p:cNvSpPr>
          <p:nvPr>
            <p:ph type="title"/>
          </p:nvPr>
        </p:nvSpPr>
        <p:spPr/>
        <p:txBody>
          <a:bodyPr/>
          <a:lstStyle/>
          <a:p>
            <a:r>
              <a:rPr lang="en-AU" dirty="0"/>
              <a:t>Topic 5:</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48</a:t>
            </a:fld>
            <a:r>
              <a:rPr lang="en-AU"/>
              <a:t> of 66</a:t>
            </a:r>
            <a:endParaRPr lang="en-AU" dirty="0"/>
          </a:p>
        </p:txBody>
      </p:sp>
    </p:spTree>
    <p:extLst>
      <p:ext uri="{BB962C8B-B14F-4D97-AF65-F5344CB8AC3E}">
        <p14:creationId xmlns:p14="http://schemas.microsoft.com/office/powerpoint/2010/main" val="3125471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Watch these </a:t>
            </a:r>
            <a:r>
              <a:rPr lang="en-AU" sz="2200" b="1" dirty="0"/>
              <a:t>videos</a:t>
            </a:r>
            <a:r>
              <a:rPr lang="en-AU" sz="2200" dirty="0"/>
              <a:t>:</a:t>
            </a:r>
          </a:p>
          <a:p>
            <a:r>
              <a:rPr lang="en-AU" sz="2200" dirty="0"/>
              <a:t>Brazil (Find common understanding): </a:t>
            </a:r>
            <a:r>
              <a:rPr lang="en-AU" sz="2200" dirty="0">
                <a:hlinkClick r:id="rId3"/>
              </a:rPr>
              <a:t>https://youtu.be/Z3AYdtJwIkM</a:t>
            </a:r>
            <a:r>
              <a:rPr lang="en-AU" sz="2200" dirty="0"/>
              <a:t>  </a:t>
            </a:r>
          </a:p>
          <a:p>
            <a:r>
              <a:rPr lang="en-AU" sz="2200" dirty="0"/>
              <a:t>Ethiopia (match plans with budget and capacity) </a:t>
            </a:r>
            <a:r>
              <a:rPr lang="en-AU" sz="2200" dirty="0">
                <a:hlinkClick r:id="rId4"/>
              </a:rPr>
              <a:t>https://youtu.be/6e0gzjGBhSw</a:t>
            </a:r>
            <a:r>
              <a:rPr lang="en-AU" sz="2200" dirty="0"/>
              <a:t> </a:t>
            </a:r>
          </a:p>
          <a:p>
            <a:r>
              <a:rPr lang="en-AU" sz="2200" dirty="0"/>
              <a:t>Peru (start with local priorities): </a:t>
            </a:r>
            <a:r>
              <a:rPr lang="en-AU" sz="2200" dirty="0">
                <a:hlinkClick r:id="rId5"/>
              </a:rPr>
              <a:t>https://youtu.be/T152nbRYGcM</a:t>
            </a:r>
            <a:r>
              <a:rPr lang="en-AU" sz="2200" dirty="0"/>
              <a:t> </a:t>
            </a:r>
          </a:p>
        </p:txBody>
      </p:sp>
      <p:sp>
        <p:nvSpPr>
          <p:cNvPr id="11" name="Title 10"/>
          <p:cNvSpPr>
            <a:spLocks noGrp="1"/>
          </p:cNvSpPr>
          <p:nvPr>
            <p:ph type="title"/>
          </p:nvPr>
        </p:nvSpPr>
        <p:spPr/>
        <p:txBody>
          <a:bodyPr/>
          <a:lstStyle/>
          <a:p>
            <a:r>
              <a:rPr lang="en-AU" dirty="0"/>
              <a:t>Topic 5:</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7" name="Picture 6">
            <a:hlinkClick r:id="rId3"/>
            <a:extLst>
              <a:ext uri="{FF2B5EF4-FFF2-40B4-BE49-F238E27FC236}">
                <a16:creationId xmlns:a16="http://schemas.microsoft.com/office/drawing/2014/main" id="{BEE9FB6D-DDFF-E54C-A324-98525395B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49</a:t>
            </a:fld>
            <a:r>
              <a:rPr lang="en-AU"/>
              <a:t> of 66</a:t>
            </a:r>
            <a:endParaRPr lang="en-AU" dirty="0"/>
          </a:p>
        </p:txBody>
      </p:sp>
    </p:spTree>
    <p:extLst>
      <p:ext uri="{BB962C8B-B14F-4D97-AF65-F5344CB8AC3E}">
        <p14:creationId xmlns:p14="http://schemas.microsoft.com/office/powerpoint/2010/main" val="3995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1:</a:t>
            </a:r>
          </a:p>
        </p:txBody>
      </p:sp>
      <p:grpSp>
        <p:nvGrpSpPr>
          <p:cNvPr id="3" name="Group 2"/>
          <p:cNvGrpSpPr/>
          <p:nvPr/>
        </p:nvGrpSpPr>
        <p:grpSpPr>
          <a:xfrm>
            <a:off x="1162050" y="2315818"/>
            <a:ext cx="9867900" cy="3540169"/>
            <a:chOff x="1162050" y="2409947"/>
            <a:chExt cx="9867900" cy="3540169"/>
          </a:xfrm>
        </p:grpSpPr>
        <p:grpSp>
          <p:nvGrpSpPr>
            <p:cNvPr id="10" name="Group 9"/>
            <p:cNvGrpSpPr/>
            <p:nvPr/>
          </p:nvGrpSpPr>
          <p:grpSpPr>
            <a:xfrm>
              <a:off x="1345752" y="4143783"/>
              <a:ext cx="9263618" cy="1806333"/>
              <a:chOff x="1345752" y="4143783"/>
              <a:chExt cx="9263618" cy="1806333"/>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36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1, students will be familiar with the global context for FLR related to land use, climate change and biodiversity conservation agendas.</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8" name="Picture 17">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23" name="TextBox 2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International FLR initiatives</a:t>
            </a:r>
          </a:p>
        </p:txBody>
      </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5</a:t>
            </a:fld>
            <a:r>
              <a:rPr lang="en-AU"/>
              <a:t> of 66</a:t>
            </a:r>
            <a:endParaRPr lang="en-AU" dirty="0"/>
          </a:p>
        </p:txBody>
      </p:sp>
    </p:spTree>
    <p:extLst>
      <p:ext uri="{BB962C8B-B14F-4D97-AF65-F5344CB8AC3E}">
        <p14:creationId xmlns:p14="http://schemas.microsoft.com/office/powerpoint/2010/main" val="380909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Which stakeholders may raise unrealistic expectations towards FLR in your landscape and how can you deal with this?</a:t>
            </a:r>
          </a:p>
          <a:p>
            <a:pPr marL="457200" indent="-457200">
              <a:buFont typeface="+mj-lt"/>
              <a:buAutoNum type="arabicPeriod"/>
            </a:pPr>
            <a:r>
              <a:rPr lang="en-AU" sz="2200" dirty="0"/>
              <a:t>What underlying drivers and main threats do you need to address for the success of FLR in your landscape?</a:t>
            </a:r>
          </a:p>
          <a:p>
            <a:pPr marL="457200" indent="-457200">
              <a:buFont typeface="+mj-lt"/>
              <a:buAutoNum type="arabicPeriod"/>
            </a:pPr>
            <a:r>
              <a:rPr lang="en-AU" sz="2200" dirty="0"/>
              <a:t>What key knowledge and technologies are essential for successful FLR in your context?</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5:</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50</a:t>
            </a:fld>
            <a:r>
              <a:rPr lang="en-AU"/>
              <a:t> of 66</a:t>
            </a:r>
            <a:endParaRPr lang="en-AU" dirty="0"/>
          </a:p>
        </p:txBody>
      </p:sp>
    </p:spTree>
    <p:extLst>
      <p:ext uri="{BB962C8B-B14F-4D97-AF65-F5344CB8AC3E}">
        <p14:creationId xmlns:p14="http://schemas.microsoft.com/office/powerpoint/2010/main" val="635802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could be some strategies to turn field implementation challenges into opportunities in your local context?</a:t>
            </a:r>
          </a:p>
          <a:p>
            <a:pPr marL="457200" indent="-457200">
              <a:buFont typeface="+mj-lt"/>
              <a:buAutoNum type="arabicPeriod"/>
            </a:pPr>
            <a:r>
              <a:rPr lang="en-AU" sz="2200" dirty="0"/>
              <a:t>Describe how local actors can:</a:t>
            </a:r>
          </a:p>
          <a:p>
            <a:pPr lvl="1"/>
            <a:r>
              <a:rPr lang="en-AU" sz="2000" dirty="0">
                <a:solidFill>
                  <a:schemeClr val="accent5">
                    <a:lumMod val="75000"/>
                  </a:schemeClr>
                </a:solidFill>
              </a:rPr>
              <a:t>Align expectations in project design</a:t>
            </a:r>
          </a:p>
          <a:p>
            <a:pPr lvl="1"/>
            <a:r>
              <a:rPr lang="en-AU" sz="2000" dirty="0">
                <a:solidFill>
                  <a:schemeClr val="accent5">
                    <a:lumMod val="75000"/>
                  </a:schemeClr>
                </a:solidFill>
              </a:rPr>
              <a:t>Address threats</a:t>
            </a:r>
          </a:p>
          <a:p>
            <a:pPr lvl="1"/>
            <a:r>
              <a:rPr lang="en-AU" sz="2000" dirty="0">
                <a:solidFill>
                  <a:schemeClr val="accent5">
                    <a:lumMod val="75000"/>
                  </a:schemeClr>
                </a:solidFill>
              </a:rPr>
              <a:t>Utilise appropriate knowledge and methods</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5:</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51</a:t>
            </a:fld>
            <a:r>
              <a:rPr lang="en-AU"/>
              <a:t> of 66</a:t>
            </a:r>
            <a:endParaRPr lang="en-AU" dirty="0"/>
          </a:p>
        </p:txBody>
      </p:sp>
    </p:spTree>
    <p:extLst>
      <p:ext uri="{BB962C8B-B14F-4D97-AF65-F5344CB8AC3E}">
        <p14:creationId xmlns:p14="http://schemas.microsoft.com/office/powerpoint/2010/main" val="962705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AU" dirty="0"/>
              <a:t>Topic 6:</a:t>
            </a:r>
          </a:p>
        </p:txBody>
      </p:sp>
      <p:grpSp>
        <p:nvGrpSpPr>
          <p:cNvPr id="3" name="Group 2"/>
          <p:cNvGrpSpPr/>
          <p:nvPr/>
        </p:nvGrpSpPr>
        <p:grpSpPr>
          <a:xfrm>
            <a:off x="1135156" y="2207761"/>
            <a:ext cx="9867900" cy="3265453"/>
            <a:chOff x="1162050" y="2409947"/>
            <a:chExt cx="9867900" cy="3265453"/>
          </a:xfrm>
        </p:grpSpPr>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6, students will have be able to describe  how FLR facilitators can:</a:t>
                </a:r>
              </a:p>
              <a:p>
                <a:pPr marL="800100" lvl="1" indent="-342900">
                  <a:buFont typeface="Arial" panose="020B0604020202020204" pitchFamily="34" charset="0"/>
                  <a:buChar char="•"/>
                </a:pPr>
                <a:r>
                  <a:rPr lang="en-AU" sz="2000" dirty="0">
                    <a:solidFill>
                      <a:schemeClr val="accent5">
                        <a:lumMod val="75000"/>
                      </a:schemeClr>
                    </a:solidFill>
                  </a:rPr>
                  <a:t>Improve communication</a:t>
                </a:r>
              </a:p>
              <a:p>
                <a:pPr marL="800100" lvl="1" indent="-342900">
                  <a:buFont typeface="Arial" panose="020B0604020202020204" pitchFamily="34" charset="0"/>
                  <a:buChar char="•"/>
                </a:pPr>
                <a:r>
                  <a:rPr lang="en-AU" sz="2000" dirty="0">
                    <a:solidFill>
                      <a:schemeClr val="accent5">
                        <a:lumMod val="75000"/>
                      </a:schemeClr>
                    </a:solidFill>
                  </a:rPr>
                  <a:t>Consider spatial and time scales</a:t>
                </a:r>
              </a:p>
              <a:p>
                <a:pPr marL="800100" lvl="1" indent="-342900">
                  <a:buFont typeface="Arial" panose="020B0604020202020204" pitchFamily="34" charset="0"/>
                  <a:buChar char="•"/>
                </a:pPr>
                <a:r>
                  <a:rPr lang="en-AU" sz="2000" dirty="0">
                    <a:solidFill>
                      <a:schemeClr val="accent5">
                        <a:lumMod val="75000"/>
                      </a:schemeClr>
                    </a:solidFill>
                  </a:rPr>
                  <a:t>Include monitoring</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3"/>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4"/>
              <a:stretch>
                <a:fillRect/>
              </a:stretch>
            </p:blipFill>
            <p:spPr>
              <a:xfrm>
                <a:off x="1345752" y="2409947"/>
                <a:ext cx="975808" cy="975808"/>
              </a:xfrm>
              <a:prstGeom prst="rect">
                <a:avLst/>
              </a:prstGeom>
            </p:spPr>
          </p:pic>
        </p:grpSp>
        <p:pic>
          <p:nvPicPr>
            <p:cNvPr id="18" name="Picture 17">
              <a:extLst>
                <a:ext uri="{FF2B5EF4-FFF2-40B4-BE49-F238E27FC236}">
                  <a16:creationId xmlns:a16="http://schemas.microsoft.com/office/drawing/2014/main" id="{5C90B731-DB81-7A4B-BBD2-5E58685A5D33}"/>
                </a:ext>
              </a:extLst>
            </p:cNvPr>
            <p:cNvPicPr>
              <a:picLocks noChangeAspect="1"/>
            </p:cNvPicPr>
            <p:nvPr/>
          </p:nvPicPr>
          <p:blipFill>
            <a:blip r:embed="rId5"/>
            <a:srcRect/>
            <a:stretch/>
          </p:blipFill>
          <p:spPr>
            <a:xfrm>
              <a:off x="1162050" y="3751988"/>
              <a:ext cx="9867900" cy="152400"/>
            </a:xfrm>
            <a:prstGeom prst="rect">
              <a:avLst/>
            </a:prstGeom>
          </p:spPr>
        </p:pic>
      </p:grpSp>
      <p:sp>
        <p:nvSpPr>
          <p:cNvPr id="23" name="TextBox 22"/>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sp>
        <p:nvSpPr>
          <p:cNvPr id="4" name="Footer Placeholder 3"/>
          <p:cNvSpPr>
            <a:spLocks noGrp="1"/>
          </p:cNvSpPr>
          <p:nvPr>
            <p:ph type="ftr" sz="quarter" idx="11"/>
          </p:nvPr>
        </p:nvSpPr>
        <p:spPr/>
        <p:txBody>
          <a:bodyPr/>
          <a:lstStyle/>
          <a:p>
            <a:pPr algn="l"/>
            <a:r>
              <a:rPr lang="en-AU" dirty="0"/>
              <a:t>Forest Landscape Restoration (FLR) Facilitation and Capacity Development.</a:t>
            </a:r>
          </a:p>
        </p:txBody>
      </p:sp>
      <p:grpSp>
        <p:nvGrpSpPr>
          <p:cNvPr id="22" name="Group 21"/>
          <p:cNvGrpSpPr>
            <a:grpSpLocks noChangeAspect="1"/>
          </p:cNvGrpSpPr>
          <p:nvPr/>
        </p:nvGrpSpPr>
        <p:grpSpPr>
          <a:xfrm>
            <a:off x="9685970" y="471221"/>
            <a:ext cx="1846800" cy="1846800"/>
            <a:chOff x="6344529" y="1491173"/>
            <a:chExt cx="4680001" cy="4680000"/>
          </a:xfrm>
        </p:grpSpPr>
        <p:pic>
          <p:nvPicPr>
            <p:cNvPr id="24" name="Google Shape;222;p92"/>
            <p:cNvPicPr preferRelativeResize="0">
              <a:picLocks noChangeAspect="1"/>
            </p:cNvPicPr>
            <p:nvPr/>
          </p:nvPicPr>
          <p:blipFill rotWithShape="1">
            <a:blip r:embed="rId6">
              <a:alphaModFix/>
            </a:blip>
            <a:srcRect l="25912" t="23347" r="38559" b="13485"/>
            <a:stretch/>
          </p:blipFill>
          <p:spPr>
            <a:xfrm>
              <a:off x="6344529" y="1491173"/>
              <a:ext cx="4680001" cy="4680000"/>
            </a:xfrm>
            <a:prstGeom prst="rect">
              <a:avLst/>
            </a:prstGeom>
            <a:noFill/>
            <a:ln>
              <a:noFill/>
            </a:ln>
          </p:spPr>
        </p:pic>
        <p:sp>
          <p:nvSpPr>
            <p:cNvPr id="25" name="Down Arrow 24"/>
            <p:cNvSpPr/>
            <p:nvPr/>
          </p:nvSpPr>
          <p:spPr>
            <a:xfrm rot="18812207">
              <a:off x="7193115" y="1578300"/>
              <a:ext cx="430306" cy="1552384"/>
            </a:xfrm>
            <a:prstGeom prst="downArrow">
              <a:avLst/>
            </a:prstGeom>
            <a:solidFill>
              <a:srgbClr val="95C1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p:cNvSpPr>
            <a:spLocks noGrp="1"/>
          </p:cNvSpPr>
          <p:nvPr>
            <p:ph type="sldNum" sz="quarter" idx="4"/>
          </p:nvPr>
        </p:nvSpPr>
        <p:spPr/>
        <p:txBody>
          <a:bodyPr/>
          <a:lstStyle/>
          <a:p>
            <a:fld id="{95741571-E85D-4266-ADAB-4C9BA1847898}" type="slidenum">
              <a:rPr lang="en-AU" smtClean="0"/>
              <a:pPr/>
              <a:t>52</a:t>
            </a:fld>
            <a:r>
              <a:rPr lang="en-AU"/>
              <a:t> of 66</a:t>
            </a:r>
            <a:endParaRPr lang="en-AU" dirty="0"/>
          </a:p>
        </p:txBody>
      </p:sp>
    </p:spTree>
    <p:extLst>
      <p:ext uri="{BB962C8B-B14F-4D97-AF65-F5344CB8AC3E}">
        <p14:creationId xmlns:p14="http://schemas.microsoft.com/office/powerpoint/2010/main" val="2081305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1"/>
            <a:ext cx="9298078" cy="3152060"/>
          </a:xfrm>
        </p:spPr>
        <p:txBody>
          <a:bodyPr>
            <a:normAutofit/>
          </a:bodyPr>
          <a:lstStyle/>
          <a:p>
            <a:pPr marL="0" indent="0">
              <a:buNone/>
            </a:pPr>
            <a:r>
              <a:rPr lang="en-AU" sz="2400" b="1" dirty="0">
                <a:solidFill>
                  <a:srgbClr val="36AFCE"/>
                </a:solidFill>
              </a:rPr>
              <a:t>Global Key Lesson 7: </a:t>
            </a:r>
            <a:r>
              <a:rPr lang="en-AU" sz="2400" b="1" dirty="0"/>
              <a:t>Improve communication</a:t>
            </a:r>
          </a:p>
          <a:p>
            <a:r>
              <a:rPr lang="en-AU" sz="2200" dirty="0"/>
              <a:t>Include communication in restoration plans and budgets</a:t>
            </a:r>
          </a:p>
          <a:p>
            <a:r>
              <a:rPr lang="en-AU" sz="2200" dirty="0"/>
              <a:t>Shape a communication strategy</a:t>
            </a:r>
          </a:p>
          <a:p>
            <a:r>
              <a:rPr lang="en-AU" sz="2200" dirty="0"/>
              <a:t>Develop tailor-made communication products</a:t>
            </a:r>
          </a:p>
          <a:p>
            <a:r>
              <a:rPr lang="en-AU" sz="2200" dirty="0"/>
              <a:t>Utilise existing communication channels, enriching them with new ones</a:t>
            </a:r>
          </a:p>
          <a:p>
            <a:r>
              <a:rPr lang="en-AU" sz="2200" dirty="0"/>
              <a:t>Use intensive awareness raising programmes</a:t>
            </a:r>
          </a:p>
          <a:p>
            <a:r>
              <a:rPr lang="en-AU" sz="2200" dirty="0"/>
              <a:t>Use local languages for communication</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53</a:t>
            </a:fld>
            <a:r>
              <a:rPr lang="en-AU"/>
              <a:t> of 66</a:t>
            </a:r>
            <a:endParaRPr lang="en-AU" dirty="0"/>
          </a:p>
        </p:txBody>
      </p:sp>
    </p:spTree>
    <p:extLst>
      <p:ext uri="{BB962C8B-B14F-4D97-AF65-F5344CB8AC3E}">
        <p14:creationId xmlns:p14="http://schemas.microsoft.com/office/powerpoint/2010/main" val="699221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628955" cy="4595098"/>
          </a:xfrm>
        </p:spPr>
        <p:txBody>
          <a:bodyPr>
            <a:normAutofit/>
          </a:bodyPr>
          <a:lstStyle/>
          <a:p>
            <a:pPr marL="0" lvl="0" indent="0">
              <a:spcBef>
                <a:spcPts val="0"/>
              </a:spcBef>
              <a:buClr>
                <a:srgbClr val="2F5496"/>
              </a:buClr>
              <a:buSzPts val="2400"/>
              <a:buNone/>
            </a:pPr>
            <a:r>
              <a:rPr lang="en-AU" sz="2400" b="1" kern="0" dirty="0">
                <a:solidFill>
                  <a:srgbClr val="36AFCE"/>
                </a:solidFill>
                <a:sym typeface="Calibri"/>
              </a:rPr>
              <a:t>Global Key Lesson 7:</a:t>
            </a:r>
            <a:br>
              <a:rPr lang="en-AU" sz="2400" b="1" kern="0" dirty="0">
                <a:solidFill>
                  <a:srgbClr val="36AFCE"/>
                </a:solidFill>
                <a:sym typeface="Calibri"/>
              </a:rPr>
            </a:br>
            <a:r>
              <a:rPr lang="en-AU" sz="2400" b="1" kern="0" dirty="0">
                <a:solidFill>
                  <a:srgbClr val="2F5496"/>
                </a:solidFill>
                <a:sym typeface="Calibri"/>
              </a:rPr>
              <a:t>Improve communication</a:t>
            </a:r>
          </a:p>
          <a:p>
            <a:pPr marL="0" lvl="0" indent="0" algn="just">
              <a:lnSpc>
                <a:spcPct val="107000"/>
              </a:lnSpc>
              <a:spcBef>
                <a:spcPts val="500"/>
              </a:spcBef>
              <a:buClr>
                <a:srgbClr val="2F5496"/>
              </a:buClr>
              <a:buSzPts val="2800"/>
              <a:buNone/>
            </a:pPr>
            <a:r>
              <a:rPr lang="en-AU" sz="2200" b="1" kern="0" dirty="0">
                <a:solidFill>
                  <a:srgbClr val="2F5496"/>
                </a:solidFill>
                <a:sym typeface="Calibri"/>
              </a:rPr>
              <a:t>Example: </a:t>
            </a:r>
            <a:r>
              <a:rPr lang="en-AU" sz="2200" kern="0" dirty="0">
                <a:solidFill>
                  <a:srgbClr val="2F5496"/>
                </a:solidFill>
                <a:sym typeface="Calibri"/>
              </a:rPr>
              <a:t>Ghana</a:t>
            </a:r>
          </a:p>
          <a:p>
            <a:pPr marL="431800" indent="-342900" algn="just">
              <a:lnSpc>
                <a:spcPct val="107000"/>
              </a:lnSpc>
              <a:spcBef>
                <a:spcPts val="500"/>
              </a:spcBef>
              <a:buClr>
                <a:srgbClr val="2F5496"/>
              </a:buClr>
              <a:buSzPts val="2200"/>
            </a:pPr>
            <a:r>
              <a:rPr lang="en-AU" sz="2200" kern="0" dirty="0">
                <a:solidFill>
                  <a:srgbClr val="2F5496"/>
                </a:solidFill>
                <a:sym typeface="Calibri"/>
              </a:rPr>
              <a:t>Relying on established traditional communication channels</a:t>
            </a:r>
          </a:p>
          <a:p>
            <a:pPr marL="431800" indent="-342900" algn="just">
              <a:lnSpc>
                <a:spcPct val="107000"/>
              </a:lnSpc>
              <a:spcBef>
                <a:spcPts val="500"/>
              </a:spcBef>
              <a:buClr>
                <a:srgbClr val="2F5496"/>
              </a:buClr>
              <a:buSzPts val="2200"/>
            </a:pPr>
            <a:r>
              <a:rPr lang="en-AU" sz="2200" kern="0" dirty="0">
                <a:solidFill>
                  <a:srgbClr val="2F5496"/>
                </a:solidFill>
                <a:sym typeface="Calibri"/>
              </a:rPr>
              <a:t>Stakeholder-driven communication process to involve traditional leaders</a:t>
            </a:r>
          </a:p>
          <a:p>
            <a:pPr marL="431800" indent="-342900" algn="just">
              <a:lnSpc>
                <a:spcPct val="107000"/>
              </a:lnSpc>
              <a:spcBef>
                <a:spcPts val="500"/>
              </a:spcBef>
              <a:buClr>
                <a:srgbClr val="2F5496"/>
              </a:buClr>
              <a:buSzPts val="2200"/>
            </a:pPr>
            <a:r>
              <a:rPr lang="en-AU" sz="2200" kern="0" dirty="0">
                <a:solidFill>
                  <a:srgbClr val="2F5496"/>
                </a:solidFill>
                <a:sym typeface="Calibri"/>
              </a:rPr>
              <a:t>Communication with and through traditional leaders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grpSp>
        <p:nvGrpSpPr>
          <p:cNvPr id="8" name="Group 7"/>
          <p:cNvGrpSpPr/>
          <p:nvPr/>
        </p:nvGrpSpPr>
        <p:grpSpPr>
          <a:xfrm>
            <a:off x="6237406" y="2027402"/>
            <a:ext cx="5257799" cy="3449450"/>
            <a:chOff x="6237406" y="2027402"/>
            <a:chExt cx="5257799" cy="344945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811">
              <a:off x="6237406" y="2027402"/>
              <a:ext cx="5257799" cy="3449450"/>
            </a:xfrm>
            <a:prstGeom prst="rect">
              <a:avLst/>
            </a:prstGeom>
            <a:effectLst>
              <a:outerShdw blurRad="165100" dist="50800" dir="5400000" sx="103000" sy="103000" algn="ctr" rotWithShape="0">
                <a:srgbClr val="F19D19"/>
              </a:outerShdw>
            </a:effectLst>
          </p:spPr>
        </p:pic>
        <p:sp>
          <p:nvSpPr>
            <p:cNvPr id="10" name="Google Shape;328;p30"/>
            <p:cNvSpPr txBox="1"/>
            <p:nvPr/>
          </p:nvSpPr>
          <p:spPr>
            <a:xfrm>
              <a:off x="6377689" y="2132634"/>
              <a:ext cx="4339156" cy="584745"/>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Stakeholder consultations in </a:t>
              </a:r>
              <a:r>
                <a:rPr lang="en-AU" sz="1300" i="1" dirty="0" err="1">
                  <a:solidFill>
                    <a:schemeClr val="bg1"/>
                  </a:solidFill>
                  <a:effectLst>
                    <a:outerShdw blurRad="38100" dist="38100" dir="2700000" algn="tl">
                      <a:srgbClr val="000000">
                        <a:alpha val="43137"/>
                      </a:srgbClr>
                    </a:outerShdw>
                  </a:effectLst>
                  <a:ea typeface="Calibri"/>
                  <a:cs typeface="Calibri"/>
                  <a:sym typeface="Calibri"/>
                </a:rPr>
                <a:t>Offinso</a:t>
              </a:r>
              <a:r>
                <a:rPr lang="en-AU" sz="1300" i="1" dirty="0">
                  <a:solidFill>
                    <a:schemeClr val="bg1"/>
                  </a:solidFill>
                  <a:effectLst>
                    <a:outerShdw blurRad="38100" dist="38100" dir="2700000" algn="tl">
                      <a:srgbClr val="000000">
                        <a:alpha val="43137"/>
                      </a:srgbClr>
                    </a:outerShdw>
                  </a:effectLst>
                  <a:ea typeface="Calibri"/>
                  <a:cs typeface="Calibri"/>
                  <a:sym typeface="Calibri"/>
                </a:rPr>
                <a:t> District, Ghana.                 © Ernest </a:t>
              </a:r>
              <a:r>
                <a:rPr lang="en-AU" sz="1300" i="1" dirty="0" err="1">
                  <a:solidFill>
                    <a:schemeClr val="bg1"/>
                  </a:solidFill>
                  <a:effectLst>
                    <a:outerShdw blurRad="38100" dist="38100" dir="2700000" algn="tl">
                      <a:srgbClr val="000000">
                        <a:alpha val="43137"/>
                      </a:srgbClr>
                    </a:outerShdw>
                  </a:effectLst>
                  <a:ea typeface="Calibri"/>
                  <a:cs typeface="Calibri"/>
                  <a:sym typeface="Calibri"/>
                </a:rPr>
                <a:t>Foli</a:t>
              </a:r>
              <a:endParaRPr lang="en-AU" sz="1300" i="1" dirty="0">
                <a:solidFill>
                  <a:schemeClr val="bg1"/>
                </a:solidFill>
                <a:effectLst>
                  <a:outerShdw blurRad="38100" dist="38100" dir="2700000" algn="tl">
                    <a:srgbClr val="000000">
                      <a:alpha val="43137"/>
                    </a:srgbClr>
                  </a:outerShdw>
                </a:effectLst>
                <a:ea typeface="Calibri"/>
                <a:cs typeface="Calibri"/>
                <a:sym typeface="Calibri"/>
              </a:endParaRPr>
            </a:p>
          </p:txBody>
        </p:sp>
      </p:grpSp>
      <p:sp>
        <p:nvSpPr>
          <p:cNvPr id="4" name="Slide Number Placeholder 3"/>
          <p:cNvSpPr>
            <a:spLocks noGrp="1"/>
          </p:cNvSpPr>
          <p:nvPr>
            <p:ph type="sldNum" sz="quarter" idx="4"/>
          </p:nvPr>
        </p:nvSpPr>
        <p:spPr/>
        <p:txBody>
          <a:bodyPr/>
          <a:lstStyle/>
          <a:p>
            <a:fld id="{95741571-E85D-4266-ADAB-4C9BA1847898}" type="slidenum">
              <a:rPr lang="en-AU" smtClean="0"/>
              <a:pPr/>
              <a:t>54</a:t>
            </a:fld>
            <a:r>
              <a:rPr lang="en-AU"/>
              <a:t> of 66</a:t>
            </a:r>
            <a:endParaRPr lang="en-AU" dirty="0"/>
          </a:p>
        </p:txBody>
      </p:sp>
    </p:spTree>
    <p:extLst>
      <p:ext uri="{BB962C8B-B14F-4D97-AF65-F5344CB8AC3E}">
        <p14:creationId xmlns:p14="http://schemas.microsoft.com/office/powerpoint/2010/main" val="2707598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07347" cy="3823573"/>
          </a:xfrm>
        </p:spPr>
        <p:txBody>
          <a:bodyPr>
            <a:normAutofit/>
          </a:bodyPr>
          <a:lstStyle/>
          <a:p>
            <a:pPr marL="0" indent="0">
              <a:buNone/>
            </a:pPr>
            <a:r>
              <a:rPr lang="en-AU" sz="2400" b="1" dirty="0">
                <a:solidFill>
                  <a:srgbClr val="36AFCE"/>
                </a:solidFill>
              </a:rPr>
              <a:t>Global Key Lesson 8:</a:t>
            </a:r>
            <a:br>
              <a:rPr lang="en-AU" sz="2400" b="1" dirty="0">
                <a:solidFill>
                  <a:srgbClr val="36AFCE"/>
                </a:solidFill>
              </a:rPr>
            </a:br>
            <a:r>
              <a:rPr lang="en-AU" sz="2400" b="1" dirty="0"/>
              <a:t>Consider spatial and time scales</a:t>
            </a:r>
          </a:p>
          <a:p>
            <a:r>
              <a:rPr lang="en-AU" sz="2200" dirty="0"/>
              <a:t>Work with institutions at different levels</a:t>
            </a:r>
          </a:p>
          <a:p>
            <a:r>
              <a:rPr lang="en-AU" sz="2200" dirty="0"/>
              <a:t>Ensure that sufficient financing is available for the participatory FLR process and restoration interventions</a:t>
            </a:r>
          </a:p>
          <a:p>
            <a:r>
              <a:rPr lang="en-AU" sz="2200" dirty="0"/>
              <a:t>Encourage donors to consider funding throughout the FLR process</a:t>
            </a:r>
          </a:p>
          <a:p>
            <a:r>
              <a:rPr lang="en-AU" sz="2200" dirty="0"/>
              <a:t>Support effective extension services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grpSp>
        <p:nvGrpSpPr>
          <p:cNvPr id="5" name="Group 4"/>
          <p:cNvGrpSpPr/>
          <p:nvPr/>
        </p:nvGrpSpPr>
        <p:grpSpPr>
          <a:xfrm>
            <a:off x="6138041" y="1572718"/>
            <a:ext cx="5257799" cy="4259247"/>
            <a:chOff x="6138041" y="1572718"/>
            <a:chExt cx="5257799" cy="425924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50"/>
            <a:stretch/>
          </p:blipFill>
          <p:spPr>
            <a:xfrm rot="301811">
              <a:off x="6138041" y="1572718"/>
              <a:ext cx="5257799" cy="4259247"/>
            </a:xfrm>
            <a:prstGeom prst="rect">
              <a:avLst/>
            </a:prstGeom>
            <a:effectLst>
              <a:outerShdw blurRad="165100" dist="50800" dir="5400000" sx="103000" sy="103000" algn="ctr" rotWithShape="0">
                <a:srgbClr val="F19D19"/>
              </a:outerShdw>
            </a:effectLst>
          </p:spPr>
        </p:pic>
        <p:sp>
          <p:nvSpPr>
            <p:cNvPr id="11" name="Google Shape;328;p30"/>
            <p:cNvSpPr txBox="1"/>
            <p:nvPr/>
          </p:nvSpPr>
          <p:spPr>
            <a:xfrm>
              <a:off x="6460067" y="1877140"/>
              <a:ext cx="4761892" cy="584745"/>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Guatemala -- Private Institute for Climate Change Research/ National Forestry Institute</a:t>
              </a:r>
            </a:p>
          </p:txBody>
        </p:sp>
      </p:grpSp>
      <p:sp>
        <p:nvSpPr>
          <p:cNvPr id="8" name="Footer Placeholder 7"/>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55</a:t>
            </a:fld>
            <a:r>
              <a:rPr lang="en-AU"/>
              <a:t> of 66</a:t>
            </a:r>
            <a:endParaRPr lang="en-AU" dirty="0"/>
          </a:p>
        </p:txBody>
      </p:sp>
    </p:spTree>
    <p:extLst>
      <p:ext uri="{BB962C8B-B14F-4D97-AF65-F5344CB8AC3E}">
        <p14:creationId xmlns:p14="http://schemas.microsoft.com/office/powerpoint/2010/main" val="3446710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1"/>
            <a:ext cx="9298078" cy="3152060"/>
          </a:xfrm>
        </p:spPr>
        <p:txBody>
          <a:bodyPr>
            <a:normAutofit/>
          </a:bodyPr>
          <a:lstStyle/>
          <a:p>
            <a:pPr marL="0" indent="0">
              <a:buNone/>
            </a:pPr>
            <a:r>
              <a:rPr lang="en-AU" sz="2400" b="1" dirty="0">
                <a:solidFill>
                  <a:srgbClr val="36AFCE"/>
                </a:solidFill>
              </a:rPr>
              <a:t>Global Key Lesson 8: </a:t>
            </a:r>
            <a:r>
              <a:rPr lang="en-AU" sz="2400" b="1" dirty="0"/>
              <a:t>Consider spatial and time scales</a:t>
            </a:r>
          </a:p>
          <a:p>
            <a:pPr marL="0" indent="0">
              <a:buNone/>
            </a:pPr>
            <a:r>
              <a:rPr lang="en-AU" sz="2200" b="1" dirty="0"/>
              <a:t>Example: </a:t>
            </a:r>
            <a:r>
              <a:rPr lang="en-AU" sz="2200" dirty="0"/>
              <a:t>Brazil Rural Sustentável project</a:t>
            </a:r>
          </a:p>
          <a:p>
            <a:r>
              <a:rPr lang="en-AU" sz="2200" dirty="0"/>
              <a:t>Spatial limitation of FLR projects can be challenging when projects are managed from distance</a:t>
            </a:r>
          </a:p>
          <a:p>
            <a:r>
              <a:rPr lang="en-AU" sz="2200" dirty="0"/>
              <a:t>Project management was based in Brasilia with limited staff in the field, attending to local aspirations was challenging</a:t>
            </a:r>
          </a:p>
          <a:p>
            <a:r>
              <a:rPr lang="en-AU" sz="2200" dirty="0"/>
              <a:t>The project targeted many beneficiaries over distant localities that limited contact time</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56</a:t>
            </a:fld>
            <a:r>
              <a:rPr lang="en-AU"/>
              <a:t> of 66</a:t>
            </a:r>
            <a:endParaRPr lang="en-AU" dirty="0"/>
          </a:p>
        </p:txBody>
      </p:sp>
    </p:spTree>
    <p:extLst>
      <p:ext uri="{BB962C8B-B14F-4D97-AF65-F5344CB8AC3E}">
        <p14:creationId xmlns:p14="http://schemas.microsoft.com/office/powerpoint/2010/main" val="4256628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807347" cy="3823573"/>
          </a:xfrm>
        </p:spPr>
        <p:txBody>
          <a:bodyPr>
            <a:normAutofit lnSpcReduction="10000"/>
          </a:bodyPr>
          <a:lstStyle/>
          <a:p>
            <a:pPr marL="0" indent="0">
              <a:buNone/>
            </a:pPr>
            <a:r>
              <a:rPr lang="en-AU" sz="2400" b="1" dirty="0">
                <a:solidFill>
                  <a:srgbClr val="36AFCE"/>
                </a:solidFill>
              </a:rPr>
              <a:t>Global Key Lesson 9:</a:t>
            </a:r>
            <a:br>
              <a:rPr lang="en-AU" sz="2400" b="1" dirty="0">
                <a:solidFill>
                  <a:srgbClr val="36AFCE"/>
                </a:solidFill>
              </a:rPr>
            </a:br>
            <a:r>
              <a:rPr lang="en-AU" sz="2400" b="1" dirty="0"/>
              <a:t>Include Monitoring</a:t>
            </a:r>
          </a:p>
          <a:p>
            <a:r>
              <a:rPr lang="en-AU" sz="2200" dirty="0"/>
              <a:t>Support training in monitoring approaches and techniques </a:t>
            </a:r>
          </a:p>
          <a:p>
            <a:r>
              <a:rPr lang="en-AU" sz="2200" dirty="0"/>
              <a:t>Work with local stakeholders to identify appropriate indicators</a:t>
            </a:r>
          </a:p>
          <a:p>
            <a:r>
              <a:rPr lang="en-AU" sz="2200" dirty="0"/>
              <a:t>Monitoring is essential but funds are often insufficient</a:t>
            </a:r>
          </a:p>
          <a:p>
            <a:r>
              <a:rPr lang="en-AU" sz="2200" dirty="0"/>
              <a:t>Existing monitoring often focuses on process monitoring, more attention is needed to impact monitoring</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grpSp>
        <p:nvGrpSpPr>
          <p:cNvPr id="4" name="Group 3"/>
          <p:cNvGrpSpPr/>
          <p:nvPr/>
        </p:nvGrpSpPr>
        <p:grpSpPr>
          <a:xfrm>
            <a:off x="6284686" y="1912209"/>
            <a:ext cx="5069114" cy="3996000"/>
            <a:chOff x="6284686" y="1912209"/>
            <a:chExt cx="5069114" cy="39960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280" r="5336"/>
            <a:stretch/>
          </p:blipFill>
          <p:spPr>
            <a:xfrm rot="332344">
              <a:off x="6284686" y="1912209"/>
              <a:ext cx="5069114" cy="3996000"/>
            </a:xfrm>
            <a:prstGeom prst="rect">
              <a:avLst/>
            </a:prstGeom>
            <a:effectLst>
              <a:outerShdw blurRad="165100" dist="50800" dir="5400000" sx="103000" sy="103000" algn="ctr" rotWithShape="0">
                <a:srgbClr val="F19D19"/>
              </a:outerShdw>
            </a:effectLst>
          </p:spPr>
        </p:pic>
        <p:sp>
          <p:nvSpPr>
            <p:cNvPr id="11" name="Google Shape;328;p30"/>
            <p:cNvSpPr txBox="1"/>
            <p:nvPr/>
          </p:nvSpPr>
          <p:spPr>
            <a:xfrm>
              <a:off x="6286291" y="5316023"/>
              <a:ext cx="4616749" cy="384690"/>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India- Forest College &amp; Research Institute, Telangana</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57</a:t>
            </a:fld>
            <a:r>
              <a:rPr lang="en-AU"/>
              <a:t> of 66</a:t>
            </a:r>
            <a:endParaRPr lang="en-AU" dirty="0"/>
          </a:p>
        </p:txBody>
      </p:sp>
    </p:spTree>
    <p:extLst>
      <p:ext uri="{BB962C8B-B14F-4D97-AF65-F5344CB8AC3E}">
        <p14:creationId xmlns:p14="http://schemas.microsoft.com/office/powerpoint/2010/main" val="3396101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00" y="1877140"/>
            <a:ext cx="8603425" cy="4480148"/>
          </a:xfrm>
        </p:spPr>
        <p:txBody>
          <a:bodyPr>
            <a:normAutofit fontScale="85000" lnSpcReduction="20000"/>
          </a:bodyPr>
          <a:lstStyle/>
          <a:p>
            <a:pPr marL="0" indent="0">
              <a:buNone/>
            </a:pPr>
            <a:r>
              <a:rPr lang="en-AU" b="1" dirty="0">
                <a:solidFill>
                  <a:srgbClr val="36AFCE"/>
                </a:solidFill>
              </a:rPr>
              <a:t>Global Key Lesson 9: </a:t>
            </a:r>
            <a:r>
              <a:rPr lang="en-AU" b="1" dirty="0"/>
              <a:t>Include Monitoring</a:t>
            </a:r>
          </a:p>
          <a:p>
            <a:pPr marL="0" indent="0">
              <a:buNone/>
            </a:pPr>
            <a:r>
              <a:rPr lang="en-AU" sz="2600" b="1" dirty="0"/>
              <a:t>Example:  </a:t>
            </a:r>
            <a:r>
              <a:rPr lang="en-AU" sz="2600" dirty="0"/>
              <a:t>Chittagong Hills, Bangladesh</a:t>
            </a:r>
          </a:p>
          <a:p>
            <a:r>
              <a:rPr lang="en-AU" sz="2600" dirty="0"/>
              <a:t>Externally  funded  plantation projects were monitored by IUCN and a consulting firm</a:t>
            </a:r>
          </a:p>
          <a:p>
            <a:r>
              <a:rPr lang="en-AU" sz="2600" dirty="0"/>
              <a:t>After  the  implementation   phase,   Forest   Management   Divisions took  over  monitoring  responsibilities</a:t>
            </a:r>
          </a:p>
          <a:p>
            <a:r>
              <a:rPr lang="en-AU" sz="2600" dirty="0"/>
              <a:t>Village-level  monitoring  by  the  panchayat  heads  and  other  public representatives assessed survival percentage and work quality</a:t>
            </a:r>
          </a:p>
          <a:p>
            <a:r>
              <a:rPr lang="en-AU" sz="2600" dirty="0"/>
              <a:t>Participatory monitoring data were collected  through  monthly  and  annual  meetings  with  the beneficiaries</a:t>
            </a:r>
          </a:p>
          <a:p>
            <a:r>
              <a:rPr lang="en-AU" sz="2600" dirty="0"/>
              <a:t>Public participation in monitoring was instituted by constituting Green Brigades, which included many students, to monitor plantation survival</a:t>
            </a:r>
          </a:p>
          <a:p>
            <a:r>
              <a:rPr lang="en-AU" sz="2600" dirty="0"/>
              <a:t>A  tool  was  developed  for  periodic  assessment  of  the  participating  community-based  organisations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6:</a:t>
            </a:r>
          </a:p>
        </p:txBody>
      </p:sp>
      <p:sp>
        <p:nvSpPr>
          <p:cNvPr id="13" name="TextBox 12"/>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FLR facilitation</a:t>
            </a:r>
          </a:p>
        </p:txBody>
      </p:sp>
      <p:grpSp>
        <p:nvGrpSpPr>
          <p:cNvPr id="4" name="Group 3"/>
          <p:cNvGrpSpPr/>
          <p:nvPr/>
        </p:nvGrpSpPr>
        <p:grpSpPr>
          <a:xfrm>
            <a:off x="9251710" y="1921368"/>
            <a:ext cx="2435943" cy="4015756"/>
            <a:chOff x="9251710" y="1921368"/>
            <a:chExt cx="2435943" cy="4015756"/>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254"/>
            <a:stretch/>
          </p:blipFill>
          <p:spPr>
            <a:xfrm>
              <a:off x="9303657" y="1921368"/>
              <a:ext cx="2379180" cy="4015756"/>
            </a:xfrm>
            <a:prstGeom prst="rect">
              <a:avLst/>
            </a:prstGeom>
            <a:effectLst>
              <a:outerShdw blurRad="165100" dist="50800" dir="5400000" sx="102000" sy="102000" algn="ctr" rotWithShape="0">
                <a:srgbClr val="F19D19"/>
              </a:outerShdw>
            </a:effectLst>
          </p:spPr>
        </p:pic>
        <p:sp>
          <p:nvSpPr>
            <p:cNvPr id="11" name="Google Shape;328;p30"/>
            <p:cNvSpPr txBox="1"/>
            <p:nvPr/>
          </p:nvSpPr>
          <p:spPr>
            <a:xfrm>
              <a:off x="9251710" y="5152324"/>
              <a:ext cx="2435943" cy="784800"/>
            </a:xfrm>
            <a:prstGeom prst="rect">
              <a:avLst/>
            </a:prstGeom>
            <a:noFill/>
            <a:ln>
              <a:noFill/>
            </a:ln>
          </p:spPr>
          <p:txBody>
            <a:bodyPr spcFirstLastPara="1" wrap="square" lIns="91425" tIns="91425" rIns="91425" bIns="91425" anchor="t" anchorCtr="0">
              <a:spAutoFit/>
            </a:bodyPr>
            <a:lstStyle/>
            <a:p>
              <a:pPr lvl="0"/>
              <a:r>
                <a:rPr lang="en-AU" sz="1300" i="1" dirty="0">
                  <a:solidFill>
                    <a:schemeClr val="bg1"/>
                  </a:solidFill>
                  <a:effectLst>
                    <a:outerShdw blurRad="38100" dist="38100" dir="2700000" algn="tl">
                      <a:srgbClr val="000000">
                        <a:alpha val="43137"/>
                      </a:srgbClr>
                    </a:outerShdw>
                  </a:effectLst>
                  <a:ea typeface="Calibri"/>
                  <a:cs typeface="Calibri"/>
                  <a:sym typeface="Calibri"/>
                </a:rPr>
                <a:t>Photo:  Bangladesh -- Institute of Forestry and Environmental Sciences, University of Chittagong</a:t>
              </a:r>
            </a:p>
          </p:txBody>
        </p:sp>
      </p:grpSp>
      <p:sp>
        <p:nvSpPr>
          <p:cNvPr id="7" name="Footer Placeholder 6"/>
          <p:cNvSpPr>
            <a:spLocks noGrp="1"/>
          </p:cNvSpPr>
          <p:nvPr>
            <p:ph type="ftr" sz="quarter" idx="11"/>
          </p:nvPr>
        </p:nvSpPr>
        <p:spPr/>
        <p:txBody>
          <a:bodyPr/>
          <a:lstStyle/>
          <a:p>
            <a:pPr algn="l"/>
            <a:r>
              <a:rPr lang="en-AU" dirty="0"/>
              <a:t>Forest Landscape Restoration (FLR) Facilitation and Capacity Development.</a:t>
            </a:r>
          </a:p>
        </p:txBody>
      </p:sp>
      <p:sp>
        <p:nvSpPr>
          <p:cNvPr id="5" name="Slide Number Placeholder 4"/>
          <p:cNvSpPr>
            <a:spLocks noGrp="1"/>
          </p:cNvSpPr>
          <p:nvPr>
            <p:ph type="sldNum" sz="quarter" idx="4"/>
          </p:nvPr>
        </p:nvSpPr>
        <p:spPr/>
        <p:txBody>
          <a:bodyPr/>
          <a:lstStyle/>
          <a:p>
            <a:fld id="{95741571-E85D-4266-ADAB-4C9BA1847898}" type="slidenum">
              <a:rPr lang="en-AU" smtClean="0"/>
              <a:pPr/>
              <a:t>58</a:t>
            </a:fld>
            <a:r>
              <a:rPr lang="en-AU"/>
              <a:t> of 66</a:t>
            </a:r>
            <a:endParaRPr lang="en-AU" dirty="0"/>
          </a:p>
        </p:txBody>
      </p:sp>
    </p:spTree>
    <p:extLst>
      <p:ext uri="{BB962C8B-B14F-4D97-AF65-F5344CB8AC3E}">
        <p14:creationId xmlns:p14="http://schemas.microsoft.com/office/powerpoint/2010/main" val="2178189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fontScale="92500" lnSpcReduction="10000"/>
          </a:bodyPr>
          <a:lstStyle/>
          <a:p>
            <a:r>
              <a:rPr lang="en-AU" sz="2200" dirty="0"/>
              <a:t>GLF Landscape Academy at </a:t>
            </a:r>
            <a:r>
              <a:rPr lang="en-AU" sz="2200" dirty="0">
                <a:hlinkClick r:id="rId3"/>
              </a:rPr>
              <a:t>https://academy.globallandscapesforum.org/</a:t>
            </a:r>
            <a:r>
              <a:rPr lang="en-AU" sz="2200" dirty="0"/>
              <a:t>  </a:t>
            </a:r>
          </a:p>
          <a:p>
            <a:r>
              <a:rPr lang="en-AU" sz="2200" dirty="0"/>
              <a:t>GLFx is a global community by the Global Landscapes Forum to enable and accelerate action towards more sustainable landscapes. Members can join independently organized chapters that meet locally to take action. They can also join online communities of practice (CoPs) to share knowledge and learnings.</a:t>
            </a:r>
          </a:p>
          <a:p>
            <a:r>
              <a:rPr lang="en-AU" sz="2200" dirty="0"/>
              <a:t>Knowledge Base of the Forest and Landscape Restoration Mechanism (FLRM) </a:t>
            </a:r>
            <a:r>
              <a:rPr lang="en-AU" sz="2200" dirty="0">
                <a:hlinkClick r:id="rId4"/>
              </a:rPr>
              <a:t>http://www.fao.org/in-action/forest-landscape-restoration-mechanism/knowledge-base/en</a:t>
            </a:r>
            <a:r>
              <a:rPr lang="en-AU" sz="2200" dirty="0"/>
              <a:t> </a:t>
            </a:r>
          </a:p>
          <a:p>
            <a:r>
              <a:rPr lang="en-AU" sz="2200" dirty="0"/>
              <a:t>Pandit, R., Parrotta, J.A., Chaudhary, A.K., Karlen, D.L., Vieira, D.L.M., Anker, Y., Chen, R., Morris, J., Harris, J., Ntshotsho, P., (2020). “A framework to evaluate land degradation and restoration responses for improved planning and decision making”. Ecosystems                                   and People 16, 1–18.</a:t>
            </a:r>
          </a:p>
          <a:p>
            <a:r>
              <a:rPr lang="en-AU" sz="2200" dirty="0"/>
              <a:t>Stanturf, J., Mansourian, S., Kleine, M. (Eds.), (2017). “Implementing forest                                   landscape restoration, a practitioner’s guide”. International Union of Forest                           Research Organizations, Vienna, Austria</a:t>
            </a:r>
          </a:p>
          <a:p>
            <a:endParaRPr lang="en-AU" sz="2200" dirty="0">
              <a:solidFill>
                <a:schemeClr val="accent5">
                  <a:lumMod val="75000"/>
                </a:schemeClr>
              </a:solidFill>
            </a:endParaRP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5"/>
          <a:stretch>
            <a:fillRect/>
          </a:stretch>
        </p:blipFill>
        <p:spPr>
          <a:xfrm>
            <a:off x="9379481" y="4933458"/>
            <a:ext cx="1507861" cy="1713479"/>
          </a:xfrm>
          <a:prstGeom prst="rect">
            <a:avLst/>
          </a:prstGeom>
        </p:spPr>
      </p:pic>
      <p:sp>
        <p:nvSpPr>
          <p:cNvPr id="10" name="Title 9"/>
          <p:cNvSpPr>
            <a:spLocks noGrp="1"/>
          </p:cNvSpPr>
          <p:nvPr>
            <p:ph type="title"/>
          </p:nvPr>
        </p:nvSpPr>
        <p:spPr/>
        <p:txBody>
          <a:bodyPr/>
          <a:lstStyle/>
          <a:p>
            <a:r>
              <a:rPr lang="en-AU" dirty="0"/>
              <a:t>Topic 6:</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59</a:t>
            </a:fld>
            <a:r>
              <a:rPr lang="en-AU"/>
              <a:t> of 66</a:t>
            </a:r>
            <a:endParaRPr lang="en-AU" dirty="0"/>
          </a:p>
        </p:txBody>
      </p:sp>
    </p:spTree>
    <p:extLst>
      <p:ext uri="{BB962C8B-B14F-4D97-AF65-F5344CB8AC3E}">
        <p14:creationId xmlns:p14="http://schemas.microsoft.com/office/powerpoint/2010/main" val="44588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5068977" cy="4351338"/>
          </a:xfrm>
        </p:spPr>
        <p:txBody>
          <a:bodyPr/>
          <a:lstStyle/>
          <a:p>
            <a:pPr marL="0" indent="0">
              <a:buNone/>
            </a:pPr>
            <a:r>
              <a:rPr lang="en-AU" sz="2400" b="1" dirty="0"/>
              <a:t>Rationale for ecosystem restoration:</a:t>
            </a:r>
          </a:p>
          <a:p>
            <a:r>
              <a:rPr lang="en-AU" sz="2200" dirty="0"/>
              <a:t>Restoration as a global answer to address</a:t>
            </a:r>
          </a:p>
          <a:p>
            <a:r>
              <a:rPr lang="en-AU" sz="2200" dirty="0"/>
              <a:t>Climate Change:`	</a:t>
            </a:r>
            <a:r>
              <a:rPr lang="en-AU" sz="2200" i="1" dirty="0"/>
              <a:t>Paris Agreement</a:t>
            </a:r>
          </a:p>
          <a:p>
            <a:r>
              <a:rPr lang="en-AU" sz="2200" dirty="0"/>
              <a:t>Biodiversity loss:	</a:t>
            </a:r>
            <a:r>
              <a:rPr lang="en-AU" sz="2200" i="1" dirty="0"/>
              <a:t>Post-2020 GBF</a:t>
            </a:r>
          </a:p>
          <a:p>
            <a:r>
              <a:rPr lang="en-AU" sz="2200" dirty="0"/>
              <a:t>Land degradation:	</a:t>
            </a:r>
            <a:r>
              <a:rPr lang="en-AU" sz="2200" i="1" dirty="0"/>
              <a:t>LDN targets</a:t>
            </a:r>
          </a:p>
          <a:p>
            <a:r>
              <a:rPr lang="en-AU" sz="2200" dirty="0"/>
              <a:t>Socio-economic impacts:    </a:t>
            </a:r>
            <a:r>
              <a:rPr lang="en-AU" sz="2200" i="1" dirty="0"/>
              <a:t>SDGs</a:t>
            </a:r>
          </a:p>
          <a:p>
            <a:r>
              <a:rPr lang="en-AU" sz="2200" dirty="0"/>
              <a:t>Large areas theoretically available for restoration</a:t>
            </a:r>
          </a:p>
        </p:txBody>
      </p:sp>
      <p:sp>
        <p:nvSpPr>
          <p:cNvPr id="12" name="Title 11"/>
          <p:cNvSpPr>
            <a:spLocks noGrp="1"/>
          </p:cNvSpPr>
          <p:nvPr>
            <p:ph type="title"/>
          </p:nvPr>
        </p:nvSpPr>
        <p:spPr/>
        <p:txBody>
          <a:bodyPr/>
          <a:lstStyle/>
          <a:p>
            <a:r>
              <a:rPr lang="en-AU" dirty="0"/>
              <a:t>Topic 1:</a:t>
            </a:r>
          </a:p>
        </p:txBody>
      </p:sp>
      <p:sp>
        <p:nvSpPr>
          <p:cNvPr id="14" name="TextBox 13"/>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International FLR initiatives</a:t>
            </a:r>
          </a:p>
        </p:txBody>
      </p:sp>
      <p:grpSp>
        <p:nvGrpSpPr>
          <p:cNvPr id="3" name="Group 2"/>
          <p:cNvGrpSpPr/>
          <p:nvPr/>
        </p:nvGrpSpPr>
        <p:grpSpPr>
          <a:xfrm>
            <a:off x="6972300" y="1877140"/>
            <a:ext cx="3822046" cy="4559349"/>
            <a:chOff x="6972300" y="1877140"/>
            <a:chExt cx="3822046" cy="4559349"/>
          </a:xfrm>
        </p:grpSpPr>
        <p:pic>
          <p:nvPicPr>
            <p:cNvPr id="7" name="Content Placeholder 4" descr="A screenshot of a cell phone&#10;&#10;Description automatically generated">
              <a:extLst>
                <a:ext uri="{FF2B5EF4-FFF2-40B4-BE49-F238E27FC236}">
                  <a16:creationId xmlns:a16="http://schemas.microsoft.com/office/drawing/2014/main" id="{F3AF7D7D-AA16-4031-A79B-BE03BEE1F04F}"/>
                </a:ext>
              </a:extLst>
            </p:cNvPr>
            <p:cNvPicPr>
              <a:picLocks noChangeAspect="1"/>
            </p:cNvPicPr>
            <p:nvPr/>
          </p:nvPicPr>
          <p:blipFill rotWithShape="1">
            <a:blip r:embed="rId3">
              <a:extLst>
                <a:ext uri="{28A0092B-C50C-407E-A947-70E740481C1C}">
                  <a14:useLocalDpi xmlns:a14="http://schemas.microsoft.com/office/drawing/2010/main" val="0"/>
                </a:ext>
              </a:extLst>
            </a:blip>
            <a:srcRect l="2966" t="4529" r="3213" b="1404"/>
            <a:stretch/>
          </p:blipFill>
          <p:spPr>
            <a:xfrm>
              <a:off x="6972300" y="1877140"/>
              <a:ext cx="3822046" cy="4245292"/>
            </a:xfrm>
            <a:prstGeom prst="rect">
              <a:avLst/>
            </a:prstGeom>
            <a:ln>
              <a:solidFill>
                <a:schemeClr val="bg1">
                  <a:lumMod val="65000"/>
                </a:schemeClr>
              </a:solidFill>
            </a:ln>
          </p:spPr>
        </p:pic>
        <p:sp>
          <p:nvSpPr>
            <p:cNvPr id="8" name="TextBox 7">
              <a:extLst>
                <a:ext uri="{FF2B5EF4-FFF2-40B4-BE49-F238E27FC236}">
                  <a16:creationId xmlns:a16="http://schemas.microsoft.com/office/drawing/2014/main" id="{D20C15E2-BB65-4F43-97AA-B8F33C0C8C9F}"/>
                </a:ext>
              </a:extLst>
            </p:cNvPr>
            <p:cNvSpPr txBox="1"/>
            <p:nvPr/>
          </p:nvSpPr>
          <p:spPr>
            <a:xfrm>
              <a:off x="6972300" y="6144101"/>
              <a:ext cx="2522935" cy="292388"/>
            </a:xfrm>
            <a:prstGeom prst="rect">
              <a:avLst/>
            </a:prstGeom>
            <a:noFill/>
          </p:spPr>
          <p:txBody>
            <a:bodyPr wrap="none" lIns="91440" tIns="45720" rIns="91440" bIns="45720" rtlCol="0" anchor="t">
              <a:spAutoFit/>
            </a:bodyPr>
            <a:lstStyle/>
            <a:p>
              <a:r>
                <a:rPr lang="hu-HU" sz="1300" i="1" dirty="0" err="1">
                  <a:solidFill>
                    <a:schemeClr val="accent5">
                      <a:lumMod val="75000"/>
                    </a:schemeClr>
                  </a:solidFill>
                </a:rPr>
                <a:t>Source</a:t>
              </a:r>
              <a:r>
                <a:rPr lang="hu-HU" sz="1300" i="1" dirty="0">
                  <a:solidFill>
                    <a:schemeClr val="accent5">
                      <a:lumMod val="75000"/>
                    </a:schemeClr>
                  </a:solidFill>
                </a:rPr>
                <a:t>:</a:t>
              </a:r>
              <a:r>
                <a:rPr lang="en-GB" sz="1300" i="1" dirty="0">
                  <a:solidFill>
                    <a:schemeClr val="accent5">
                      <a:lumMod val="75000"/>
                    </a:schemeClr>
                  </a:solidFill>
                </a:rPr>
                <a:t> Global Forest Watch, 2016</a:t>
              </a:r>
            </a:p>
          </p:txBody>
        </p:sp>
      </p:gr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6</a:t>
            </a:fld>
            <a:r>
              <a:rPr lang="en-AU"/>
              <a:t> of 66</a:t>
            </a:r>
            <a:endParaRPr lang="en-AU" dirty="0"/>
          </a:p>
        </p:txBody>
      </p:sp>
    </p:spTree>
    <p:extLst>
      <p:ext uri="{BB962C8B-B14F-4D97-AF65-F5344CB8AC3E}">
        <p14:creationId xmlns:p14="http://schemas.microsoft.com/office/powerpoint/2010/main" val="84314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Watch these </a:t>
            </a:r>
            <a:r>
              <a:rPr lang="en-AU" sz="2200" b="1" dirty="0"/>
              <a:t>videos</a:t>
            </a:r>
            <a:r>
              <a:rPr lang="en-AU" sz="2200" dirty="0"/>
              <a:t>:</a:t>
            </a:r>
          </a:p>
          <a:p>
            <a:r>
              <a:rPr lang="en-AU" sz="2200" dirty="0"/>
              <a:t>Ghana (communicate to motivate and engage): </a:t>
            </a:r>
            <a:r>
              <a:rPr lang="en-AU" sz="2200" dirty="0">
                <a:hlinkClick r:id="rId3"/>
              </a:rPr>
              <a:t>https://youtu.be/1kcVIDEN31Q</a:t>
            </a:r>
            <a:r>
              <a:rPr lang="en-AU" sz="2200" dirty="0"/>
              <a:t>  </a:t>
            </a:r>
          </a:p>
          <a:p>
            <a:r>
              <a:rPr lang="en-AU" sz="2200" dirty="0"/>
              <a:t>Bangladesh (share the benefits): </a:t>
            </a:r>
            <a:r>
              <a:rPr lang="en-AU" sz="2200" dirty="0">
                <a:hlinkClick r:id="rId4"/>
              </a:rPr>
              <a:t>https://youtu.be/0dGaHg5Eiog</a:t>
            </a:r>
            <a:r>
              <a:rPr lang="en-AU" sz="2200" dirty="0"/>
              <a:t> </a:t>
            </a:r>
          </a:p>
        </p:txBody>
      </p:sp>
      <p:sp>
        <p:nvSpPr>
          <p:cNvPr id="11" name="Title 10"/>
          <p:cNvSpPr>
            <a:spLocks noGrp="1"/>
          </p:cNvSpPr>
          <p:nvPr>
            <p:ph type="title"/>
          </p:nvPr>
        </p:nvSpPr>
        <p:spPr/>
        <p:txBody>
          <a:bodyPr/>
          <a:lstStyle/>
          <a:p>
            <a:r>
              <a:rPr lang="en-AU" dirty="0"/>
              <a:t>Topic 6:</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7" name="Picture 6">
            <a:hlinkClick r:id="rId3"/>
            <a:extLst>
              <a:ext uri="{FF2B5EF4-FFF2-40B4-BE49-F238E27FC236}">
                <a16:creationId xmlns:a16="http://schemas.microsoft.com/office/drawing/2014/main" id="{BEE9FB6D-DDFF-E54C-A324-98525395B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60</a:t>
            </a:fld>
            <a:r>
              <a:rPr lang="en-AU"/>
              <a:t> of 66</a:t>
            </a:r>
            <a:endParaRPr lang="en-AU" dirty="0"/>
          </a:p>
        </p:txBody>
      </p:sp>
    </p:spTree>
    <p:extLst>
      <p:ext uri="{BB962C8B-B14F-4D97-AF65-F5344CB8AC3E}">
        <p14:creationId xmlns:p14="http://schemas.microsoft.com/office/powerpoint/2010/main" val="3941004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steps can an FLR facilitator take to ensure good communication throughout a project?</a:t>
            </a:r>
          </a:p>
          <a:p>
            <a:pPr marL="457200" indent="-457200">
              <a:buFont typeface="+mj-lt"/>
              <a:buAutoNum type="arabicPeriod"/>
            </a:pPr>
            <a:r>
              <a:rPr lang="en-AU" sz="2200" dirty="0"/>
              <a:t>Why are spatial and times scales important to consider throughout the FLR process?</a:t>
            </a:r>
          </a:p>
          <a:p>
            <a:pPr marL="457200" indent="-457200">
              <a:buFont typeface="+mj-lt"/>
              <a:buAutoNum type="arabicPeriod"/>
            </a:pPr>
            <a:r>
              <a:rPr lang="en-AU" sz="2200" dirty="0"/>
              <a:t>How can an FLR facilitator help to overcome common weaknesses of monitoring efforts?</a:t>
            </a:r>
          </a:p>
          <a:p>
            <a:pPr marL="457200" indent="-457200">
              <a:buFont typeface="+mj-lt"/>
              <a:buAutoNum type="arabicPeriod"/>
            </a:pPr>
            <a:r>
              <a:rPr lang="en-AU" sz="2200" dirty="0"/>
              <a:t>Give an example of how monitoring data can help to influence management decisions.</a:t>
            </a:r>
          </a:p>
          <a:p>
            <a:pPr marL="0" indent="0">
              <a:buNone/>
            </a:pPr>
            <a:endParaRPr lang="en-AU" sz="2200" dirty="0"/>
          </a:p>
          <a:p>
            <a:endParaRPr lang="en-AU" sz="2200" dirty="0"/>
          </a:p>
          <a:p>
            <a:pPr marL="0" indent="0">
              <a:buNone/>
            </a:pPr>
            <a:r>
              <a:rPr lang="en-AU" sz="2200" dirty="0"/>
              <a:t> </a:t>
            </a:r>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10" name="Title 9"/>
          <p:cNvSpPr>
            <a:spLocks noGrp="1"/>
          </p:cNvSpPr>
          <p:nvPr>
            <p:ph type="title"/>
          </p:nvPr>
        </p:nvSpPr>
        <p:spPr/>
        <p:txBody>
          <a:bodyPr/>
          <a:lstStyle/>
          <a:p>
            <a:r>
              <a:rPr lang="en-AU" dirty="0"/>
              <a:t>Topic 5:</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61</a:t>
            </a:fld>
            <a:r>
              <a:rPr lang="en-AU"/>
              <a:t> of 66</a:t>
            </a:r>
            <a:endParaRPr lang="en-AU" dirty="0"/>
          </a:p>
        </p:txBody>
      </p:sp>
    </p:spTree>
    <p:extLst>
      <p:ext uri="{BB962C8B-B14F-4D97-AF65-F5344CB8AC3E}">
        <p14:creationId xmlns:p14="http://schemas.microsoft.com/office/powerpoint/2010/main" val="2926476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could be some strategies to turn FLR facilitation challenges into opportunities in your local context?</a:t>
            </a:r>
          </a:p>
          <a:p>
            <a:pPr marL="457200" indent="-457200">
              <a:buFont typeface="+mj-lt"/>
              <a:buAutoNum type="arabicPeriod"/>
            </a:pPr>
            <a:r>
              <a:rPr lang="en-AU" sz="2200" dirty="0"/>
              <a:t>Describe  how FLR facilitators can:</a:t>
            </a:r>
          </a:p>
          <a:p>
            <a:pPr lvl="1"/>
            <a:r>
              <a:rPr lang="en-AU" sz="2000" dirty="0">
                <a:solidFill>
                  <a:schemeClr val="accent5">
                    <a:lumMod val="75000"/>
                  </a:schemeClr>
                </a:solidFill>
              </a:rPr>
              <a:t>Improve communication</a:t>
            </a:r>
          </a:p>
          <a:p>
            <a:pPr lvl="1"/>
            <a:r>
              <a:rPr lang="en-AU" sz="2000" dirty="0">
                <a:solidFill>
                  <a:schemeClr val="accent5">
                    <a:lumMod val="75000"/>
                  </a:schemeClr>
                </a:solidFill>
              </a:rPr>
              <a:t>Consider spatial and time scales</a:t>
            </a:r>
          </a:p>
          <a:p>
            <a:pPr lvl="1"/>
            <a:r>
              <a:rPr lang="en-AU" sz="2000" dirty="0">
                <a:solidFill>
                  <a:schemeClr val="accent5">
                    <a:lumMod val="75000"/>
                  </a:schemeClr>
                </a:solidFill>
              </a:rPr>
              <a:t>Include monitoring</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10" name="Title 9"/>
          <p:cNvSpPr>
            <a:spLocks noGrp="1"/>
          </p:cNvSpPr>
          <p:nvPr>
            <p:ph type="title"/>
          </p:nvPr>
        </p:nvSpPr>
        <p:spPr/>
        <p:txBody>
          <a:bodyPr/>
          <a:lstStyle/>
          <a:p>
            <a:r>
              <a:rPr lang="en-AU" dirty="0"/>
              <a:t>Topic 5:</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62</a:t>
            </a:fld>
            <a:r>
              <a:rPr lang="en-AU"/>
              <a:t> of 66</a:t>
            </a:r>
            <a:endParaRPr lang="en-AU" dirty="0"/>
          </a:p>
        </p:txBody>
      </p:sp>
    </p:spTree>
    <p:extLst>
      <p:ext uri="{BB962C8B-B14F-4D97-AF65-F5344CB8AC3E}">
        <p14:creationId xmlns:p14="http://schemas.microsoft.com/office/powerpoint/2010/main" val="3213338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Module 3:</a:t>
            </a:r>
          </a:p>
        </p:txBody>
      </p:sp>
      <p:sp>
        <p:nvSpPr>
          <p:cNvPr id="11" name="TextBox 10"/>
          <p:cNvSpPr txBox="1"/>
          <p:nvPr/>
        </p:nvSpPr>
        <p:spPr>
          <a:xfrm>
            <a:off x="3940935" y="259710"/>
            <a:ext cx="501199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Summary</a:t>
            </a:r>
          </a:p>
        </p:txBody>
      </p:sp>
      <p:sp>
        <p:nvSpPr>
          <p:cNvPr id="14" name="Content Placeholder 1"/>
          <p:cNvSpPr>
            <a:spLocks noGrp="1"/>
          </p:cNvSpPr>
          <p:nvPr>
            <p:ph idx="1"/>
          </p:nvPr>
        </p:nvSpPr>
        <p:spPr>
          <a:xfrm>
            <a:off x="559976" y="1878614"/>
            <a:ext cx="4103464" cy="4478673"/>
          </a:xfrm>
        </p:spPr>
        <p:txBody>
          <a:bodyPr>
            <a:normAutofit fontScale="92500"/>
          </a:bodyPr>
          <a:lstStyle/>
          <a:p>
            <a:r>
              <a:rPr lang="en-AU" sz="2200" b="1" dirty="0">
                <a:solidFill>
                  <a:srgbClr val="4154A4"/>
                </a:solidFill>
              </a:rPr>
              <a:t>Governance space </a:t>
            </a:r>
            <a:r>
              <a:rPr lang="en-AU" sz="2200" dirty="0"/>
              <a:t>- fundamental to creating the long-term conditions for FLR; extends from local through international levels; involves actors in decision-making</a:t>
            </a:r>
          </a:p>
          <a:p>
            <a:r>
              <a:rPr lang="en-AU" sz="2200" b="1" dirty="0">
                <a:solidFill>
                  <a:srgbClr val="EECF41"/>
                </a:solidFill>
              </a:rPr>
              <a:t>Facilitation space </a:t>
            </a:r>
            <a:r>
              <a:rPr lang="en-AU" sz="2200" dirty="0"/>
              <a:t>- critical intermediary where FLR facilitators leverage and multiply actions; mentorship programs provide hands-on learning opportunities</a:t>
            </a:r>
          </a:p>
          <a:p>
            <a:r>
              <a:rPr lang="en-AU" sz="2200" b="1" dirty="0">
                <a:solidFill>
                  <a:srgbClr val="95C154"/>
                </a:solidFill>
              </a:rPr>
              <a:t>Field implementation space </a:t>
            </a:r>
            <a:r>
              <a:rPr lang="en-AU" sz="2200" dirty="0"/>
              <a:t>- area where local communities act to restore landscapes; buy-in of local stakeholders is fundamental to the long-term success</a:t>
            </a:r>
          </a:p>
        </p:txBody>
      </p:sp>
      <p:grpSp>
        <p:nvGrpSpPr>
          <p:cNvPr id="3" name="Group 2"/>
          <p:cNvGrpSpPr/>
          <p:nvPr/>
        </p:nvGrpSpPr>
        <p:grpSpPr>
          <a:xfrm>
            <a:off x="4663439" y="1017171"/>
            <a:ext cx="6979202" cy="5629766"/>
            <a:chOff x="4663439" y="1017171"/>
            <a:chExt cx="6979202" cy="5629766"/>
          </a:xfrm>
        </p:grpSpPr>
        <p:pic>
          <p:nvPicPr>
            <p:cNvPr id="13" name="Google Shape;809;p6"/>
            <p:cNvPicPr preferRelativeResize="0">
              <a:picLocks noChangeAspect="1"/>
            </p:cNvPicPr>
            <p:nvPr/>
          </p:nvPicPr>
          <p:blipFill rotWithShape="1">
            <a:blip r:embed="rId3">
              <a:alphaModFix/>
            </a:blip>
            <a:srcRect/>
            <a:stretch/>
          </p:blipFill>
          <p:spPr>
            <a:xfrm>
              <a:off x="4663439" y="1017171"/>
              <a:ext cx="5600444" cy="5629766"/>
            </a:xfrm>
            <a:prstGeom prst="rect">
              <a:avLst/>
            </a:prstGeom>
            <a:noFill/>
            <a:ln>
              <a:noFill/>
            </a:ln>
          </p:spPr>
        </p:pic>
        <p:sp>
          <p:nvSpPr>
            <p:cNvPr id="15" name="Google Shape;89;p4"/>
            <p:cNvSpPr txBox="1"/>
            <p:nvPr/>
          </p:nvSpPr>
          <p:spPr>
            <a:xfrm>
              <a:off x="9459609" y="1493925"/>
              <a:ext cx="2183032"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300" i="1" dirty="0">
                  <a:solidFill>
                    <a:schemeClr val="accent5">
                      <a:lumMod val="75000"/>
                    </a:schemeClr>
                  </a:solidFill>
                  <a:latin typeface="Calibri"/>
                  <a:ea typeface="Calibri"/>
                  <a:cs typeface="Calibri"/>
                  <a:sym typeface="Calibri"/>
                </a:rPr>
                <a:t>Source: Stanturf et al. 2020</a:t>
              </a:r>
              <a:endParaRPr sz="1300" i="1" dirty="0">
                <a:solidFill>
                  <a:schemeClr val="accent5">
                    <a:lumMod val="75000"/>
                  </a:schemeClr>
                </a:solidFill>
                <a:latin typeface="Calibri"/>
                <a:ea typeface="Calibri"/>
                <a:cs typeface="Calibri"/>
                <a:sym typeface="Calibri"/>
              </a:endParaRPr>
            </a:p>
          </p:txBody>
        </p:sp>
      </p:grpSp>
      <p:sp>
        <p:nvSpPr>
          <p:cNvPr id="16" name="Freeform 15">
            <a:extLst>
              <a:ext uri="{FF2B5EF4-FFF2-40B4-BE49-F238E27FC236}">
                <a16:creationId xmlns:a16="http://schemas.microsoft.com/office/drawing/2014/main" id="{913D67EE-4F27-1443-BB13-6D5A02E459F3}"/>
              </a:ext>
            </a:extLst>
          </p:cNvPr>
          <p:cNvSpPr/>
          <p:nvPr/>
        </p:nvSpPr>
        <p:spPr>
          <a:xfrm rot="10800000">
            <a:off x="8719718" y="6217922"/>
            <a:ext cx="3476006" cy="643858"/>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8385854"/>
              <a:gd name="connsiteY0" fmla="*/ 0 h 2367114"/>
              <a:gd name="connsiteX1" fmla="*/ 8385854 w 8385854"/>
              <a:gd name="connsiteY1" fmla="*/ 81114 h 2367114"/>
              <a:gd name="connsiteX2" fmla="*/ 7230154 w 8385854"/>
              <a:gd name="connsiteY2" fmla="*/ 1605114 h 2367114"/>
              <a:gd name="connsiteX3" fmla="*/ 4423454 w 8385854"/>
              <a:gd name="connsiteY3" fmla="*/ 1833714 h 2367114"/>
              <a:gd name="connsiteX4" fmla="*/ 3013754 w 8385854"/>
              <a:gd name="connsiteY4" fmla="*/ 2329014 h 2367114"/>
              <a:gd name="connsiteX5" fmla="*/ 461054 w 8385854"/>
              <a:gd name="connsiteY5" fmla="*/ 2367114 h 2367114"/>
              <a:gd name="connsiteX6" fmla="*/ 0 w 8385854"/>
              <a:gd name="connsiteY6" fmla="*/ 0 h 2367114"/>
              <a:gd name="connsiteX0" fmla="*/ 0 w 8352688"/>
              <a:gd name="connsiteY0" fmla="*/ 0 h 2367114"/>
              <a:gd name="connsiteX1" fmla="*/ 8352688 w 8352688"/>
              <a:gd name="connsiteY1" fmla="*/ 81114 h 2367114"/>
              <a:gd name="connsiteX2" fmla="*/ 7196988 w 8352688"/>
              <a:gd name="connsiteY2" fmla="*/ 1605114 h 2367114"/>
              <a:gd name="connsiteX3" fmla="*/ 4390288 w 8352688"/>
              <a:gd name="connsiteY3" fmla="*/ 1833714 h 2367114"/>
              <a:gd name="connsiteX4" fmla="*/ 2980588 w 8352688"/>
              <a:gd name="connsiteY4" fmla="*/ 2329014 h 2367114"/>
              <a:gd name="connsiteX5" fmla="*/ 427888 w 8352688"/>
              <a:gd name="connsiteY5" fmla="*/ 2367114 h 2367114"/>
              <a:gd name="connsiteX6" fmla="*/ 0 w 8352688"/>
              <a:gd name="connsiteY6" fmla="*/ 0 h 2367114"/>
              <a:gd name="connsiteX0" fmla="*/ 556080 w 7924800"/>
              <a:gd name="connsiteY0" fmla="*/ 603025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556080 w 7924800"/>
              <a:gd name="connsiteY6" fmla="*/ 603025 h 2286002"/>
              <a:gd name="connsiteX0" fmla="*/ 14344 w 7924800"/>
              <a:gd name="connsiteY0" fmla="*/ 0 h 2315806"/>
              <a:gd name="connsiteX1" fmla="*/ 7924800 w 7924800"/>
              <a:gd name="connsiteY1" fmla="*/ 29806 h 2315806"/>
              <a:gd name="connsiteX2" fmla="*/ 6769100 w 7924800"/>
              <a:gd name="connsiteY2" fmla="*/ 1553806 h 2315806"/>
              <a:gd name="connsiteX3" fmla="*/ 3962400 w 7924800"/>
              <a:gd name="connsiteY3" fmla="*/ 1782406 h 2315806"/>
              <a:gd name="connsiteX4" fmla="*/ 2552700 w 7924800"/>
              <a:gd name="connsiteY4" fmla="*/ 2277706 h 2315806"/>
              <a:gd name="connsiteX5" fmla="*/ 0 w 7924800"/>
              <a:gd name="connsiteY5" fmla="*/ 2315806 h 2315806"/>
              <a:gd name="connsiteX6" fmla="*/ 14344 w 7924800"/>
              <a:gd name="connsiteY6" fmla="*/ 0 h 2315806"/>
              <a:gd name="connsiteX0" fmla="*/ 257572 w 7924800"/>
              <a:gd name="connsiteY0" fmla="*/ 431986 h 2285998"/>
              <a:gd name="connsiteX1" fmla="*/ 7924800 w 7924800"/>
              <a:gd name="connsiteY1" fmla="*/ -2 h 2285998"/>
              <a:gd name="connsiteX2" fmla="*/ 6769100 w 7924800"/>
              <a:gd name="connsiteY2" fmla="*/ 1523998 h 2285998"/>
              <a:gd name="connsiteX3" fmla="*/ 3962400 w 7924800"/>
              <a:gd name="connsiteY3" fmla="*/ 1752598 h 2285998"/>
              <a:gd name="connsiteX4" fmla="*/ 2552700 w 7924800"/>
              <a:gd name="connsiteY4" fmla="*/ 2247898 h 2285998"/>
              <a:gd name="connsiteX5" fmla="*/ 0 w 7924800"/>
              <a:gd name="connsiteY5" fmla="*/ 2285998 h 2285998"/>
              <a:gd name="connsiteX6" fmla="*/ 257572 w 7924800"/>
              <a:gd name="connsiteY6" fmla="*/ 431986 h 2285998"/>
              <a:gd name="connsiteX0" fmla="*/ 257572 w 7924800"/>
              <a:gd name="connsiteY0" fmla="*/ 431990 h 2286002"/>
              <a:gd name="connsiteX1" fmla="*/ 7924800 w 7924800"/>
              <a:gd name="connsiteY1" fmla="*/ 2 h 2286002"/>
              <a:gd name="connsiteX2" fmla="*/ 6769100 w 7924800"/>
              <a:gd name="connsiteY2" fmla="*/ 1524002 h 2286002"/>
              <a:gd name="connsiteX3" fmla="*/ 3962400 w 7924800"/>
              <a:gd name="connsiteY3" fmla="*/ 1752602 h 2286002"/>
              <a:gd name="connsiteX4" fmla="*/ 2552700 w 7924800"/>
              <a:gd name="connsiteY4" fmla="*/ 2247902 h 2286002"/>
              <a:gd name="connsiteX5" fmla="*/ 0 w 7924800"/>
              <a:gd name="connsiteY5" fmla="*/ 2286002 h 2286002"/>
              <a:gd name="connsiteX6" fmla="*/ 257572 w 7924800"/>
              <a:gd name="connsiteY6" fmla="*/ 431990 h 2286002"/>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5500 w 7925956"/>
              <a:gd name="connsiteY0" fmla="*/ 485 h 2299186"/>
              <a:gd name="connsiteX1" fmla="*/ 7925956 w 7925956"/>
              <a:gd name="connsiteY1" fmla="*/ 13186 h 2299186"/>
              <a:gd name="connsiteX2" fmla="*/ 6770256 w 7925956"/>
              <a:gd name="connsiteY2" fmla="*/ 1537186 h 2299186"/>
              <a:gd name="connsiteX3" fmla="*/ 3963556 w 7925956"/>
              <a:gd name="connsiteY3" fmla="*/ 1765786 h 2299186"/>
              <a:gd name="connsiteX4" fmla="*/ 2553856 w 7925956"/>
              <a:gd name="connsiteY4" fmla="*/ 2261086 h 2299186"/>
              <a:gd name="connsiteX5" fmla="*/ 1156 w 7925956"/>
              <a:gd name="connsiteY5" fmla="*/ 2299186 h 2299186"/>
              <a:gd name="connsiteX6" fmla="*/ 15500 w 7925956"/>
              <a:gd name="connsiteY6" fmla="*/ 485 h 2299186"/>
              <a:gd name="connsiteX0" fmla="*/ 190599 w 7924800"/>
              <a:gd name="connsiteY0" fmla="*/ 478 h 2311034"/>
              <a:gd name="connsiteX1" fmla="*/ 7924800 w 7924800"/>
              <a:gd name="connsiteY1" fmla="*/ 25034 h 2311034"/>
              <a:gd name="connsiteX2" fmla="*/ 6769100 w 7924800"/>
              <a:gd name="connsiteY2" fmla="*/ 1549034 h 2311034"/>
              <a:gd name="connsiteX3" fmla="*/ 3962400 w 7924800"/>
              <a:gd name="connsiteY3" fmla="*/ 1777634 h 2311034"/>
              <a:gd name="connsiteX4" fmla="*/ 2552700 w 7924800"/>
              <a:gd name="connsiteY4" fmla="*/ 2272934 h 2311034"/>
              <a:gd name="connsiteX5" fmla="*/ 0 w 7924800"/>
              <a:gd name="connsiteY5" fmla="*/ 2311034 h 2311034"/>
              <a:gd name="connsiteX6" fmla="*/ 190599 w 7924800"/>
              <a:gd name="connsiteY6" fmla="*/ 478 h 2311034"/>
              <a:gd name="connsiteX0" fmla="*/ 15500 w 7925956"/>
              <a:gd name="connsiteY0" fmla="*/ 474 h 2334744"/>
              <a:gd name="connsiteX1" fmla="*/ 7925956 w 7925956"/>
              <a:gd name="connsiteY1" fmla="*/ 48744 h 2334744"/>
              <a:gd name="connsiteX2" fmla="*/ 6770256 w 7925956"/>
              <a:gd name="connsiteY2" fmla="*/ 1572744 h 2334744"/>
              <a:gd name="connsiteX3" fmla="*/ 3963556 w 7925956"/>
              <a:gd name="connsiteY3" fmla="*/ 1801344 h 2334744"/>
              <a:gd name="connsiteX4" fmla="*/ 2553856 w 7925956"/>
              <a:gd name="connsiteY4" fmla="*/ 2296644 h 2334744"/>
              <a:gd name="connsiteX5" fmla="*/ 1156 w 7925956"/>
              <a:gd name="connsiteY5" fmla="*/ 2334744 h 2334744"/>
              <a:gd name="connsiteX6" fmla="*/ 15500 w 7925956"/>
              <a:gd name="connsiteY6" fmla="*/ 474 h 2334744"/>
              <a:gd name="connsiteX0" fmla="*/ 15500 w 7925956"/>
              <a:gd name="connsiteY0" fmla="*/ 911993 h 2286000"/>
              <a:gd name="connsiteX1" fmla="*/ 7925956 w 7925956"/>
              <a:gd name="connsiteY1" fmla="*/ 0 h 2286000"/>
              <a:gd name="connsiteX2" fmla="*/ 6770256 w 7925956"/>
              <a:gd name="connsiteY2" fmla="*/ 1524000 h 2286000"/>
              <a:gd name="connsiteX3" fmla="*/ 3963556 w 7925956"/>
              <a:gd name="connsiteY3" fmla="*/ 1752600 h 2286000"/>
              <a:gd name="connsiteX4" fmla="*/ 2553856 w 7925956"/>
              <a:gd name="connsiteY4" fmla="*/ 2247900 h 2286000"/>
              <a:gd name="connsiteX5" fmla="*/ 1156 w 7925956"/>
              <a:gd name="connsiteY5" fmla="*/ 2286000 h 2286000"/>
              <a:gd name="connsiteX6" fmla="*/ 15500 w 7925956"/>
              <a:gd name="connsiteY6" fmla="*/ 911993 h 2286000"/>
              <a:gd name="connsiteX0" fmla="*/ 14344 w 7924800"/>
              <a:gd name="connsiteY0" fmla="*/ 911993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4344 w 7924800"/>
              <a:gd name="connsiteY6" fmla="*/ 911993 h 2286000"/>
              <a:gd name="connsiteX0" fmla="*/ 0 w 7933445"/>
              <a:gd name="connsiteY0" fmla="*/ 22862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2862 h 2286000"/>
              <a:gd name="connsiteX0" fmla="*/ 0 w 8347258"/>
              <a:gd name="connsiteY0" fmla="*/ 194 h 2298896"/>
              <a:gd name="connsiteX1" fmla="*/ 8347258 w 8347258"/>
              <a:gd name="connsiteY1" fmla="*/ 12896 h 2298896"/>
              <a:gd name="connsiteX2" fmla="*/ 7191558 w 8347258"/>
              <a:gd name="connsiteY2" fmla="*/ 1536896 h 2298896"/>
              <a:gd name="connsiteX3" fmla="*/ 4384858 w 8347258"/>
              <a:gd name="connsiteY3" fmla="*/ 1765496 h 2298896"/>
              <a:gd name="connsiteX4" fmla="*/ 2975158 w 8347258"/>
              <a:gd name="connsiteY4" fmla="*/ 2260796 h 2298896"/>
              <a:gd name="connsiteX5" fmla="*/ 422458 w 8347258"/>
              <a:gd name="connsiteY5" fmla="*/ 2298896 h 2298896"/>
              <a:gd name="connsiteX6" fmla="*/ 0 w 8347258"/>
              <a:gd name="connsiteY6" fmla="*/ 194 h 2298896"/>
              <a:gd name="connsiteX0" fmla="*/ 152284 w 7924800"/>
              <a:gd name="connsiteY0" fmla="*/ 11011 h 2286000"/>
              <a:gd name="connsiteX1" fmla="*/ 7924800 w 7924800"/>
              <a:gd name="connsiteY1" fmla="*/ 0 h 2286000"/>
              <a:gd name="connsiteX2" fmla="*/ 6769100 w 7924800"/>
              <a:gd name="connsiteY2" fmla="*/ 1524000 h 2286000"/>
              <a:gd name="connsiteX3" fmla="*/ 3962400 w 7924800"/>
              <a:gd name="connsiteY3" fmla="*/ 1752600 h 2286000"/>
              <a:gd name="connsiteX4" fmla="*/ 2552700 w 7924800"/>
              <a:gd name="connsiteY4" fmla="*/ 2247900 h 2286000"/>
              <a:gd name="connsiteX5" fmla="*/ 0 w 7924800"/>
              <a:gd name="connsiteY5" fmla="*/ 2286000 h 2286000"/>
              <a:gd name="connsiteX6" fmla="*/ 152284 w 7924800"/>
              <a:gd name="connsiteY6" fmla="*/ 11011 h 2286000"/>
              <a:gd name="connsiteX0" fmla="*/ 0 w 7925782"/>
              <a:gd name="connsiteY0" fmla="*/ 190 h 2310747"/>
              <a:gd name="connsiteX1" fmla="*/ 7925782 w 7925782"/>
              <a:gd name="connsiteY1" fmla="*/ 24747 h 2310747"/>
              <a:gd name="connsiteX2" fmla="*/ 6770082 w 7925782"/>
              <a:gd name="connsiteY2" fmla="*/ 1548747 h 2310747"/>
              <a:gd name="connsiteX3" fmla="*/ 3963382 w 7925782"/>
              <a:gd name="connsiteY3" fmla="*/ 1777347 h 2310747"/>
              <a:gd name="connsiteX4" fmla="*/ 2553682 w 7925782"/>
              <a:gd name="connsiteY4" fmla="*/ 2272647 h 2310747"/>
              <a:gd name="connsiteX5" fmla="*/ 982 w 7925782"/>
              <a:gd name="connsiteY5" fmla="*/ 2310747 h 2310747"/>
              <a:gd name="connsiteX6" fmla="*/ 0 w 7925782"/>
              <a:gd name="connsiteY6" fmla="*/ 190 h 2310747"/>
              <a:gd name="connsiteX0" fmla="*/ 0 w 7933445"/>
              <a:gd name="connsiteY0" fmla="*/ 271820 h 2286000"/>
              <a:gd name="connsiteX1" fmla="*/ 7933445 w 7933445"/>
              <a:gd name="connsiteY1" fmla="*/ 0 h 2286000"/>
              <a:gd name="connsiteX2" fmla="*/ 6777745 w 7933445"/>
              <a:gd name="connsiteY2" fmla="*/ 1524000 h 2286000"/>
              <a:gd name="connsiteX3" fmla="*/ 3971045 w 7933445"/>
              <a:gd name="connsiteY3" fmla="*/ 1752600 h 2286000"/>
              <a:gd name="connsiteX4" fmla="*/ 2561345 w 7933445"/>
              <a:gd name="connsiteY4" fmla="*/ 2247900 h 2286000"/>
              <a:gd name="connsiteX5" fmla="*/ 8645 w 7933445"/>
              <a:gd name="connsiteY5" fmla="*/ 2286000 h 2286000"/>
              <a:gd name="connsiteX6" fmla="*/ 0 w 7933445"/>
              <a:gd name="connsiteY6" fmla="*/ 271820 h 2286000"/>
              <a:gd name="connsiteX0" fmla="*/ 0 w 7933445"/>
              <a:gd name="connsiteY0" fmla="*/ 194 h 2310755"/>
              <a:gd name="connsiteX1" fmla="*/ 7933445 w 7933445"/>
              <a:gd name="connsiteY1" fmla="*/ 24755 h 2310755"/>
              <a:gd name="connsiteX2" fmla="*/ 6777745 w 7933445"/>
              <a:gd name="connsiteY2" fmla="*/ 1548755 h 2310755"/>
              <a:gd name="connsiteX3" fmla="*/ 3971045 w 7933445"/>
              <a:gd name="connsiteY3" fmla="*/ 1777355 h 2310755"/>
              <a:gd name="connsiteX4" fmla="*/ 2561345 w 7933445"/>
              <a:gd name="connsiteY4" fmla="*/ 2272655 h 2310755"/>
              <a:gd name="connsiteX5" fmla="*/ 8645 w 7933445"/>
              <a:gd name="connsiteY5" fmla="*/ 2310755 h 2310755"/>
              <a:gd name="connsiteX6" fmla="*/ 0 w 7933445"/>
              <a:gd name="connsiteY6" fmla="*/ 194 h 2310755"/>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 name="connsiteX0" fmla="*/ 0 w 8069300"/>
              <a:gd name="connsiteY0" fmla="*/ 1710 h 2312271"/>
              <a:gd name="connsiteX1" fmla="*/ 8069300 w 8069300"/>
              <a:gd name="connsiteY1" fmla="*/ 0 h 2312271"/>
              <a:gd name="connsiteX2" fmla="*/ 6777745 w 8069300"/>
              <a:gd name="connsiteY2" fmla="*/ 1550271 h 2312271"/>
              <a:gd name="connsiteX3" fmla="*/ 3971045 w 8069300"/>
              <a:gd name="connsiteY3" fmla="*/ 1778871 h 2312271"/>
              <a:gd name="connsiteX4" fmla="*/ 2561345 w 8069300"/>
              <a:gd name="connsiteY4" fmla="*/ 2274171 h 2312271"/>
              <a:gd name="connsiteX5" fmla="*/ 8645 w 8069300"/>
              <a:gd name="connsiteY5" fmla="*/ 2312271 h 2312271"/>
              <a:gd name="connsiteX6" fmla="*/ 0 w 8069300"/>
              <a:gd name="connsiteY6" fmla="*/ 1710 h 23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9300" h="2312271">
                <a:moveTo>
                  <a:pt x="0" y="1710"/>
                </a:moveTo>
                <a:lnTo>
                  <a:pt x="8069300" y="0"/>
                </a:lnTo>
                <a:lnTo>
                  <a:pt x="6777745" y="1550271"/>
                </a:lnTo>
                <a:lnTo>
                  <a:pt x="3971045" y="1778871"/>
                </a:lnTo>
                <a:lnTo>
                  <a:pt x="2561345" y="2274171"/>
                </a:lnTo>
                <a:lnTo>
                  <a:pt x="8645" y="2312271"/>
                </a:lnTo>
                <a:cubicBezTo>
                  <a:pt x="13426" y="1540336"/>
                  <a:pt x="3761" y="-18365"/>
                  <a:pt x="0" y="1710"/>
                </a:cubicBezTo>
                <a:close/>
              </a:path>
            </a:pathLst>
          </a:cu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242F781-7E37-B248-98DA-62453522EC7A}"/>
              </a:ext>
            </a:extLst>
          </p:cNvPr>
          <p:cNvPicPr>
            <a:picLocks noChangeAspect="1"/>
          </p:cNvPicPr>
          <p:nvPr/>
        </p:nvPicPr>
        <p:blipFill>
          <a:blip r:embed="rId4"/>
          <a:srcRect/>
          <a:stretch/>
        </p:blipFill>
        <p:spPr>
          <a:xfrm>
            <a:off x="9510595" y="4324027"/>
            <a:ext cx="2322910" cy="2322910"/>
          </a:xfrm>
          <a:prstGeom prst="rect">
            <a:avLst/>
          </a:prstGeom>
        </p:spPr>
      </p:pic>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2" name="Slide Number Placeholder 1"/>
          <p:cNvSpPr>
            <a:spLocks noGrp="1"/>
          </p:cNvSpPr>
          <p:nvPr>
            <p:ph type="sldNum" sz="quarter" idx="4"/>
          </p:nvPr>
        </p:nvSpPr>
        <p:spPr/>
        <p:txBody>
          <a:bodyPr/>
          <a:lstStyle/>
          <a:p>
            <a:fld id="{95741571-E85D-4266-ADAB-4C9BA1847898}" type="slidenum">
              <a:rPr lang="en-AU" smtClean="0"/>
              <a:pPr/>
              <a:t>63</a:t>
            </a:fld>
            <a:r>
              <a:rPr lang="en-AU"/>
              <a:t> of 66</a:t>
            </a:r>
            <a:endParaRPr lang="en-AU" dirty="0"/>
          </a:p>
        </p:txBody>
      </p:sp>
    </p:spTree>
    <p:extLst>
      <p:ext uri="{BB962C8B-B14F-4D97-AF65-F5344CB8AC3E}">
        <p14:creationId xmlns:p14="http://schemas.microsoft.com/office/powerpoint/2010/main" val="2186269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42F781-7E37-B248-98DA-62453522EC7A}"/>
              </a:ext>
            </a:extLst>
          </p:cNvPr>
          <p:cNvPicPr>
            <a:picLocks noChangeAspect="1"/>
          </p:cNvPicPr>
          <p:nvPr/>
        </p:nvPicPr>
        <p:blipFill>
          <a:blip r:embed="rId3"/>
          <a:srcRect/>
          <a:stretch/>
        </p:blipFill>
        <p:spPr>
          <a:xfrm>
            <a:off x="9319731" y="4324027"/>
            <a:ext cx="2322910" cy="2322910"/>
          </a:xfrm>
          <a:prstGeom prst="rect">
            <a:avLst/>
          </a:prstGeom>
        </p:spPr>
      </p:pic>
      <p:sp>
        <p:nvSpPr>
          <p:cNvPr id="10" name="Title 9"/>
          <p:cNvSpPr>
            <a:spLocks noGrp="1"/>
          </p:cNvSpPr>
          <p:nvPr>
            <p:ph type="title"/>
          </p:nvPr>
        </p:nvSpPr>
        <p:spPr/>
        <p:txBody>
          <a:bodyPr/>
          <a:lstStyle/>
          <a:p>
            <a:r>
              <a:rPr lang="en-AU" dirty="0"/>
              <a:t>Module 3:</a:t>
            </a:r>
          </a:p>
        </p:txBody>
      </p:sp>
      <p:sp>
        <p:nvSpPr>
          <p:cNvPr id="11" name="TextBox 10"/>
          <p:cNvSpPr txBox="1"/>
          <p:nvPr/>
        </p:nvSpPr>
        <p:spPr>
          <a:xfrm>
            <a:off x="3940935" y="259710"/>
            <a:ext cx="501199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Summary</a:t>
            </a:r>
          </a:p>
        </p:txBody>
      </p:sp>
      <p:sp>
        <p:nvSpPr>
          <p:cNvPr id="15" name="Content Placeholder 1"/>
          <p:cNvSpPr txBox="1">
            <a:spLocks/>
          </p:cNvSpPr>
          <p:nvPr/>
        </p:nvSpPr>
        <p:spPr>
          <a:xfrm>
            <a:off x="1383153" y="1889836"/>
            <a:ext cx="97057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t>Choice of intervention will be dictated by the local context and requires adaptive management</a:t>
            </a:r>
          </a:p>
          <a:p>
            <a:r>
              <a:rPr lang="en-AU" sz="2200" dirty="0"/>
              <a:t>Tailor-made communication is needed to unite stakeholders behind a common challenge</a:t>
            </a:r>
          </a:p>
          <a:p>
            <a:r>
              <a:rPr lang="en-AU" sz="2200" dirty="0"/>
              <a:t>Participation of stakeholders at all operating spaces is critical for FLR</a:t>
            </a:r>
          </a:p>
          <a:p>
            <a:r>
              <a:rPr lang="en-AU" sz="2200" dirty="0"/>
              <a:t>Capacities of most stakeholders are limited and their distribution is uneven</a:t>
            </a:r>
          </a:p>
          <a:p>
            <a:r>
              <a:rPr lang="en-AU" sz="2200" dirty="0"/>
              <a:t>FLR facilitators are important catalysers of successful FLR processes</a:t>
            </a:r>
          </a:p>
        </p:txBody>
      </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2" name="Slide Number Placeholder 1"/>
          <p:cNvSpPr>
            <a:spLocks noGrp="1"/>
          </p:cNvSpPr>
          <p:nvPr>
            <p:ph type="sldNum" sz="quarter" idx="4"/>
          </p:nvPr>
        </p:nvSpPr>
        <p:spPr/>
        <p:txBody>
          <a:bodyPr/>
          <a:lstStyle/>
          <a:p>
            <a:fld id="{95741571-E85D-4266-ADAB-4C9BA1847898}" type="slidenum">
              <a:rPr lang="en-AU" smtClean="0"/>
              <a:pPr/>
              <a:t>64</a:t>
            </a:fld>
            <a:r>
              <a:rPr lang="en-AU"/>
              <a:t> of 66</a:t>
            </a:r>
            <a:endParaRPr lang="en-AU" dirty="0"/>
          </a:p>
        </p:txBody>
      </p:sp>
    </p:spTree>
    <p:extLst>
      <p:ext uri="{BB962C8B-B14F-4D97-AF65-F5344CB8AC3E}">
        <p14:creationId xmlns:p14="http://schemas.microsoft.com/office/powerpoint/2010/main" val="1252467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fontScale="62500" lnSpcReduction="20000"/>
          </a:bodyPr>
          <a:lstStyle/>
          <a:p>
            <a:r>
              <a:rPr lang="en-AU" sz="2200" dirty="0"/>
              <a:t>Djenontin I.N.S., Foli S. and Zulu L.C. (2018). “Revisiting the Factors Shaping Outcomes for Forest and Landscape Restoration in Sub-Saharan Africa: A Way Forward for Policy, Practice and Research”. Sustainability 2018, 10, 906. DOI: 10.3390/su10040906.</a:t>
            </a:r>
          </a:p>
          <a:p>
            <a:r>
              <a:rPr lang="en-AU" sz="2200" dirty="0"/>
              <a:t> Djenontin I.N.S., Zulu L.C. and Etongo D. (2020). “Ultimately, What is Forest Landscape Restoration in Practice? Embodiments in Sub-Saharan Africa and Implications for Future Design”. Available at: </a:t>
            </a:r>
            <a:r>
              <a:rPr lang="en-AU" sz="2200" dirty="0">
                <a:hlinkClick r:id="rId3"/>
              </a:rPr>
              <a:t>https://www.springerprofessional.de/en/ultimately-what-is-forest-landscape-restoration-in-practice-embo/18395760</a:t>
            </a:r>
            <a:r>
              <a:rPr lang="en-AU" sz="2200" dirty="0"/>
              <a:t> </a:t>
            </a:r>
          </a:p>
          <a:p>
            <a:r>
              <a:rPr lang="en-AU" sz="2200" dirty="0"/>
              <a:t> Höhl et al. (2020). “Forest Landscape Restoration—What Generates Failure and Success? Results of IUFRO TF survey and insights from Africa”. Available at: </a:t>
            </a:r>
            <a:r>
              <a:rPr lang="en-AU" sz="2200" dirty="0">
                <a:hlinkClick r:id="rId4"/>
              </a:rPr>
              <a:t>https://www.mdpi.com/1999-4907/11/9/938</a:t>
            </a:r>
            <a:r>
              <a:rPr lang="en-AU" sz="2200" dirty="0"/>
              <a:t> </a:t>
            </a:r>
          </a:p>
          <a:p>
            <a:r>
              <a:rPr lang="en-AU" sz="2200" dirty="0"/>
              <a:t>Mansourian S. (2020). “Enabling factors to scale up forest landscape restoration: the roles of governance and economics”. Available at: </a:t>
            </a:r>
            <a:r>
              <a:rPr lang="en-AU" sz="2200" dirty="0">
                <a:hlinkClick r:id="rId5"/>
              </a:rPr>
              <a:t>https://wwf.panda.org/?1092966/Local-community-engagement-strong-policy-signals-and-long-term-financing-key-ingredients-for-forest-restoration</a:t>
            </a:r>
            <a:r>
              <a:rPr lang="en-AU" sz="2200" dirty="0"/>
              <a:t> </a:t>
            </a:r>
          </a:p>
          <a:p>
            <a:r>
              <a:rPr lang="en-AU" sz="2200" dirty="0"/>
              <a:t>Schweizer D., Kuik M. and Ghazoul J. (2021). “Perceptions from non-governmental actors on forest and landscape restoration, challenges and strategies for successful implementation across Asia, Africa and Latin America”. Initiative 20x20. Journal of Environmental Management, Volume 286, 112251. Available at: </a:t>
            </a:r>
            <a:r>
              <a:rPr lang="en-AU" sz="2200" dirty="0">
                <a:hlinkClick r:id="rId6"/>
              </a:rPr>
              <a:t>https://initiative20x20.org/publications/perceptions-non-governmental-actors-forest-and-landscape-restoration-challenges-and</a:t>
            </a:r>
            <a:r>
              <a:rPr lang="en-AU" sz="2200" dirty="0"/>
              <a:t> </a:t>
            </a:r>
          </a:p>
          <a:p>
            <a:r>
              <a:rPr lang="en-AU" sz="2200" dirty="0"/>
              <a:t>Stanturf J.A., Kleine M., Mansourian S. et al. (2019). “Implementing forest landscape restoration under the Bonn Challenge: a systematic approach”. Annals of Forest Science 76, 50. DOI: 10.1007/s13595-019-0833-z.</a:t>
            </a:r>
          </a:p>
          <a:p>
            <a:r>
              <a:rPr lang="en-AU" sz="2200" dirty="0"/>
              <a:t>Stanturf J.A., Kleine M., Mansourian S. et al. (2017/2019/2020). “Implementing Forest Landscape Restoration: A Practitioner’s Guide” (EN, FR, SP). Available at: </a:t>
            </a:r>
            <a:r>
              <a:rPr lang="en-AU" sz="2200" dirty="0">
                <a:hlinkClick r:id="rId7"/>
              </a:rPr>
              <a:t>https://www.iufro.org/science/special/spdc/netw/flr/flr/pract-guide/</a:t>
            </a:r>
            <a:r>
              <a:rPr lang="en-AU" sz="2200" dirty="0"/>
              <a:t> </a:t>
            </a:r>
          </a:p>
          <a:p>
            <a:r>
              <a:rPr lang="en-AU" sz="2200" dirty="0"/>
              <a:t>Stanturf J. A., Mansourian S., Darabant A. et al. (2020). Occasional Paper No. 33 – “Forest Landscape Restoration Implementation: Lessons learned from selected landscapes in Africa, Asia and Latin America”, pp 63. Available at: </a:t>
            </a:r>
            <a:r>
              <a:rPr lang="en-AU" sz="2200" dirty="0">
                <a:hlinkClick r:id="rId8"/>
              </a:rPr>
              <a:t>https://www.iufro.org/publications/series/occasional-papers/article/2020/02/14/occasional-paper-no-33-forest-landscape-restoration-implementation-lessons-learned-from-selected/</a:t>
            </a:r>
            <a:r>
              <a:rPr lang="en-AU" sz="2200" dirty="0"/>
              <a:t>  </a:t>
            </a:r>
          </a:p>
          <a:p>
            <a:pPr marL="0" indent="0">
              <a:buNone/>
            </a:pPr>
            <a:endParaRPr lang="en-AU" sz="2200" dirty="0"/>
          </a:p>
        </p:txBody>
      </p:sp>
      <p:sp>
        <p:nvSpPr>
          <p:cNvPr id="11" name="Title 10"/>
          <p:cNvSpPr>
            <a:spLocks noGrp="1"/>
          </p:cNvSpPr>
          <p:nvPr>
            <p:ph type="title"/>
          </p:nvPr>
        </p:nvSpPr>
        <p:spPr/>
        <p:txBody>
          <a:bodyPr/>
          <a:lstStyle/>
          <a:p>
            <a:r>
              <a:rPr lang="en-AU" dirty="0"/>
              <a:t>Module 3:</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t>
            </a:r>
          </a:p>
        </p:txBody>
      </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65</a:t>
            </a:fld>
            <a:r>
              <a:rPr lang="en-AU"/>
              <a:t> of 66</a:t>
            </a:r>
            <a:endParaRPr lang="en-AU" dirty="0"/>
          </a:p>
        </p:txBody>
      </p:sp>
    </p:spTree>
    <p:extLst>
      <p:ext uri="{BB962C8B-B14F-4D97-AF65-F5344CB8AC3E}">
        <p14:creationId xmlns:p14="http://schemas.microsoft.com/office/powerpoint/2010/main" val="1122673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4718" y="1838504"/>
            <a:ext cx="10145761" cy="4351338"/>
          </a:xfrm>
        </p:spPr>
        <p:txBody>
          <a:bodyPr>
            <a:normAutofit/>
          </a:bodyPr>
          <a:lstStyle/>
          <a:p>
            <a:pPr marL="0" lvl="0" indent="0">
              <a:buNone/>
            </a:pPr>
            <a:r>
              <a:rPr lang="en-AU" sz="2000" dirty="0">
                <a:solidFill>
                  <a:srgbClr val="4472C4">
                    <a:lumMod val="75000"/>
                  </a:srgbClr>
                </a:solidFill>
              </a:rPr>
              <a:t>Module 3 was developed for ITTO and IUFRO under the GEF-approved project “Fostering Partnerships to Build Coherence and Support for FLR”, which supports the Collaborative Partnership on Forests (CPF) Joint Initiative on FLR. </a:t>
            </a:r>
          </a:p>
          <a:p>
            <a:pPr marL="0" lvl="0" indent="0">
              <a:buNone/>
            </a:pPr>
            <a:r>
              <a:rPr lang="en-AU" sz="2000" dirty="0">
                <a:solidFill>
                  <a:srgbClr val="4472C4">
                    <a:lumMod val="75000"/>
                  </a:srgbClr>
                </a:solidFill>
              </a:rPr>
              <a:t>The following institutions and people collaborated on this module:</a:t>
            </a:r>
          </a:p>
          <a:p>
            <a:pPr lvl="0"/>
            <a:r>
              <a:rPr lang="en-AU" sz="2000" b="1" dirty="0">
                <a:solidFill>
                  <a:srgbClr val="4472C4">
                    <a:lumMod val="75000"/>
                  </a:srgbClr>
                </a:solidFill>
              </a:rPr>
              <a:t>Institutions: </a:t>
            </a:r>
            <a:r>
              <a:rPr lang="en-AU" sz="2000" dirty="0">
                <a:solidFill>
                  <a:srgbClr val="4472C4">
                    <a:lumMod val="75000"/>
                  </a:srgbClr>
                </a:solidFill>
              </a:rPr>
              <a:t>International Union of Forest Research Organizations (IUFRO)</a:t>
            </a:r>
          </a:p>
          <a:p>
            <a:pPr lvl="0"/>
            <a:r>
              <a:rPr lang="en-AU" sz="2000" b="1" dirty="0">
                <a:solidFill>
                  <a:srgbClr val="4472C4">
                    <a:lumMod val="75000"/>
                  </a:srgbClr>
                </a:solidFill>
              </a:rPr>
              <a:t>Contributors: </a:t>
            </a:r>
            <a:r>
              <a:rPr lang="en-AU" sz="2000" dirty="0" err="1">
                <a:solidFill>
                  <a:srgbClr val="4472C4">
                    <a:lumMod val="75000"/>
                  </a:srgbClr>
                </a:solidFill>
              </a:rPr>
              <a:t>Dr.</a:t>
            </a:r>
            <a:r>
              <a:rPr lang="en-AU" sz="2000" dirty="0">
                <a:solidFill>
                  <a:srgbClr val="4472C4">
                    <a:lumMod val="75000"/>
                  </a:srgbClr>
                </a:solidFill>
              </a:rPr>
              <a:t> </a:t>
            </a:r>
            <a:r>
              <a:rPr lang="en-AU" sz="2000" dirty="0" err="1">
                <a:solidFill>
                  <a:srgbClr val="4472C4">
                    <a:lumMod val="75000"/>
                  </a:srgbClr>
                </a:solidFill>
              </a:rPr>
              <a:t>Andras</a:t>
            </a:r>
            <a:r>
              <a:rPr lang="en-AU" sz="2000" dirty="0">
                <a:solidFill>
                  <a:srgbClr val="4472C4">
                    <a:lumMod val="75000"/>
                  </a:srgbClr>
                </a:solidFill>
              </a:rPr>
              <a:t> </a:t>
            </a:r>
            <a:r>
              <a:rPr lang="en-AU" sz="2000" dirty="0" err="1">
                <a:solidFill>
                  <a:srgbClr val="4472C4">
                    <a:lumMod val="75000"/>
                  </a:srgbClr>
                </a:solidFill>
              </a:rPr>
              <a:t>Darabant</a:t>
            </a:r>
            <a:r>
              <a:rPr lang="en-AU" sz="2000" dirty="0">
                <a:solidFill>
                  <a:srgbClr val="4472C4">
                    <a:lumMod val="75000"/>
                  </a:srgbClr>
                </a:solidFill>
              </a:rPr>
              <a:t>, Janice Burns (MSc.), </a:t>
            </a:r>
            <a:r>
              <a:rPr lang="en-AU" sz="2000" dirty="0" err="1">
                <a:solidFill>
                  <a:srgbClr val="4472C4">
                    <a:lumMod val="75000"/>
                  </a:srgbClr>
                </a:solidFill>
              </a:rPr>
              <a:t>Prof.</a:t>
            </a:r>
            <a:r>
              <a:rPr lang="en-AU" sz="2000" dirty="0">
                <a:solidFill>
                  <a:srgbClr val="4472C4">
                    <a:lumMod val="75000"/>
                  </a:srgbClr>
                </a:solidFill>
              </a:rPr>
              <a:t> </a:t>
            </a:r>
            <a:r>
              <a:rPr lang="en-AU" sz="2000" dirty="0" err="1">
                <a:solidFill>
                  <a:srgbClr val="4472C4">
                    <a:lumMod val="75000"/>
                  </a:srgbClr>
                </a:solidFill>
              </a:rPr>
              <a:t>Dr.</a:t>
            </a:r>
            <a:r>
              <a:rPr lang="en-AU" sz="2000" dirty="0">
                <a:solidFill>
                  <a:srgbClr val="4472C4">
                    <a:lumMod val="75000"/>
                  </a:srgbClr>
                </a:solidFill>
              </a:rPr>
              <a:t> John A. </a:t>
            </a:r>
            <a:r>
              <a:rPr lang="en-AU" sz="2000" dirty="0" err="1">
                <a:solidFill>
                  <a:srgbClr val="4472C4">
                    <a:lumMod val="75000"/>
                  </a:srgbClr>
                </a:solidFill>
              </a:rPr>
              <a:t>Stanturf</a:t>
            </a:r>
            <a:endParaRPr lang="en-AU" sz="2000" dirty="0">
              <a:solidFill>
                <a:srgbClr val="4472C4">
                  <a:lumMod val="75000"/>
                </a:srgbClr>
              </a:solidFill>
            </a:endParaRPr>
          </a:p>
          <a:p>
            <a:pPr lvl="0"/>
            <a:r>
              <a:rPr lang="en-AU" sz="2000" b="1" dirty="0">
                <a:solidFill>
                  <a:srgbClr val="4472C4">
                    <a:lumMod val="75000"/>
                  </a:srgbClr>
                </a:solidFill>
              </a:rPr>
              <a:t>Layout supporter: </a:t>
            </a:r>
            <a:r>
              <a:rPr lang="en-AU" sz="2000" dirty="0">
                <a:solidFill>
                  <a:srgbClr val="4472C4">
                    <a:lumMod val="75000"/>
                  </a:srgbClr>
                </a:solidFill>
              </a:rPr>
              <a:t>Shona Smith</a:t>
            </a:r>
          </a:p>
          <a:p>
            <a:pPr lvl="0"/>
            <a:r>
              <a:rPr lang="en-AU" sz="2000" b="1" dirty="0">
                <a:solidFill>
                  <a:srgbClr val="4472C4">
                    <a:lumMod val="75000"/>
                  </a:srgbClr>
                </a:solidFill>
              </a:rPr>
              <a:t>Reviewer: </a:t>
            </a:r>
            <a:r>
              <a:rPr lang="en-AU" sz="2000" dirty="0" err="1">
                <a:solidFill>
                  <a:srgbClr val="4472C4">
                    <a:lumMod val="75000"/>
                  </a:srgbClr>
                </a:solidFill>
              </a:rPr>
              <a:t>Dr.</a:t>
            </a:r>
            <a:r>
              <a:rPr lang="en-AU" sz="2000" dirty="0">
                <a:solidFill>
                  <a:srgbClr val="4472C4">
                    <a:lumMod val="75000"/>
                  </a:srgbClr>
                </a:solidFill>
              </a:rPr>
              <a:t> Michael Kleine</a:t>
            </a:r>
          </a:p>
          <a:p>
            <a:pPr marL="0" indent="0">
              <a:buNone/>
            </a:pPr>
            <a:r>
              <a:rPr lang="en-AU" sz="2000" dirty="0"/>
              <a:t>Suggested citation: ITTO-IUFRO FLR learning modules (2021)</a:t>
            </a:r>
          </a:p>
          <a:p>
            <a:pPr marL="0" indent="0">
              <a:buNone/>
            </a:pPr>
            <a:endParaRPr lang="en-AU" sz="2200" dirty="0"/>
          </a:p>
        </p:txBody>
      </p:sp>
      <p:pic>
        <p:nvPicPr>
          <p:cNvPr id="9" name="Picture 8">
            <a:extLst>
              <a:ext uri="{FF2B5EF4-FFF2-40B4-BE49-F238E27FC236}">
                <a16:creationId xmlns:a16="http://schemas.microsoft.com/office/drawing/2014/main" id="{B52DAA6F-98EE-3441-8EE5-524BE6AD1B6F}"/>
              </a:ext>
            </a:extLst>
          </p:cNvPr>
          <p:cNvPicPr>
            <a:picLocks noChangeAspect="1"/>
          </p:cNvPicPr>
          <p:nvPr/>
        </p:nvPicPr>
        <p:blipFill>
          <a:blip r:embed="rId3"/>
          <a:srcRect/>
          <a:stretch/>
        </p:blipFill>
        <p:spPr>
          <a:xfrm>
            <a:off x="9005033" y="4474356"/>
            <a:ext cx="2455447" cy="1854113"/>
          </a:xfrm>
          <a:prstGeom prst="rect">
            <a:avLst/>
          </a:prstGeom>
        </p:spPr>
      </p:pic>
      <p:sp>
        <p:nvSpPr>
          <p:cNvPr id="12" name="Title 11"/>
          <p:cNvSpPr>
            <a:spLocks noGrp="1"/>
          </p:cNvSpPr>
          <p:nvPr>
            <p:ph type="title"/>
          </p:nvPr>
        </p:nvSpPr>
        <p:spPr/>
        <p:txBody>
          <a:bodyPr/>
          <a:lstStyle/>
          <a:p>
            <a:r>
              <a:rPr lang="en-AU" dirty="0"/>
              <a:t>Module 3:</a:t>
            </a:r>
          </a:p>
        </p:txBody>
      </p:sp>
      <p:sp>
        <p:nvSpPr>
          <p:cNvPr id="8" name="TextBox 7"/>
          <p:cNvSpPr txBox="1"/>
          <p:nvPr/>
        </p:nvSpPr>
        <p:spPr>
          <a:xfrm>
            <a:off x="3940935" y="259710"/>
            <a:ext cx="501199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Credits</a:t>
            </a:r>
          </a:p>
        </p:txBody>
      </p:sp>
      <p:sp>
        <p:nvSpPr>
          <p:cNvPr id="4" name="Slide Number Placeholder 3"/>
          <p:cNvSpPr>
            <a:spLocks noGrp="1"/>
          </p:cNvSpPr>
          <p:nvPr>
            <p:ph type="sldNum" sz="quarter" idx="4"/>
          </p:nvPr>
        </p:nvSpPr>
        <p:spPr/>
        <p:txBody>
          <a:bodyPr/>
          <a:lstStyle/>
          <a:p>
            <a:fld id="{95741571-E85D-4266-ADAB-4C9BA1847898}" type="slidenum">
              <a:rPr lang="en-AU" smtClean="0"/>
              <a:pPr/>
              <a:t>66</a:t>
            </a:fld>
            <a:r>
              <a:rPr lang="en-AU"/>
              <a:t> of 66</a:t>
            </a:r>
            <a:endParaRPr lang="en-AU" dirty="0"/>
          </a:p>
        </p:txBody>
      </p:sp>
      <p:grpSp>
        <p:nvGrpSpPr>
          <p:cNvPr id="3" name="Group 2"/>
          <p:cNvGrpSpPr/>
          <p:nvPr/>
        </p:nvGrpSpPr>
        <p:grpSpPr>
          <a:xfrm>
            <a:off x="955561" y="5242912"/>
            <a:ext cx="6720403" cy="1296000"/>
            <a:chOff x="969008" y="5242912"/>
            <a:chExt cx="6720403" cy="129600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08" y="5319399"/>
              <a:ext cx="3147423" cy="108927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2413" y="5242912"/>
              <a:ext cx="1612054" cy="122193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449" y="5242912"/>
              <a:ext cx="1108962" cy="1296000"/>
            </a:xfrm>
            <a:prstGeom prst="rect">
              <a:avLst/>
            </a:prstGeom>
          </p:spPr>
        </p:pic>
      </p:grpSp>
    </p:spTree>
    <p:extLst>
      <p:ext uri="{BB962C8B-B14F-4D97-AF65-F5344CB8AC3E}">
        <p14:creationId xmlns:p14="http://schemas.microsoft.com/office/powerpoint/2010/main" val="266180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a:t>Topic 1:</a:t>
            </a:r>
          </a:p>
        </p:txBody>
      </p:sp>
      <p:sp>
        <p:nvSpPr>
          <p:cNvPr id="14" name="TextBox 13"/>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International FLR initiatives</a:t>
            </a:r>
          </a:p>
        </p:txBody>
      </p:sp>
      <p:grpSp>
        <p:nvGrpSpPr>
          <p:cNvPr id="3" name="Group 2"/>
          <p:cNvGrpSpPr/>
          <p:nvPr/>
        </p:nvGrpSpPr>
        <p:grpSpPr>
          <a:xfrm>
            <a:off x="1843087" y="1655116"/>
            <a:ext cx="8843963" cy="4817871"/>
            <a:chOff x="1843087" y="1655116"/>
            <a:chExt cx="8843963" cy="481787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087" y="1655116"/>
              <a:ext cx="8715376" cy="4340817"/>
            </a:xfrm>
            <a:prstGeom prst="rect">
              <a:avLst/>
            </a:prstGeom>
          </p:spPr>
        </p:pic>
        <p:sp>
          <p:nvSpPr>
            <p:cNvPr id="9" name="TextBox 8">
              <a:extLst>
                <a:ext uri="{FF2B5EF4-FFF2-40B4-BE49-F238E27FC236}">
                  <a16:creationId xmlns:a16="http://schemas.microsoft.com/office/drawing/2014/main" id="{44FBC5D9-2EE8-4549-B68E-601A1F585F52}"/>
                </a:ext>
              </a:extLst>
            </p:cNvPr>
            <p:cNvSpPr txBox="1"/>
            <p:nvPr/>
          </p:nvSpPr>
          <p:spPr>
            <a:xfrm>
              <a:off x="6092074" y="5995933"/>
              <a:ext cx="4594976" cy="477054"/>
            </a:xfrm>
            <a:prstGeom prst="rect">
              <a:avLst/>
            </a:prstGeom>
            <a:noFill/>
          </p:spPr>
          <p:txBody>
            <a:bodyPr wrap="none" lIns="91440" tIns="45720" rIns="91440" bIns="45720" rtlCol="0" anchor="t">
              <a:spAutoFit/>
            </a:bodyPr>
            <a:lstStyle/>
            <a:p>
              <a:r>
                <a:rPr lang="en-GB" sz="1300" i="1" dirty="0">
                  <a:solidFill>
                    <a:schemeClr val="accent5">
                      <a:lumMod val="75000"/>
                    </a:schemeClr>
                  </a:solidFill>
                </a:rPr>
                <a:t>Source: Robin Chazdon &amp; Pedro Brancalion, Science  05 July 2019</a:t>
              </a:r>
              <a:endParaRPr lang="es-ES" sz="1300" i="1" dirty="0">
                <a:solidFill>
                  <a:schemeClr val="accent5">
                    <a:lumMod val="75000"/>
                  </a:schemeClr>
                </a:solidFill>
                <a:cs typeface="Calibri"/>
              </a:endParaRPr>
            </a:p>
            <a:p>
              <a:pPr marL="285750" indent="-285750">
                <a:buFont typeface="Wingdings" panose="05000000000000000000" pitchFamily="2" charset="2"/>
                <a:buChar char="§"/>
              </a:pPr>
              <a:endParaRPr lang="en-GB" sz="1200" dirty="0">
                <a:cs typeface="Calibri"/>
              </a:endParaRPr>
            </a:p>
          </p:txBody>
        </p:sp>
      </p:grpSp>
      <p:sp>
        <p:nvSpPr>
          <p:cNvPr id="8" name="Footer Placeholder 7"/>
          <p:cNvSpPr>
            <a:spLocks noGrp="1"/>
          </p:cNvSpPr>
          <p:nvPr>
            <p:ph type="ftr" sz="quarter" idx="11"/>
          </p:nvPr>
        </p:nvSpPr>
        <p:spPr/>
        <p:txBody>
          <a:bodyPr/>
          <a:lstStyle/>
          <a:p>
            <a:pPr algn="l"/>
            <a:r>
              <a:rPr lang="en-AU" dirty="0"/>
              <a:t>Forest Landscape Restoration (FLR) Facilitation and Capacity Development.</a:t>
            </a:r>
          </a:p>
        </p:txBody>
      </p:sp>
      <p:sp>
        <p:nvSpPr>
          <p:cNvPr id="2" name="Slide Number Placeholder 1"/>
          <p:cNvSpPr>
            <a:spLocks noGrp="1"/>
          </p:cNvSpPr>
          <p:nvPr>
            <p:ph type="sldNum" sz="quarter" idx="4"/>
          </p:nvPr>
        </p:nvSpPr>
        <p:spPr/>
        <p:txBody>
          <a:bodyPr/>
          <a:lstStyle/>
          <a:p>
            <a:fld id="{95741571-E85D-4266-ADAB-4C9BA1847898}" type="slidenum">
              <a:rPr lang="en-AU" smtClean="0"/>
              <a:pPr/>
              <a:t>7</a:t>
            </a:fld>
            <a:r>
              <a:rPr lang="en-AU"/>
              <a:t> of 66</a:t>
            </a:r>
            <a:endParaRPr lang="en-AU" dirty="0"/>
          </a:p>
        </p:txBody>
      </p:sp>
    </p:spTree>
    <p:extLst>
      <p:ext uri="{BB962C8B-B14F-4D97-AF65-F5344CB8AC3E}">
        <p14:creationId xmlns:p14="http://schemas.microsoft.com/office/powerpoint/2010/main" val="390426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9683839" cy="1666160"/>
          </a:xfrm>
        </p:spPr>
        <p:txBody>
          <a:bodyPr/>
          <a:lstStyle/>
          <a:p>
            <a:r>
              <a:rPr lang="en-AU" sz="2200" dirty="0"/>
              <a:t>Bonn Challenge: Global commitment to restore 150 million ha by 2020 and 350 million ha by 2030</a:t>
            </a:r>
          </a:p>
          <a:p>
            <a:r>
              <a:rPr lang="en-AU" sz="2200" dirty="0"/>
              <a:t>Regional offsprings in Africa, Asia, and Latin America</a:t>
            </a:r>
          </a:p>
          <a:p>
            <a:r>
              <a:rPr lang="en-AU" sz="2200" dirty="0"/>
              <a:t>Global Partnership on Forest and Landscape Restoration</a:t>
            </a:r>
          </a:p>
        </p:txBody>
      </p:sp>
      <p:sp>
        <p:nvSpPr>
          <p:cNvPr id="12" name="Title 11"/>
          <p:cNvSpPr>
            <a:spLocks noGrp="1"/>
          </p:cNvSpPr>
          <p:nvPr>
            <p:ph type="title"/>
          </p:nvPr>
        </p:nvSpPr>
        <p:spPr/>
        <p:txBody>
          <a:bodyPr/>
          <a:lstStyle/>
          <a:p>
            <a:r>
              <a:rPr lang="en-AU" dirty="0"/>
              <a:t>Topic 1:</a:t>
            </a:r>
          </a:p>
        </p:txBody>
      </p:sp>
      <p:sp>
        <p:nvSpPr>
          <p:cNvPr id="14" name="TextBox 13"/>
          <p:cNvSpPr txBox="1"/>
          <p:nvPr/>
        </p:nvSpPr>
        <p:spPr>
          <a:xfrm>
            <a:off x="3940934" y="259710"/>
            <a:ext cx="7864379"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1.1 FLR as a global movement</a:t>
            </a:r>
          </a:p>
        </p:txBody>
      </p:sp>
      <p:grpSp>
        <p:nvGrpSpPr>
          <p:cNvPr id="4" name="Group 3"/>
          <p:cNvGrpSpPr/>
          <p:nvPr/>
        </p:nvGrpSpPr>
        <p:grpSpPr>
          <a:xfrm>
            <a:off x="194982" y="2995738"/>
            <a:ext cx="11301553" cy="3363248"/>
            <a:chOff x="194982" y="2995738"/>
            <a:chExt cx="11301553" cy="3363248"/>
          </a:xfrm>
        </p:grpSpPr>
        <p:sp>
          <p:nvSpPr>
            <p:cNvPr id="17" name="TextBox 16">
              <a:extLst>
                <a:ext uri="{FF2B5EF4-FFF2-40B4-BE49-F238E27FC236}">
                  <a16:creationId xmlns:a16="http://schemas.microsoft.com/office/drawing/2014/main" id="{5499BEE9-ADA2-4079-8142-FB03A48E752B}"/>
                </a:ext>
              </a:extLst>
            </p:cNvPr>
            <p:cNvSpPr txBox="1"/>
            <p:nvPr/>
          </p:nvSpPr>
          <p:spPr>
            <a:xfrm>
              <a:off x="9796774" y="5589958"/>
              <a:ext cx="1699761" cy="292388"/>
            </a:xfrm>
            <a:prstGeom prst="rect">
              <a:avLst/>
            </a:prstGeom>
            <a:noFill/>
          </p:spPr>
          <p:txBody>
            <a:bodyPr wrap="none" rtlCol="0">
              <a:spAutoFit/>
            </a:bodyPr>
            <a:lstStyle/>
            <a:p>
              <a:r>
                <a:rPr lang="en-GB" sz="1300" dirty="0">
                  <a:solidFill>
                    <a:schemeClr val="accent5">
                      <a:lumMod val="75000"/>
                    </a:schemeClr>
                  </a:solidFill>
                </a:rPr>
                <a:t>Examples of Initiatives</a:t>
              </a:r>
            </a:p>
          </p:txBody>
        </p:sp>
        <p:pic>
          <p:nvPicPr>
            <p:cNvPr id="10" name="Picture 9">
              <a:extLst>
                <a:ext uri="{FF2B5EF4-FFF2-40B4-BE49-F238E27FC236}">
                  <a16:creationId xmlns:a16="http://schemas.microsoft.com/office/drawing/2014/main" id="{32CB9903-98F2-4C7E-AE24-FAC32D37B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221" y="4358272"/>
              <a:ext cx="2133600" cy="638175"/>
            </a:xfrm>
            <a:prstGeom prst="rect">
              <a:avLst/>
            </a:prstGeom>
          </p:spPr>
        </p:pic>
        <p:pic>
          <p:nvPicPr>
            <p:cNvPr id="13" name="Picture 12">
              <a:extLst>
                <a:ext uri="{FF2B5EF4-FFF2-40B4-BE49-F238E27FC236}">
                  <a16:creationId xmlns:a16="http://schemas.microsoft.com/office/drawing/2014/main" id="{39540BFC-AE87-434E-8CD9-E7CD8B07A6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71393" y="3986938"/>
              <a:ext cx="1290003" cy="1246351"/>
            </a:xfrm>
            <a:prstGeom prst="rect">
              <a:avLst/>
            </a:prstGeom>
          </p:spPr>
        </p:pic>
        <p:pic>
          <p:nvPicPr>
            <p:cNvPr id="15" name="Picture 2" descr="Képtalálat a következőre: „initiative20x20.org”">
              <a:extLst>
                <a:ext uri="{FF2B5EF4-FFF2-40B4-BE49-F238E27FC236}">
                  <a16:creationId xmlns:a16="http://schemas.microsoft.com/office/drawing/2014/main" id="{53F8339E-7C6A-421F-BB0C-975685401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88" y="4139551"/>
              <a:ext cx="1637069" cy="10756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CDE59941-9C56-4935-BB95-8702E2FF886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91069" y="4225755"/>
              <a:ext cx="2294793" cy="1075619"/>
            </a:xfrm>
            <a:prstGeom prst="rect">
              <a:avLst/>
            </a:prstGeom>
          </p:spPr>
        </p:pic>
        <p:pic>
          <p:nvPicPr>
            <p:cNvPr id="19" name="Picture 18">
              <a:extLst>
                <a:ext uri="{FF2B5EF4-FFF2-40B4-BE49-F238E27FC236}">
                  <a16:creationId xmlns:a16="http://schemas.microsoft.com/office/drawing/2014/main" id="{6141476E-C07A-4334-889E-5D11005D9C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982" y="2995738"/>
              <a:ext cx="3363248" cy="3363248"/>
            </a:xfrm>
            <a:prstGeom prst="rect">
              <a:avLst/>
            </a:prstGeom>
          </p:spPr>
        </p:pic>
      </p:grpSp>
      <p:sp>
        <p:nvSpPr>
          <p:cNvPr id="6" name="Footer Placeholder 5"/>
          <p:cNvSpPr>
            <a:spLocks noGrp="1"/>
          </p:cNvSpPr>
          <p:nvPr>
            <p:ph type="ftr" sz="quarter" idx="11"/>
          </p:nvPr>
        </p:nvSpPr>
        <p:spPr/>
        <p:txBody>
          <a:bodyPr/>
          <a:lstStyle/>
          <a:p>
            <a:pPr algn="l"/>
            <a:r>
              <a:rPr lang="en-AU" dirty="0"/>
              <a:t>Forest Landscape Restoration (FLR) Facilitation and Capacity Development.</a:t>
            </a:r>
          </a:p>
        </p:txBody>
      </p:sp>
      <p:sp>
        <p:nvSpPr>
          <p:cNvPr id="3" name="Slide Number Placeholder 2"/>
          <p:cNvSpPr>
            <a:spLocks noGrp="1"/>
          </p:cNvSpPr>
          <p:nvPr>
            <p:ph type="sldNum" sz="quarter" idx="4"/>
          </p:nvPr>
        </p:nvSpPr>
        <p:spPr/>
        <p:txBody>
          <a:bodyPr/>
          <a:lstStyle/>
          <a:p>
            <a:fld id="{95741571-E85D-4266-ADAB-4C9BA1847898}" type="slidenum">
              <a:rPr lang="en-AU" smtClean="0"/>
              <a:pPr/>
              <a:t>8</a:t>
            </a:fld>
            <a:r>
              <a:rPr lang="en-AU"/>
              <a:t> of 66</a:t>
            </a:r>
            <a:endParaRPr lang="en-AU" dirty="0"/>
          </a:p>
        </p:txBody>
      </p:sp>
    </p:spTree>
    <p:extLst>
      <p:ext uri="{BB962C8B-B14F-4D97-AF65-F5344CB8AC3E}">
        <p14:creationId xmlns:p14="http://schemas.microsoft.com/office/powerpoint/2010/main" val="130717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39"/>
            <a:ext cx="9683839" cy="2400221"/>
          </a:xfrm>
        </p:spPr>
        <p:txBody>
          <a:bodyPr>
            <a:normAutofit/>
          </a:bodyPr>
          <a:lstStyle/>
          <a:p>
            <a:r>
              <a:rPr lang="en-AU" sz="2200" dirty="0"/>
              <a:t>Emerged out of Bonn Challenge: 2018 El Salvador proposed UN Decade on Restoration in Bonn Challenge high level meeting</a:t>
            </a:r>
          </a:p>
          <a:p>
            <a:r>
              <a:rPr lang="en-AU" sz="2200" dirty="0"/>
              <a:t>Global movement to ramp up restoration and put the world on track for a sustainable future by 2030 (coinciding with SDGs)</a:t>
            </a:r>
          </a:p>
          <a:p>
            <a:r>
              <a:rPr lang="en-AU" sz="2200" dirty="0"/>
              <a:t>Balance ecological, social and developmental priorities in landscapes where different forms of land use interact, fostering long term resilience</a:t>
            </a:r>
          </a:p>
        </p:txBody>
      </p:sp>
      <p:sp>
        <p:nvSpPr>
          <p:cNvPr id="12" name="Title 11"/>
          <p:cNvSpPr>
            <a:spLocks noGrp="1"/>
          </p:cNvSpPr>
          <p:nvPr>
            <p:ph type="title"/>
          </p:nvPr>
        </p:nvSpPr>
        <p:spPr/>
        <p:txBody>
          <a:bodyPr/>
          <a:lstStyle/>
          <a:p>
            <a:r>
              <a:rPr lang="en-AU" dirty="0"/>
              <a:t>Topic 1:</a:t>
            </a:r>
          </a:p>
        </p:txBody>
      </p:sp>
      <p:sp>
        <p:nvSpPr>
          <p:cNvPr id="14" name="TextBox 13"/>
          <p:cNvSpPr txBox="1"/>
          <p:nvPr/>
        </p:nvSpPr>
        <p:spPr>
          <a:xfrm>
            <a:off x="3940935" y="259710"/>
            <a:ext cx="7031865" cy="1446550"/>
          </a:xfrm>
          <a:prstGeom prst="rect">
            <a:avLst/>
          </a:prstGeom>
          <a:noFill/>
        </p:spPr>
        <p:txBody>
          <a:bodyPr wrap="square" rtlCol="0">
            <a:spAutoFit/>
          </a:bodyPr>
          <a:lstStyle/>
          <a:p>
            <a:r>
              <a:rPr lang="fr-FR" sz="4400" dirty="0">
                <a:solidFill>
                  <a:schemeClr val="accent5">
                    <a:lumMod val="75000"/>
                  </a:schemeClr>
                </a:solidFill>
                <a:latin typeface="Calibri" panose="020F0502020204030204" pitchFamily="34" charset="0"/>
                <a:cs typeface="Calibri" panose="020F0502020204030204" pitchFamily="34" charset="0"/>
              </a:rPr>
              <a:t>1.2 UN Decade on Restoration 2021-2030</a:t>
            </a:r>
            <a:endParaRPr lang="en-AU" sz="4400" dirty="0">
              <a:solidFill>
                <a:schemeClr val="accent5">
                  <a:lumMod val="75000"/>
                </a:schemeClr>
              </a:solidFill>
              <a:latin typeface="Calibri" panose="020F0502020204030204" pitchFamily="34" charset="0"/>
              <a:cs typeface="Calibri" panose="020F0502020204030204" pitchFamily="34" charset="0"/>
            </a:endParaRPr>
          </a:p>
        </p:txBody>
      </p:sp>
      <p:grpSp>
        <p:nvGrpSpPr>
          <p:cNvPr id="3" name="Group 2"/>
          <p:cNvGrpSpPr/>
          <p:nvPr/>
        </p:nvGrpSpPr>
        <p:grpSpPr>
          <a:xfrm>
            <a:off x="1625137" y="4142889"/>
            <a:ext cx="8666140" cy="1955903"/>
            <a:chOff x="1625137" y="4142889"/>
            <a:chExt cx="8666140" cy="1955903"/>
          </a:xfrm>
        </p:grpSpPr>
        <p:sp>
          <p:nvSpPr>
            <p:cNvPr id="20" name="TextBox 19">
              <a:extLst>
                <a:ext uri="{FF2B5EF4-FFF2-40B4-BE49-F238E27FC236}">
                  <a16:creationId xmlns:a16="http://schemas.microsoft.com/office/drawing/2014/main" id="{5499BEE9-ADA2-4079-8142-FB03A48E752B}"/>
                </a:ext>
              </a:extLst>
            </p:cNvPr>
            <p:cNvSpPr txBox="1"/>
            <p:nvPr/>
          </p:nvSpPr>
          <p:spPr>
            <a:xfrm>
              <a:off x="1825585" y="5637276"/>
              <a:ext cx="1342099" cy="292388"/>
            </a:xfrm>
            <a:prstGeom prst="rect">
              <a:avLst/>
            </a:prstGeom>
            <a:noFill/>
          </p:spPr>
          <p:txBody>
            <a:bodyPr wrap="none" rtlCol="0">
              <a:spAutoFit/>
            </a:bodyPr>
            <a:lstStyle/>
            <a:p>
              <a:r>
                <a:rPr lang="hu-HU" sz="1300" i="1" dirty="0" err="1">
                  <a:solidFill>
                    <a:schemeClr val="accent5">
                      <a:lumMod val="75000"/>
                    </a:schemeClr>
                  </a:solidFill>
                </a:rPr>
                <a:t>Source</a:t>
              </a:r>
              <a:r>
                <a:rPr lang="hu-HU" sz="1300" i="1" dirty="0">
                  <a:solidFill>
                    <a:schemeClr val="accent5">
                      <a:lumMod val="75000"/>
                    </a:schemeClr>
                  </a:solidFill>
                </a:rPr>
                <a:t>:</a:t>
              </a:r>
              <a:r>
                <a:rPr lang="en-GB" sz="1300" i="1" dirty="0">
                  <a:solidFill>
                    <a:schemeClr val="accent5">
                      <a:lumMod val="75000"/>
                    </a:schemeClr>
                  </a:solidFill>
                </a:rPr>
                <a:t> unep</a:t>
              </a:r>
              <a:r>
                <a:rPr lang="hu-HU" sz="1300" i="1" dirty="0">
                  <a:solidFill>
                    <a:schemeClr val="accent5">
                      <a:lumMod val="75000"/>
                    </a:schemeClr>
                  </a:solidFill>
                </a:rPr>
                <a:t>.org</a:t>
              </a:r>
              <a:endParaRPr lang="en-GB" sz="1300" i="1" dirty="0">
                <a:solidFill>
                  <a:schemeClr val="accent5">
                    <a:lumMod val="75000"/>
                  </a:schemeClr>
                </a:solidFill>
              </a:endParaRPr>
            </a:p>
          </p:txBody>
        </p:sp>
        <p:sp>
          <p:nvSpPr>
            <p:cNvPr id="21" name="TextBox 20">
              <a:extLst>
                <a:ext uri="{FF2B5EF4-FFF2-40B4-BE49-F238E27FC236}">
                  <a16:creationId xmlns:a16="http://schemas.microsoft.com/office/drawing/2014/main" id="{E2B17AF6-0C2B-4780-902C-1FA0B0F3ABBF}"/>
                </a:ext>
              </a:extLst>
            </p:cNvPr>
            <p:cNvSpPr txBox="1"/>
            <p:nvPr/>
          </p:nvSpPr>
          <p:spPr>
            <a:xfrm>
              <a:off x="9080689" y="5806404"/>
              <a:ext cx="1210588" cy="292388"/>
            </a:xfrm>
            <a:prstGeom prst="rect">
              <a:avLst/>
            </a:prstGeom>
            <a:noFill/>
          </p:spPr>
          <p:txBody>
            <a:bodyPr wrap="none" rtlCol="0">
              <a:spAutoFit/>
            </a:bodyPr>
            <a:lstStyle/>
            <a:p>
              <a:r>
                <a:rPr lang="hu-HU" sz="1300" i="1" dirty="0" err="1">
                  <a:solidFill>
                    <a:schemeClr val="accent5">
                      <a:lumMod val="75000"/>
                    </a:schemeClr>
                  </a:solidFill>
                </a:rPr>
                <a:t>Source</a:t>
              </a:r>
              <a:r>
                <a:rPr lang="hu-HU" sz="1300" i="1" dirty="0">
                  <a:solidFill>
                    <a:schemeClr val="accent5">
                      <a:lumMod val="75000"/>
                    </a:schemeClr>
                  </a:solidFill>
                </a:rPr>
                <a:t>:</a:t>
              </a:r>
              <a:r>
                <a:rPr lang="en-GB" sz="1300" i="1" dirty="0">
                  <a:solidFill>
                    <a:schemeClr val="accent5">
                      <a:lumMod val="75000"/>
                    </a:schemeClr>
                  </a:solidFill>
                </a:rPr>
                <a:t> fao</a:t>
              </a:r>
              <a:r>
                <a:rPr lang="hu-HU" sz="1300" i="1" dirty="0">
                  <a:solidFill>
                    <a:schemeClr val="accent5">
                      <a:lumMod val="75000"/>
                    </a:schemeClr>
                  </a:solidFill>
                </a:rPr>
                <a:t>.org</a:t>
              </a:r>
              <a:endParaRPr lang="en-GB" sz="1300" i="1" dirty="0">
                <a:solidFill>
                  <a:schemeClr val="accent5">
                    <a:lumMod val="75000"/>
                  </a:schemeClr>
                </a:solidFill>
              </a:endParaRPr>
            </a:p>
          </p:txBody>
        </p:sp>
        <p:sp>
          <p:nvSpPr>
            <p:cNvPr id="22" name="TextBox 21">
              <a:extLst>
                <a:ext uri="{FF2B5EF4-FFF2-40B4-BE49-F238E27FC236}">
                  <a16:creationId xmlns:a16="http://schemas.microsoft.com/office/drawing/2014/main" id="{C45F4108-084B-486E-9C1F-C841926B51AE}"/>
                </a:ext>
              </a:extLst>
            </p:cNvPr>
            <p:cNvSpPr txBox="1"/>
            <p:nvPr/>
          </p:nvSpPr>
          <p:spPr>
            <a:xfrm>
              <a:off x="4960965" y="5515959"/>
              <a:ext cx="2387513" cy="492443"/>
            </a:xfrm>
            <a:prstGeom prst="rect">
              <a:avLst/>
            </a:prstGeom>
            <a:noFill/>
          </p:spPr>
          <p:txBody>
            <a:bodyPr wrap="none" rtlCol="0">
              <a:spAutoFit/>
            </a:bodyPr>
            <a:lstStyle/>
            <a:p>
              <a:endParaRPr lang="en-AU" sz="1300" i="1" dirty="0">
                <a:solidFill>
                  <a:schemeClr val="accent5">
                    <a:lumMod val="75000"/>
                  </a:schemeClr>
                </a:solidFill>
              </a:endParaRPr>
            </a:p>
            <a:p>
              <a:r>
                <a:rPr lang="hu-HU" sz="1300" i="1" dirty="0">
                  <a:solidFill>
                    <a:schemeClr val="accent5">
                      <a:lumMod val="75000"/>
                    </a:schemeClr>
                  </a:solidFill>
                </a:rPr>
                <a:t>Source:</a:t>
              </a:r>
              <a:r>
                <a:rPr lang="en-GB" sz="1300" i="1" dirty="0">
                  <a:solidFill>
                    <a:schemeClr val="accent5">
                      <a:lumMod val="75000"/>
                    </a:schemeClr>
                  </a:solidFill>
                </a:rPr>
                <a:t> </a:t>
              </a:r>
              <a:r>
                <a:rPr lang="hu-HU" sz="1300" i="1" dirty="0">
                  <a:solidFill>
                    <a:schemeClr val="accent5">
                      <a:lumMod val="75000"/>
                    </a:schemeClr>
                  </a:solidFill>
                </a:rPr>
                <a:t>decadeonrestoration.org</a:t>
              </a:r>
              <a:endParaRPr lang="en-GB" sz="1300" i="1" dirty="0">
                <a:solidFill>
                  <a:schemeClr val="accent5">
                    <a:lumMod val="75000"/>
                  </a:schemeClr>
                </a:solidFill>
              </a:endParaRPr>
            </a:p>
          </p:txBody>
        </p:sp>
        <p:pic>
          <p:nvPicPr>
            <p:cNvPr id="23" name="Picture 2" descr="United Nations Environment Programme (UNEP) | Green Growth Knowledge  Platform">
              <a:extLst>
                <a:ext uri="{FF2B5EF4-FFF2-40B4-BE49-F238E27FC236}">
                  <a16:creationId xmlns:a16="http://schemas.microsoft.com/office/drawing/2014/main" id="{2835BF7B-81E6-4D5D-A5BC-D89CCBD3A1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5137" y="4608032"/>
              <a:ext cx="1742996" cy="9079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O Goodwill Ambassador - Wikipedia">
              <a:extLst>
                <a:ext uri="{FF2B5EF4-FFF2-40B4-BE49-F238E27FC236}">
                  <a16:creationId xmlns:a16="http://schemas.microsoft.com/office/drawing/2014/main" id="{2BFA3853-DF65-4A05-9E08-BE5A8B9F88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11000" y="4420439"/>
              <a:ext cx="1268854" cy="12831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data:image/jpeg;base64,/9j/4AAQSkZJRgABAQAAAQABAAD/2wCEAAkGBxIPDxUQEBIVFRUVFhUVFhUVFRUVFRUVFRUWFhUVFRUYHSkgGBolHRUVITEhJSktLi4uFx8zODMtNygtOi0BCgoKDg0OGxAQGjclHyUtLzU3NDUyMjc1Ny03LS0rNy4tNzcvLy0uLS0tLS0rLS43NTUtLS0tLTUvMi0rNy8rN//AABEIAHgA+gMBIgACEQEDEQH/xAAbAAEAAgMBAQAAAAAAAAAAAAAAAQUEBgcDAv/EAEQQAAIBAwMBBQQHBgMFCQAAAAECAwAEEQUSIQYTIjFBUQdhcYEUFSMyQlKRM3KhsbLRNcHwNGKCosIWJCY2Q3N0krP/xAAbAQEAAwEBAQEAAAAAAAAAAAAAAwQFAgEGB//EACsRAQACAQMCAgsBAQAAAAAAAAABAgMEESEFMRKhExQiQVFhkcHR4fAVcf/aAAwDAQACEQMRAD8A7fU0pQKUpQKUpQKUpQKUpQKYpSgUpSgUpSgUpU0EYpilKBSlTQRSlTQRTFTSgjFKUoGKYpU0EYpSpoIpSlApSlApSlApXGepOrbma5fs5XjRGIRUYrwpwC2PEnGeauW9oL/V4XP/AHkkoWx4KAPtceGecY9cmovTVbFuiaiK1mNp38v+/d0sSAkqCMjxGRkfEV9Vy32VK73kspJOIiGJJJLO6kZPn9011KuqW8UbqWu0vq2X0e+/EFKUrtUKUqCaCaVG4eoqN49R+tB9UoCKjcPWgmlRuHqKbh6igmlRuHrTcPWgmlRuHqOfCm4eooJpUbhnGaBh6j0+fpQTSgpQKUpQKUqaCKUpQK+J5ljUu5wqjJJ8gK+6q+otNe5i2I4XnJB8Gx4AkeFdUiJtETO0I8trVpM1jefgqbfrNDIQ6FUz3WHJA9WH9v41s8MyuoZCGB8CORXLL+xkgfZKpU+XoR6g+dZmg609q/mYye8v+a+hrRy6Otq+LGwdN1XJS/g1H7hQde6ObW8cgdyUmRD5cnLL8if0IrW67n1BpMepWm0EcjfE/wCVscfI+BH9q5Xp3SVzJdC3eJ0we+5B2qo8WDeB93rWDkxzFn6p0zqePLp/bttNY5+cfFvnsu07srMzEczNkfuJ3V/juPzraNQ1CO3TfK2B5DzJ9APOse/u47G3GBwoCRp64GAPhxXO7+9edzJIck/oB6AeQrU0mkm8c9nwXWerxXLa0c2t5R7t232PVyyT7GTYh4VieQfLd5AH+FbPXMtK0Wa55QYXzduF+XqfhXRrGFo4lR23FQAW8M4rrV48dJjwfRV6ZqM+Wszljj3T9nvWjdYWsrXbKkMr9tHYojIjMgaG9Msm9xwmEIOWxmt5rmPXN/fvrdvp9ndm3EsG77oZdwMzEkYzyIwKqNVUaJoN2s0McsEpiBgYFo2wqveK8sb8cYIkbn8LCs2Xp1YTAfoeEF1qBcfQnuB2fbEQZjTBxsxtbwA8M1ndQXuoaJpcss92LmaSRI4nKACIEHJx+I8Hx88eNVt42saQba7lu2u45XRZodhITcMkKfLjOGGOQODQW3TOmulxKVt5Yz2eoCZmiaMSvJdlrbBIHans92CM4BxWt2Wg35tzZNbysJIrCPcwZF7NRPcuruRhSjMseD6AedXF1eajq2q3Vpa3f0SG0wuVXLO2cZOME5IbzwABxVfB17fW+nX8czK9zZzLAJtox33dCxGMEgxtgkc5GfeGf9SPIslwbNlma300k9iQ/bC5b6SQcZJwqlvdgmq1un7iRUjigmik+xWeUxuu64F2WExbH2u1e9vGQARzVjo0GswvaXC3ZvoLnb24GMQq+3LKxPluJyMcryK8LDrS5sYdUtr2YvcW3MDsACwkxGhAA5GWjf4OaCendPnFxaTS2kolZ2LrJC+2JWu7py8c6kdkQHBKMMOGXGa+eotHleW87K1m7RnvC0ghfEkLwIsSBsfa/aDIUZ8CaxbzWtTWPTrF7wxS3gMslw4XKK5xHGOBjAA44JZsZFX2mafratc2ElySu1Ht74qOCHQsmPE5UsOc4K+NBj29giTo72UzgR2/0cw2klsIpEupnmYIcmDulCcnvgceNVtjptwoVb2ymeOS5ivZEWJ58maC5WUMqrwwYRZXyyK+On11i61C5s/rRl+isodtineCcHaMcVliXU7/AFe9tbbUDAkDAqCgYYOBgcUGZ0Npc0V2TcQuJOwhVHe2dmBFqqkC7ztTGCpXzPGapo9BuWWAW1vNE8YszKWidA15Cl0zyNkd8bjGDJ4HcOay/aPqOo6Za2MSXjvM7TiSRVUGQ7kKDaQfANivvrLrqcaPZS2shWe4G52XBIEKET8Efn/kaDe+hInTTbdZUaN9pLI4KspLscEHkeNX1UHQN7JcaZbTTMXkePLMcZJ3Hnir+gUqaUEUpU0EUpSgVXQ67bOcLMmfedv9WM1mz/cb4H+VcgqjrNVbBNdo33VdRnnFMbQ6xqNhHcxlHGQfAjxU+RBrmupWL28hjccjwPkw8iK+9K1qa2PcbK+aHlT8vL5VuAeDVYcfdkX/AOyH/qU/6xV3pvVaTPhnj5fhnavDTWV3rxePP5KLpnqD6N9nJkxk5BHih8+PMVtEvUtqq7u0z7gDk+7BHHzrSNR0Wa3J3oSPzLyp+fl86rwM8Vs202LLPjifoz8fUNTpq+imO3xWGt6q11JuPCjhV9B/c1k9N6Kbp8tkRr94+p/KK+9H6ZlnILgxp5kjDH90H+Zq71fXI7FBb26guBj1Ce9vVqg1mtx6bHtWf78pNNpLZb+n1Hb5+/8ATYWaOFBkqiDgZIUCsWDWreRxGkqsx8AM84GfHGK5nd3kkzbpHLH3+XwHkKzOmv8AbIsfm/yNfMf6VrZIiteJlrxrJm0VrHDqFcg9oenpddSWkMkzQq1tzIjBGXBuGGGPAzjHzrr9cu9p9xpC3qLqMFxJMYVKmE93s98mBjevOd3l6VrNBX+0bSI7TQuyhuHuQLpHZ3cSMu5GXBI8BwP1rc+oOuILC3tnUCdpyiIkbrkgr9/z48B8TVB0dPokljdx20T9mEMtxBLkyFIwTuUFiPLxDcHHhxWs9O6roEFyk0Fneu+4dnvVXVWzgFR2nJB9c0GydB3CR69qySMqszhlDEAkB2JIz48Mp+dUGg6laRtrc12jTWst0q/ZgNuDzXDKwOR/unIPmKsvaVd6M96UuLeea4RR2rW3G1QBgSEnDEAjnHHAzWYOodEtNLjjjt5JLW5MgZFQM++PZv7Ys4IcblwQfIY8qCintfqO8s5dNvGlt7uRQbdmDZViozgcHhuGwCCPOrH2oaJFLrenbh/tDKko8mVJFxn4hsfACsXoafQjfI1tbXQkG91kn2mKLYjOXJDnGAp5IODis7Vuv9IubuG4lhuWFs+I7hVxEGJByV3ZI4B5GfdQXvtBj027uINOvg6SyKWhmXaqpnI27yfMoBtII5FVHs5uZ7PVrjSWuTcwRxb0YnOwjs+6OTt4fBXOMjy5rM9pesaS6W6X0UswlQywSQAZCnHIYsODxxyKn2V3ukbpItOSSOYjLif9qyqfI5IwCfAfpQeXQX+P6t+8v9RrXIdCivdd1FZbqS2CsCGjkWMsSQMEnxrbJ+oNM0vV5ItkwublohK4w0YMhBXOX7v3gTgeBqg68XQ4L+X6bbXTzNtd3jJ2EuARj7QfyoPfr+1SKTRIkkMqpcBBIzBy+JIASzDgmqKfpK4thqJmRhb2sFwtqWHdImfOUPn3c5+NXVjq2jPZLKttdiHTXWWPdwQ08wIwe0w/eAOCfCtn6x6vsEsY1uVldbyIMkMY+1aNwDzhsL4gePj4ZoM72Zf4Paf+3/1NW0VpHQPVlhNCbS2SWI2yE9jMPtNgOSQcndyfXPNZvTvXlpfwTzwiQC3UtIrqofbtZsqAxBztYePlQbTSqvprXYtRtluoA4RiwAcAN3WKnIBI8R61aUCpqKmgilKUCsC80a3mGHiXPqBtb9RWfXy7hRkkADxJ4H61zatbR7UPJrFuJhzzqDpt7bvpl4/X8S/vf3qntbl4nDxsVYeBH+uRXVo7mKXKq6NnxAIPHnxWq630fkl7bHvjJ/pP+RrH1Gi29vD2/uzPz6S1Z8VHrp3WiEAToVP5lGVPvx4j+NZ56qtByGOfcjZ/lWhXNhLEcSRsvxBx8j4GsYVHHUM9OJ84Ret5a8S2zWOsS4KW6lAfxtjd/wAIHh8a1Q5J9Sf41nWWjTzHuRNj8xG1f1NbnoHTCW5EkhDyeX5V+HqffXkY8+qtvbt5EUy57bz2Vmg9I7gJLnIB5EY4P/EfL4VtdrYRRfs40X3hRn9fE1LX0QO0yID6bhmsitfBgxY42o0seCuOOIK5H19q6WXUtpcyK7KltysYDOd30lRgEjPLV1ytI1bp24k6htb9VBgihZHbcoIYicYC+J/aL+tWEjStLmOpXmp6rDC0Vv8AQp4stgF5OxHBxxnA3HGcd31rN9lfUd5HaW1qmnSSQmQqbkOQoV5jvbbsP3cnz8qtdJ6SvLObU4IkU2l1HMYe+o2ysh2rtJyB3yuf91awulrPqDTrdLSK1tTGhY5d8vh3LNysoH4j5UDWbW/0XU7nUbe3F1bXHekAzvTzI4yVwc84Ix41sfRdzYzaVNJp0XZI3amSMkkrL2Y3A5J8tuMcYxVVqOl6zY39xPp4S5huTu2Sv+ybk8KzqBgk+Hlj0q06B6Tl0/TpYpSpmnMjsF+6pZAqqD4eXj4c+6g1bok/+E7v927/AKKytOiX/saRtH7CVvD8Qmcg/HIH6VddEdJTQ6LLp92AjS9sp2kPhZF2hsg4+XurV06f15LE6OsMBgOVFxvGezZyxH3s4yT+DODQUk+pLa/UVxIGZY4WYhBucgSEYUEjJrYemLz636hGo20LRwQRFJGcAF3KOo3AEjd3xxk8IKtZuiZ4rvSjCA8Vmm2VywU5zkkKTk5OTX1a9OX1jqd7NaRhre6jdlG9V23G0sndJ8O0LD4P7qDnmvlLxNUv9671u4ex7wDlI2aPKjxPdaM8flrovtIvxc9NG4H/AKqWz/AtJESPkTVXonsji+rWF1GPprLLtYSvtRiCIshTtOOCeD41lt0rfP00dNeNfpCsAo3rgoJxIDuzgYGR8qD762/8qL/8ey/qhql0wA67o4PONNhIz5EQTkGtv6n6euLjQFsY1BmEVsm0sAN0ZjL948fhNUusdI38T6ff2KxtcWttHBJC7DB2oVODkA/fcHkeWKDy1ZQOqTgYzZOTjzPZuOfXwH6VoXRkzWUXbk/ZXkN3at6CVI90Z+ZZQPi1dI6e6b1C4v5dT1FY4n7FoYoY2B8V25JBIAwT5k5byxVfa+z25bp97GVFFws5miG9SM90feBwMrvH6UGwexj/AAWH96b/APVq3itX9mujTWOmx29woWRWkJAIYd52YcjjwNbRQKUqaCKUpQK8rm3WRCjcgjBr1pXkxExtJE7NC1LT3tnwc48VYef9jWbYdRyR8ON49Tw36+fzrbLiBZFKuMg+RrWr/phhzC2R+VuD8j4GsbLpM2C3jwTx8P7uv0z0yRtkWEXUsDfe3L8Vz/KvT69th+P/AJG/tWpzafKn3o2HyJH6jivEQt+U/oai/wBHUV4msfSXXquKeYltU/U8Q+4rMfko/Xx/hVJqGtyzcZ2r+VeM/E+Jryt9Hnk8IyPe3dH8avtO6aVe9Mdx/KPu/PzNe76zU8do+kG2DFz3lWaDo5mYO4xGP+Y+g91blUKABgcVNaum01cFdo7qeXLOSd5K0Xrjab62jS4dJ3MZUdqY4oYo5d0szKCA7OPswpzn5Gt6rFudNglYPJDG7DADPGrMADkYJGRzVlE5Fp99Hs3z3cwV7WWa6CTuXeSO8RUjwW+zLAlMLt4NXeiLcwS2DLI08j292exNyWhG2SNkj394FkWQqW5J24rf20i3O/NvEe0OXzGnfIOQX47xz616wWEUe3ZEi7NwXairtDHLBcDjJAzjxoOU9UXTrNdSQXEiTRwSPcj6QWCvKiBbaBRgERAO5cLkZ593lrE0aRXcUVy5WGSU2y/S5FTi1heR1l5MjI7ZWMsAS5rrH1Vb7zJ2EW9s5fs03HcMNlsZOQSDXz9T22wR/R4dincqdkm0N+YLjAPvoOc9OXxfUIZO3kaWS7uInVpG5t0tS8e6DO1RuCnOPE+NdTrHWxiEpmESCQjBkCLvI9C+MkVkUClKUClKUClTUUClKUClKUClKmgilKUClKUClKmgilKUClMUoFKUoFKUoFKUoJqKUoFKUoJqKUoFKUoFKUoFKUoFTUUoFKVNBFKUoFKUoFKUoFKUoFKUoFKUoFKUoFKUoFKUoFKUoJqKUoFKUoFTSlBFKUoFKUoFKUoP/9k=">
              <a:extLst>
                <a:ext uri="{FF2B5EF4-FFF2-40B4-BE49-F238E27FC236}">
                  <a16:creationId xmlns:a16="http://schemas.microsoft.com/office/drawing/2014/main" id="{30815EAB-3E30-44D2-AB35-68F4F404179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31526" y="4142889"/>
              <a:ext cx="3446392" cy="165426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algn="l"/>
            <a:r>
              <a:rPr lang="en-AU" dirty="0"/>
              <a:t>Forest Landscape Restoration (FLR) Facilitation and Capacity Development.</a:t>
            </a:r>
          </a:p>
        </p:txBody>
      </p:sp>
      <p:sp>
        <p:nvSpPr>
          <p:cNvPr id="4" name="Slide Number Placeholder 3"/>
          <p:cNvSpPr>
            <a:spLocks noGrp="1"/>
          </p:cNvSpPr>
          <p:nvPr>
            <p:ph type="sldNum" sz="quarter" idx="4"/>
          </p:nvPr>
        </p:nvSpPr>
        <p:spPr/>
        <p:txBody>
          <a:bodyPr/>
          <a:lstStyle/>
          <a:p>
            <a:fld id="{95741571-E85D-4266-ADAB-4C9BA1847898}" type="slidenum">
              <a:rPr lang="en-AU" smtClean="0"/>
              <a:pPr/>
              <a:t>9</a:t>
            </a:fld>
            <a:r>
              <a:rPr lang="en-AU"/>
              <a:t> of 66</a:t>
            </a:r>
            <a:endParaRPr lang="en-AU" dirty="0"/>
          </a:p>
        </p:txBody>
      </p:sp>
    </p:spTree>
    <p:extLst>
      <p:ext uri="{BB962C8B-B14F-4D97-AF65-F5344CB8AC3E}">
        <p14:creationId xmlns:p14="http://schemas.microsoft.com/office/powerpoint/2010/main" val="29318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10670</Words>
  <Application>Microsoft Office PowerPoint</Application>
  <PresentationFormat>Breitbild</PresentationFormat>
  <Paragraphs>1042</Paragraphs>
  <Slides>66</Slides>
  <Notes>66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66</vt:i4>
      </vt:variant>
    </vt:vector>
  </HeadingPairs>
  <TitlesOfParts>
    <vt:vector size="71" baseType="lpstr">
      <vt:lpstr>Arial</vt:lpstr>
      <vt:lpstr>Calibri</vt:lpstr>
      <vt:lpstr>Tahoma</vt:lpstr>
      <vt:lpstr>Wingdings</vt:lpstr>
      <vt:lpstr>Office Theme</vt:lpstr>
      <vt:lpstr>Module 3 |</vt:lpstr>
      <vt:lpstr>Module 3:</vt:lpstr>
      <vt:lpstr>Module 3:</vt:lpstr>
      <vt:lpstr>Module 3:</vt:lpstr>
      <vt:lpstr>Topic 1:</vt:lpstr>
      <vt:lpstr>Topic 1:</vt:lpstr>
      <vt:lpstr>Topic 1:</vt:lpstr>
      <vt:lpstr>Topic 1:</vt:lpstr>
      <vt:lpstr>Topic 1:</vt:lpstr>
      <vt:lpstr>Topic 1:</vt:lpstr>
      <vt:lpstr>Topic 1:</vt:lpstr>
      <vt:lpstr>Topic 1:</vt:lpstr>
      <vt:lpstr>Topic 1:</vt:lpstr>
      <vt:lpstr>Topic 2:</vt:lpstr>
      <vt:lpstr>Topic 2:</vt:lpstr>
      <vt:lpstr>Topic 2.1:</vt:lpstr>
      <vt:lpstr>Topic 2:</vt:lpstr>
      <vt:lpstr>Topic 2:</vt:lpstr>
      <vt:lpstr>Topic 2:</vt:lpstr>
      <vt:lpstr>Topic 2:</vt:lpstr>
      <vt:lpstr>Topic 2:</vt:lpstr>
      <vt:lpstr>Topic 3:</vt:lpstr>
      <vt:lpstr>Topic:</vt:lpstr>
      <vt:lpstr>Topic 3:</vt:lpstr>
      <vt:lpstr>Topic 3:</vt:lpstr>
      <vt:lpstr>Topic 3:</vt:lpstr>
      <vt:lpstr>Topic 3:</vt:lpstr>
      <vt:lpstr>Topic 3:</vt:lpstr>
      <vt:lpstr>Topic 3:</vt:lpstr>
      <vt:lpstr>Topic 4:</vt:lpstr>
      <vt:lpstr>Topic 4:</vt:lpstr>
      <vt:lpstr>Topic 4:</vt:lpstr>
      <vt:lpstr>Topic 4:</vt:lpstr>
      <vt:lpstr>Topic 4:</vt:lpstr>
      <vt:lpstr>Topic 4:</vt:lpstr>
      <vt:lpstr>Topic 4:</vt:lpstr>
      <vt:lpstr>Topic 4:</vt:lpstr>
      <vt:lpstr>Topic 4:</vt:lpstr>
      <vt:lpstr>Topic 4:</vt:lpstr>
      <vt:lpstr>Topic 4:</vt:lpstr>
      <vt:lpstr>Topic 5:</vt:lpstr>
      <vt:lpstr>Topic 5:</vt:lpstr>
      <vt:lpstr>Topic 5:</vt:lpstr>
      <vt:lpstr>Topic 5:</vt:lpstr>
      <vt:lpstr>Topic 5:</vt:lpstr>
      <vt:lpstr>Topic 5:</vt:lpstr>
      <vt:lpstr>Topic 5:</vt:lpstr>
      <vt:lpstr>Topic 5:</vt:lpstr>
      <vt:lpstr>Topic 5:</vt:lpstr>
      <vt:lpstr>Topic 5:</vt:lpstr>
      <vt:lpstr>Topic 5:</vt:lpstr>
      <vt:lpstr>Topic 6:</vt:lpstr>
      <vt:lpstr>Topic 6:</vt:lpstr>
      <vt:lpstr>Topic 6:</vt:lpstr>
      <vt:lpstr>Topic 6:</vt:lpstr>
      <vt:lpstr>Topic 6:</vt:lpstr>
      <vt:lpstr>Topic 6:</vt:lpstr>
      <vt:lpstr>Topic 6:</vt:lpstr>
      <vt:lpstr>Topic 6:</vt:lpstr>
      <vt:lpstr>Topic 6:</vt:lpstr>
      <vt:lpstr>Topic 5:</vt:lpstr>
      <vt:lpstr>Topic 5:</vt:lpstr>
      <vt:lpstr>Module 3:</vt:lpstr>
      <vt:lpstr>Module 3:</vt:lpstr>
      <vt:lpstr>Module 3:</vt:lpstr>
      <vt:lpstr>Module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Rollinson</dc:creator>
  <cp:lastModifiedBy>Eva-Maria Schimpf</cp:lastModifiedBy>
  <cp:revision>224</cp:revision>
  <cp:lastPrinted>2021-09-15T09:13:26Z</cp:lastPrinted>
  <dcterms:created xsi:type="dcterms:W3CDTF">2021-06-23T00:58:49Z</dcterms:created>
  <dcterms:modified xsi:type="dcterms:W3CDTF">2024-12-12T09:52:48Z</dcterms:modified>
</cp:coreProperties>
</file>